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27"/>
  </p:handoutMasterIdLst>
  <p:sldIdLst>
    <p:sldId id="307" r:id="rId2"/>
    <p:sldId id="308" r:id="rId3"/>
    <p:sldId id="303" r:id="rId4"/>
    <p:sldId id="311" r:id="rId5"/>
    <p:sldId id="336" r:id="rId6"/>
    <p:sldId id="318" r:id="rId7"/>
    <p:sldId id="319" r:id="rId8"/>
    <p:sldId id="320" r:id="rId9"/>
    <p:sldId id="338" r:id="rId10"/>
    <p:sldId id="321" r:id="rId11"/>
    <p:sldId id="322" r:id="rId12"/>
    <p:sldId id="328" r:id="rId13"/>
    <p:sldId id="327" r:id="rId14"/>
    <p:sldId id="324" r:id="rId15"/>
    <p:sldId id="331" r:id="rId16"/>
    <p:sldId id="344" r:id="rId17"/>
    <p:sldId id="339" r:id="rId18"/>
    <p:sldId id="340" r:id="rId19"/>
    <p:sldId id="341" r:id="rId20"/>
    <p:sldId id="342" r:id="rId21"/>
    <p:sldId id="343" r:id="rId22"/>
    <p:sldId id="345" r:id="rId23"/>
    <p:sldId id="323" r:id="rId24"/>
    <p:sldId id="325" r:id="rId25"/>
    <p:sldId id="334" r:id="rId26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EDA"/>
    <a:srgbClr val="FF0000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9650" autoAdjust="0"/>
  </p:normalViewPr>
  <p:slideViewPr>
    <p:cSldViewPr>
      <p:cViewPr varScale="1">
        <p:scale>
          <a:sx n="35" d="100"/>
          <a:sy n="35" d="100"/>
        </p:scale>
        <p:origin x="-108" y="-1710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Worker 1</c:v>
                </c:pt>
                <c:pt idx="1">
                  <c:v>Worker 2</c:v>
                </c:pt>
                <c:pt idx="2">
                  <c:v>Worker 3</c:v>
                </c:pt>
                <c:pt idx="3">
                  <c:v>Average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70</c:v>
                </c:pt>
                <c:pt idx="2">
                  <c:v>10</c:v>
                </c:pt>
                <c:pt idx="3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Worker 1</c:v>
                </c:pt>
                <c:pt idx="1">
                  <c:v>Worker 2</c:v>
                </c:pt>
                <c:pt idx="2">
                  <c:v>Worker 3</c:v>
                </c:pt>
                <c:pt idx="3">
                  <c:v>Average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70</c:v>
                </c:pt>
                <c:pt idx="3">
                  <c:v>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Worker 1</c:v>
                </c:pt>
                <c:pt idx="1">
                  <c:v>Worker 2</c:v>
                </c:pt>
                <c:pt idx="2">
                  <c:v>Worker 3</c:v>
                </c:pt>
                <c:pt idx="3">
                  <c:v>Average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2</c:v>
                </c:pt>
                <c:pt idx="2">
                  <c:v>20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366400"/>
        <c:axId val="37368576"/>
      </c:barChart>
      <c:catAx>
        <c:axId val="37366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Crew Members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68576"/>
        <c:crosses val="autoZero"/>
        <c:auto val="1"/>
        <c:lblAlgn val="ctr"/>
        <c:lblOffset val="100"/>
        <c:noMultiLvlLbl val="0"/>
      </c:catAx>
      <c:valAx>
        <c:axId val="373685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Percentage of Time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6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</c:spPr>
          <c:invertIfNegative val="0"/>
          <c:cat>
            <c:strRef>
              <c:f>Sheet1!$A$2:$A$5</c:f>
              <c:strCache>
                <c:ptCount val="4"/>
                <c:pt idx="0">
                  <c:v>Move to Pile</c:v>
                </c:pt>
                <c:pt idx="1">
                  <c:v>Cut to Length</c:v>
                </c:pt>
                <c:pt idx="2">
                  <c:v>Place on Machine</c:v>
                </c:pt>
                <c:pt idx="3">
                  <c:v>Retrieve Materials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6.3</c:v>
                </c:pt>
                <c:pt idx="1">
                  <c:v>1.7</c:v>
                </c:pt>
                <c:pt idx="2">
                  <c:v>1.2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Move to Pile</c:v>
                </c:pt>
                <c:pt idx="1">
                  <c:v>Cut to Length</c:v>
                </c:pt>
                <c:pt idx="2">
                  <c:v>Place on Machine</c:v>
                </c:pt>
                <c:pt idx="3">
                  <c:v>Retrieve Materials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4.5999999999999996</c:v>
                </c:pt>
                <c:pt idx="2">
                  <c:v>0.5</c:v>
                </c:pt>
                <c:pt idx="3">
                  <c:v>1.2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Move to Pile</c:v>
                </c:pt>
                <c:pt idx="1">
                  <c:v>Cut to Length</c:v>
                </c:pt>
                <c:pt idx="2">
                  <c:v>Place on Machine</c:v>
                </c:pt>
                <c:pt idx="3">
                  <c:v>Retrieve Materials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406592"/>
        <c:axId val="37412864"/>
      </c:barChart>
      <c:catAx>
        <c:axId val="374065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Process Steps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412864"/>
        <c:crosses val="autoZero"/>
        <c:auto val="1"/>
        <c:lblAlgn val="ctr"/>
        <c:lblOffset val="100"/>
        <c:noMultiLvlLbl val="0"/>
      </c:catAx>
      <c:valAx>
        <c:axId val="374128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Time (min.)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40659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49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3200400" cy="1800225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3200400" y="0"/>
            <a:ext cx="0" cy="6858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200400" y="37981"/>
            <a:ext cx="59436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 Campus Project</a:t>
            </a:r>
            <a:endParaRPr lang="en-US" sz="2400" b="1" baseline="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400" b="1" baseline="0" dirty="0" smtClean="0">
                <a:solidFill>
                  <a:schemeClr val="bg1"/>
                </a:solidFill>
                <a:latin typeface="+mj-lt"/>
              </a:rPr>
              <a:t>Northeastern US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288000" y="37980"/>
            <a:ext cx="9144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Garrett Schwier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Construction Management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800224"/>
            <a:ext cx="320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0" y="68263"/>
            <a:ext cx="9144000" cy="7699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8965" y="37981"/>
            <a:ext cx="9144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baseline="0" dirty="0" smtClean="0">
                <a:solidFill>
                  <a:schemeClr val="bg1"/>
                </a:solidFill>
                <a:latin typeface="+mj-lt"/>
              </a:rPr>
              <a:t>A Campus Project</a:t>
            </a:r>
          </a:p>
          <a:p>
            <a:pPr algn="ctr"/>
            <a:r>
              <a:rPr lang="en-US" sz="2400" b="1" baseline="0" dirty="0" smtClean="0">
                <a:solidFill>
                  <a:schemeClr val="bg1"/>
                </a:solidFill>
                <a:latin typeface="+mj-lt"/>
              </a:rPr>
              <a:t>Northeastern US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8288000" y="37980"/>
            <a:ext cx="9144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Garrett Schwier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Construction Management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490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743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914400"/>
            <a:ext cx="27432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6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r="8029"/>
          <a:stretch/>
        </p:blipFill>
        <p:spPr>
          <a:xfrm>
            <a:off x="9144000" y="941832"/>
            <a:ext cx="9144000" cy="5916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53525" y="5657671"/>
            <a:ext cx="9144000" cy="120032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Penn State AE Senior Capstone Project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Garrett Schwier  |  Construction Management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Advisor  |  Craig Dubler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880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Analysis I: Recommendations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Analysis I – Structural Redesign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Overview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Breadth 1 - Structural Redesign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Results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Recommendations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IV – Foreign Worker Safety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pic>
        <p:nvPicPr>
          <p:cNvPr id="7" name="Picture 8" descr="http://www.taccenter.org/images/phocagallery/thumbs/phoca_thumb_l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0" y="2179882"/>
            <a:ext cx="6096000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taccenter.org/images/phocagallery/thumbs/phoca_thumb_l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179881"/>
            <a:ext cx="6096000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621500" y="1263518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-509588" algn="ctr"/>
            <a:r>
              <a:rPr lang="en-US" sz="3200" b="1" dirty="0" smtClean="0">
                <a:latin typeface="+mn-lt"/>
              </a:rPr>
              <a:t>Convent/Monastery</a:t>
            </a:r>
            <a:endParaRPr lang="en-US" sz="320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77500" y="1263518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-509588" algn="ctr"/>
            <a:r>
              <a:rPr lang="en-US" sz="3200" b="1" dirty="0" smtClean="0">
                <a:latin typeface="+mn-lt"/>
              </a:rPr>
              <a:t>Fellowship Hall</a:t>
            </a:r>
            <a:endParaRPr lang="en-US" sz="320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1143000"/>
            <a:ext cx="5715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+mn-lt"/>
              </a:rPr>
              <a:t>Final Recommendations</a:t>
            </a:r>
          </a:p>
          <a:p>
            <a:pPr algn="ctr"/>
            <a:endParaRPr lang="en-US" sz="2600" b="1" dirty="0"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Convent/Monastery: </a:t>
            </a:r>
            <a:r>
              <a:rPr lang="en-US" sz="2600" dirty="0" smtClean="0">
                <a:latin typeface="+mn-lt"/>
              </a:rPr>
              <a:t>Not recommended</a:t>
            </a:r>
          </a:p>
          <a:p>
            <a:endParaRPr lang="en-US" sz="2600" dirty="0" smtClean="0">
              <a:latin typeface="+mn-lt"/>
            </a:endParaRPr>
          </a:p>
          <a:p>
            <a:pPr marL="850900" indent="-468313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Increased schedule duration.</a:t>
            </a:r>
          </a:p>
          <a:p>
            <a:pPr marL="850900" indent="-468313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Increased cost.</a:t>
            </a:r>
          </a:p>
          <a:p>
            <a:pPr marL="850900" indent="-468313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N</a:t>
            </a:r>
            <a:r>
              <a:rPr lang="en-US" sz="2600" dirty="0" smtClean="0">
                <a:latin typeface="+mn-lt"/>
              </a:rPr>
              <a:t>egative effects to architecture.</a:t>
            </a:r>
          </a:p>
          <a:p>
            <a:endParaRPr lang="en-US" sz="2600" dirty="0"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Fellowship Hall: </a:t>
            </a:r>
            <a:r>
              <a:rPr lang="en-US" sz="2600" dirty="0" smtClean="0">
                <a:latin typeface="+mn-lt"/>
              </a:rPr>
              <a:t>Possibly recommended.</a:t>
            </a:r>
          </a:p>
          <a:p>
            <a:endParaRPr lang="en-US" sz="2600" dirty="0" smtClean="0">
              <a:latin typeface="+mn-lt"/>
            </a:endParaRPr>
          </a:p>
          <a:p>
            <a:pPr marL="8509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If schedule can afford the extended duration or if the duration can be reduced.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12000" y="2179881"/>
            <a:ext cx="6096000" cy="3429001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Analysis III: Overview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 – Structural Redesign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Overview</a:t>
            </a:r>
          </a:p>
          <a:p>
            <a:pPr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Site Specific Plan</a:t>
            </a:r>
          </a:p>
          <a:p>
            <a:pPr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Cultural Analysis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IV – Foreign Worker Safety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9800" y="1447800"/>
            <a:ext cx="7848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+mn-lt"/>
              </a:rPr>
              <a:t>Problem Statement: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Multiple buildings create the opportunity to operate construction in multiple locations across the site.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More challenging to manage the site and ensure productivity.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Potential Solution: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Develop a Workforce Management Plan to enable strategies to improve productivity.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Include suggestions to motivating the foreign workforce.</a:t>
            </a:r>
          </a:p>
          <a:p>
            <a:pPr lvl="1"/>
            <a:endParaRPr lang="en-US" sz="2600" dirty="0" smtClean="0">
              <a:latin typeface="+mn-lt"/>
            </a:endParaRPr>
          </a:p>
        </p:txBody>
      </p:sp>
      <p:pic>
        <p:nvPicPr>
          <p:cNvPr id="8" name="Picture 4" descr="http://www.taccenter.org/images/phocagallery/thumbs/phoca_thumb_l_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r="30578"/>
          <a:stretch/>
        </p:blipFill>
        <p:spPr bwMode="auto">
          <a:xfrm>
            <a:off x="3200400" y="930766"/>
            <a:ext cx="5943600" cy="59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5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Analysis III: Site Specific Plan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67405" y="7379043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 – Structural Redesign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Overview</a:t>
            </a:r>
          </a:p>
          <a:p>
            <a:pPr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Site Specific Plan</a:t>
            </a:r>
          </a:p>
          <a:p>
            <a:pPr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Cultural Analysis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IV – Foreign Worker Safety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259443"/>
            <a:ext cx="5486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+mn-lt"/>
              </a:rPr>
              <a:t>Management Structure:</a:t>
            </a:r>
            <a:endParaRPr lang="en-US" sz="2600" dirty="0" smtClean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Divide the site/buildings among separate superintendents.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One – Parking Garage, Mosque, Fellowship Hall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Two – Cultural Center, Convent/Monastery, Turkish Bath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Overall site superintendent to manage these superintendents.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Requires effective and frequent communication, cooperation, and coordination.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97600" y="1371600"/>
            <a:ext cx="7924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+mn-lt"/>
              </a:rPr>
              <a:t>Production Analysis:</a:t>
            </a:r>
            <a:endParaRPr lang="en-US" sz="2600" dirty="0" smtClean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Information collected through site observation, video, and pictures.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Crew Balance Charts to identify waste in crew size.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Process Charts to identify waste in process steps.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Labor Utilization Factors to identify slow or fast progressing activities.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33600495"/>
              </p:ext>
            </p:extLst>
          </p:nvPr>
        </p:nvGraphicFramePr>
        <p:xfrm>
          <a:off x="10896600" y="1738580"/>
          <a:ext cx="6019799" cy="415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4948768"/>
              </p:ext>
            </p:extLst>
          </p:nvPr>
        </p:nvGraphicFramePr>
        <p:xfrm>
          <a:off x="10896600" y="1752600"/>
          <a:ext cx="6015990" cy="4122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144000" y="2729531"/>
                <a:ext cx="9119286" cy="2299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𝐿𝑈𝐹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𝐸𝑓𝑓𝑒𝑐𝑡𝑖𝑣𝑒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𝑊𝑜𝑟𝑘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𝑇𝑜𝑡𝑎𝑙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𝑊𝑜𝑟𝑘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𝑂𝑏𝑠𝑒𝑟𝑣𝑒𝑑</m:t>
                          </m:r>
                        </m:den>
                      </m:f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4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𝐿𝑈𝐹</m:t>
                      </m:r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𝐸𝑓𝑓𝑒𝑐𝑡𝑖𝑣𝑒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𝑊𝑜𝑟𝑘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+(0.25 ×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𝐶𝑜𝑛𝑡𝑟𝑖𝑏𝑢𝑡𝑜𝑟𝑦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𝑊𝑜𝑟𝑘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𝑇𝑜𝑡𝑎𝑙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𝑊𝑜𝑟𝑘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𝑂𝑏𝑠𝑒𝑟𝑣𝑒𝑑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2729531"/>
                <a:ext cx="9119286" cy="22996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753600" y="1295400"/>
            <a:ext cx="7924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+mn-lt"/>
              </a:rPr>
              <a:t>Management and Planning Tools: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Last Planner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Benefits according to Lean Construction Institute: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Master Scheduling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Make Work Ready Planning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Weekly Work Planning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Learning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Phase “Pull” Planning</a:t>
            </a:r>
          </a:p>
        </p:txBody>
      </p:sp>
    </p:spTree>
    <p:extLst>
      <p:ext uri="{BB962C8B-B14F-4D97-AF65-F5344CB8AC3E}">
        <p14:creationId xmlns:p14="http://schemas.microsoft.com/office/powerpoint/2010/main" val="17351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9" grpId="1">
        <p:bldAsOne/>
      </p:bldGraphic>
      <p:bldGraphic spid="10" grpId="0">
        <p:bldAsOne/>
      </p:bldGraphic>
      <p:bldGraphic spid="10" grpId="1">
        <p:bldAsOne/>
      </p:bldGraphic>
      <p:bldP spid="11" grpId="0"/>
      <p:bldP spid="11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Analysis III: Cultural Analysis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 – Structural Redesign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Overview</a:t>
            </a:r>
          </a:p>
          <a:p>
            <a:pPr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Site Specific Plan</a:t>
            </a:r>
          </a:p>
          <a:p>
            <a:pPr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Cultural Analysis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IV – Foreign Worker Safety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6500" y="2209800"/>
            <a:ext cx="7239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+mn-lt"/>
              </a:rPr>
              <a:t>Motivational Techniques: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Clearly defined disciplinary system.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Inspirational group speeches.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Recognition of individual effort and achievement.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11925" y="2209800"/>
            <a:ext cx="7239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+mn-lt"/>
              </a:rPr>
              <a:t>Leadership Techniques: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Avoid ambiguity.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Give clear and directive instructions.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Management work longer hours – arrive earlier, stay later than laborers.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2209800"/>
            <a:ext cx="5257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+mn-lt"/>
              </a:rPr>
              <a:t>Background of Foreign Workers: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Most are uneducated or come from farming.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Patriarchal society.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Authoritarian leadership style.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Higher expectations of management.</a:t>
            </a:r>
          </a:p>
        </p:txBody>
      </p:sp>
    </p:spTree>
    <p:extLst>
      <p:ext uri="{BB962C8B-B14F-4D97-AF65-F5344CB8AC3E}">
        <p14:creationId xmlns:p14="http://schemas.microsoft.com/office/powerpoint/2010/main" val="6045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Analysis IV: Overview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 – Structural Redesign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Analysis IV – Foreign Worker Safety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Overview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Foreign Worker Safety Plan</a:t>
            </a:r>
          </a:p>
          <a:p>
            <a:pPr marL="409575"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Acknowledgments</a:t>
            </a:r>
          </a:p>
        </p:txBody>
      </p:sp>
      <p:pic>
        <p:nvPicPr>
          <p:cNvPr id="7" name="Picture 4" descr="http://www.taccenter.org/images/phocagallery/thumbs/phoca_thumb_l_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r="30578"/>
          <a:stretch/>
        </p:blipFill>
        <p:spPr bwMode="auto">
          <a:xfrm>
            <a:off x="3200400" y="930766"/>
            <a:ext cx="5943600" cy="59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0" y="1543930"/>
            <a:ext cx="1581752" cy="2113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248" y="2720276"/>
            <a:ext cx="1581752" cy="2461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303" y="3886200"/>
            <a:ext cx="3194697" cy="2396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759303" y="1167080"/>
            <a:ext cx="777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+mn-lt"/>
              </a:rPr>
              <a:t>Problem Statement:</a:t>
            </a:r>
            <a:endParaRPr lang="en-US" sz="2600" dirty="0" smtClean="0">
              <a:latin typeface="+mn-lt"/>
            </a:endParaRPr>
          </a:p>
          <a:p>
            <a:pPr marL="850900" indent="-468313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Crew of foreign workers brought to US to complete details and finishes across the project.</a:t>
            </a:r>
          </a:p>
          <a:p>
            <a:pPr marL="850900" indent="-468313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Workers may not be familiar with US construction practices and regulations.</a:t>
            </a:r>
            <a:endParaRPr lang="en-US" sz="2600" dirty="0">
              <a:latin typeface="+mn-lt"/>
            </a:endParaRPr>
          </a:p>
          <a:p>
            <a:endParaRPr lang="en-US" sz="2600" dirty="0" smtClean="0">
              <a:latin typeface="+mn-lt"/>
            </a:endParaRPr>
          </a:p>
          <a:p>
            <a:endParaRPr lang="en-US" sz="2600" dirty="0"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Potential Solution: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Develop a Foreign Worker Safety Plan.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Will present strategies to improve communication and safety on-site despite language and cultural barriers.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78700" y="6282223"/>
            <a:ext cx="556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Images courtesy of </a:t>
            </a:r>
            <a:r>
              <a:rPr lang="en-US" i="1" dirty="0"/>
              <a:t>http://www.hassa.com/en</a:t>
            </a:r>
            <a:r>
              <a:rPr lang="en-US" i="1" dirty="0" smtClean="0">
                <a:latin typeface="+mn-lt"/>
              </a:rPr>
              <a:t>.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00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Analysis IV: Foreign Worker Safety Plan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 – Structural Redesign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Analysis IV – Foreign Worker Safety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Overview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Foreign Worker Safety Plan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183243"/>
            <a:ext cx="5867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A. Training Foreign Workers: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Comprehensive and specific program.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Learn more about foreign workers.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B. Interpreters and Translators: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Facilitate communication on-site.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Foreign workers w/ strong English.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C. Teaching English: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Provide classes for workers to learn basic English.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Motivation is key.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44100" y="1383297"/>
            <a:ext cx="7505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D. Worker-Management Communication Methods: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Additional mediums for communication.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Bilingual reporting systems.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Racism in the Workplace: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Fight early and actively.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Schedule site bonding activities.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F. Visual Safety Notification Techniques: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Communication that can be easily understand regardless of language.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Colored hard hats, two card system, Talk-Sign.</a:t>
            </a:r>
          </a:p>
        </p:txBody>
      </p:sp>
    </p:spTree>
    <p:extLst>
      <p:ext uri="{BB962C8B-B14F-4D97-AF65-F5344CB8AC3E}">
        <p14:creationId xmlns:p14="http://schemas.microsoft.com/office/powerpoint/2010/main" val="6561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Analysis IV: Foreign Worker Safety Plan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 – Structural Redesign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Analysis IV – Foreign Worker Safety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Overview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Foreign Worker Safety Plan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183243"/>
            <a:ext cx="5867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+mn-lt"/>
              </a:rPr>
              <a:t>A. Training Foreign Workers: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+mn-lt"/>
              </a:rPr>
              <a:t>Comprehensive and specific program.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+mn-lt"/>
              </a:rPr>
              <a:t>Learn more about foreign workers.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B. Interpreters and Translators: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Facilitate communication on-site.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Foreign workers w/ strong English.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C. Teaching English: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Provide classes for workers to learn basic English.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Motivation is key.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0" t="11379" r="27734" b="18631"/>
          <a:stretch/>
        </p:blipFill>
        <p:spPr>
          <a:xfrm>
            <a:off x="18600216" y="1255157"/>
            <a:ext cx="2772779" cy="1827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944100" y="1383297"/>
            <a:ext cx="7505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D. Worker-Management Communication Methods: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Additional mediums for communication.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Bilingual reporting systems.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Racism in the Workplace: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Fight early and actively.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Schedule site bonding activities.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F. Visual Safety Notification Techniques: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Communication that can be easily understand regardless of language.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Colored hard hats, two card system, Talk-Sign.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33476" y="6046113"/>
            <a:ext cx="3253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n-lt"/>
              </a:rPr>
              <a:t>Note: Picture is self-taken.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93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Analysis IV: Foreign Worker Safety Plan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 – Structural Redesign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Analysis IV – Foreign Worker Safety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Overview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Foreign Worker Safety Plan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183243"/>
            <a:ext cx="5867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A. Training Foreign Workers: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Comprehensive and specific program.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Learn more about foreign workers.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B. Interpreters and Translators: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+mn-lt"/>
              </a:rPr>
              <a:t>Facilitate communication on-site.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+mn-lt"/>
              </a:rPr>
              <a:t>Foreign workers w/ strong English.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C. Teaching English: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Provide classes for workers to learn basic English.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Motivation is key.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44100" y="1383297"/>
            <a:ext cx="7505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D. Worker-Management Communication Methods: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Additional mediums for communication.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Bilingual reporting systems.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Racism in the Workplace: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Fight early and actively.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Schedule site bonding activities.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F. Visual Safety Notification Techniques: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Communication that can be easily understand regardless of language.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Colored hard hats, two card system, Talk-Sign.</a:t>
            </a: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8929985" y="1644015"/>
            <a:ext cx="3853815" cy="2242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233476" y="5892223"/>
            <a:ext cx="3253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n-lt"/>
              </a:rPr>
              <a:t>Image courtesy </a:t>
            </a:r>
            <a:r>
              <a:rPr lang="en-US" i="1" dirty="0">
                <a:latin typeface="+mn-lt"/>
              </a:rPr>
              <a:t>of https://www.citb.co.uk</a:t>
            </a:r>
            <a:r>
              <a:rPr lang="en-US" i="1" dirty="0" smtClean="0">
                <a:latin typeface="+mn-lt"/>
              </a:rPr>
              <a:t>/.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093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Analysis IV: Foreign Worker Safety Plan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 – Structural Redesign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Analysis IV – Foreign Worker Safety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Overview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Foreign Worker Safety Plan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183243"/>
            <a:ext cx="5867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A. Training Foreign Workers: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Comprehensive and specific program.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Learn more about foreign workers.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B. Interpreters and Translators: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Facilitate communication on-site.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Foreign workers w/ strong English.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C. Teaching English: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+mn-lt"/>
              </a:rPr>
              <a:t>Provide classes for workers to learn basic English.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+mn-lt"/>
              </a:rPr>
              <a:t>Motivation is key.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44100" y="1383297"/>
            <a:ext cx="7505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D. Worker-Management Communication Methods: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Additional mediums for communication.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Bilingual reporting systems.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Racism in the Workplace: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Fight early and actively.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Schedule site bonding activities.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F. Visual Safety Notification Techniques: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Communication that can be easily understand regardless of language.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Colored hard hats, two card system, Talk-Sign.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185" y="2033875"/>
            <a:ext cx="3853815" cy="2233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1233476" y="6046113"/>
            <a:ext cx="3253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n-lt"/>
              </a:rPr>
              <a:t>Note: Picture is self-taken.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210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Analysis IV: Foreign Worker Safety Plan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 – Structural Redesign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Analysis IV – Foreign Worker Safety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Overview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Foreign Worker Safety Plan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183243"/>
            <a:ext cx="5867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A. Training Foreign Workers: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Comprehensive and specific program.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Learn more about foreign workers.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B. Interpreters and Translators: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Facilitate communication on-site.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Foreign workers w/ strong English.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C. Teaching English: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Provide classes for workers to learn basic English.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Motivation is key.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44100" y="1383297"/>
            <a:ext cx="7505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+mn-lt"/>
              </a:rPr>
              <a:t>D. Worker-Management Communication Methods: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+mn-lt"/>
              </a:rPr>
              <a:t>Additional mediums for communication.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+mn-lt"/>
              </a:rPr>
              <a:t>Bilingual reporting systems.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Racism in the Workplace: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Fight early and actively.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Schedule site bonding activities.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F. Visual Safety Notification Techniques: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Communication that can be easily understand regardless of language.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Colored hard hats, two card system, Talk-Sign.</a:t>
            </a:r>
          </a:p>
        </p:txBody>
      </p:sp>
    </p:spTree>
    <p:extLst>
      <p:ext uri="{BB962C8B-B14F-4D97-AF65-F5344CB8AC3E}">
        <p14:creationId xmlns:p14="http://schemas.microsoft.com/office/powerpoint/2010/main" val="340107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0" y="1381065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latin typeface="+mn-lt"/>
              </a:rPr>
              <a:t>Project Background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>
                <a:latin typeface="+mn-lt"/>
              </a:rPr>
              <a:t>General Information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>
                <a:latin typeface="+mn-lt"/>
              </a:rPr>
              <a:t>Buildings Overview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>
                <a:latin typeface="+mn-lt"/>
              </a:rPr>
              <a:t>Unique Features</a:t>
            </a:r>
          </a:p>
          <a:p>
            <a:pPr marL="971550" lvl="1" indent="-514350">
              <a:buFont typeface="+mj-lt"/>
              <a:buAutoNum type="alphaUcPeriod"/>
            </a:pPr>
            <a:endParaRPr lang="en-US" sz="2000" dirty="0" smtClean="0">
              <a:latin typeface="+mn-lt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latin typeface="+mn-lt"/>
              </a:rPr>
              <a:t>Analysis I – Structural Redesign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>
                <a:latin typeface="+mn-lt"/>
              </a:rPr>
              <a:t>Overview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>
                <a:latin typeface="+mn-lt"/>
              </a:rPr>
              <a:t>Breadth 1 - Structural Redesign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>
                <a:latin typeface="+mn-lt"/>
              </a:rPr>
              <a:t>Results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>
                <a:latin typeface="+mn-lt"/>
              </a:rPr>
              <a:t>Recommendations</a:t>
            </a:r>
          </a:p>
          <a:p>
            <a:pPr marL="971550" lvl="1" indent="-514350">
              <a:buFont typeface="+mj-lt"/>
              <a:buAutoNum type="alphaUcPeriod"/>
            </a:pPr>
            <a:endParaRPr lang="en-US" sz="2000" dirty="0">
              <a:latin typeface="+mn-lt"/>
            </a:endParaRPr>
          </a:p>
          <a:p>
            <a:pPr marL="514350" indent="-514350">
              <a:buFont typeface="+mj-lt"/>
              <a:buAutoNum type="romanUcPeriod" startAt="3"/>
            </a:pPr>
            <a:r>
              <a:rPr lang="en-US" sz="2000" dirty="0">
                <a:latin typeface="+mn-lt"/>
              </a:rPr>
              <a:t>Analysis III – Workforce Management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>
                <a:latin typeface="+mn-lt"/>
              </a:rPr>
              <a:t>Overview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>
                <a:latin typeface="+mn-lt"/>
              </a:rPr>
              <a:t>Site </a:t>
            </a:r>
            <a:r>
              <a:rPr lang="en-US" sz="2000" dirty="0">
                <a:latin typeface="+mn-lt"/>
              </a:rPr>
              <a:t>Specific </a:t>
            </a:r>
            <a:r>
              <a:rPr lang="en-US" sz="2000" dirty="0" smtClean="0">
                <a:latin typeface="+mn-lt"/>
              </a:rPr>
              <a:t>Plan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>
                <a:latin typeface="+mn-lt"/>
              </a:rPr>
              <a:t>Cultural Analysis</a:t>
            </a:r>
            <a:endParaRPr lang="en-US" sz="2000" dirty="0">
              <a:latin typeface="+mn-lt"/>
            </a:endParaRPr>
          </a:p>
          <a:p>
            <a:pPr marL="971550" lvl="1" indent="-514350">
              <a:buFont typeface="+mj-lt"/>
              <a:buAutoNum type="alphaUcPeriod"/>
            </a:pPr>
            <a:endParaRPr lang="en-US" sz="2000" dirty="0">
              <a:latin typeface="+mn-lt"/>
            </a:endParaRPr>
          </a:p>
          <a:p>
            <a:pPr marL="971550" lvl="1" indent="-514350">
              <a:buFont typeface="+mj-lt"/>
              <a:buAutoNum type="alphaUcPeriod"/>
            </a:pPr>
            <a:endParaRPr lang="en-US" sz="2000" dirty="0" smtClean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r="8029"/>
          <a:stretch/>
        </p:blipFill>
        <p:spPr>
          <a:xfrm>
            <a:off x="9144000" y="941832"/>
            <a:ext cx="9144000" cy="5916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574000" y="1100182"/>
            <a:ext cx="457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romanUcPeriod"/>
            </a:pPr>
            <a:endParaRPr lang="en-US" sz="2000" dirty="0" smtClean="0">
              <a:latin typeface="+mn-lt"/>
            </a:endParaRPr>
          </a:p>
          <a:p>
            <a:pPr marL="514350" indent="-514350">
              <a:buFont typeface="+mj-lt"/>
              <a:buAutoNum type="romanUcPeriod" startAt="4"/>
            </a:pPr>
            <a:r>
              <a:rPr lang="en-US" sz="2000" dirty="0" smtClean="0">
                <a:latin typeface="+mn-lt"/>
              </a:rPr>
              <a:t>Analysis IV – Foreign Worker Safety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>
                <a:latin typeface="+mn-lt"/>
              </a:rPr>
              <a:t>Overview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>
                <a:latin typeface="+mn-lt"/>
              </a:rPr>
              <a:t>Foreign Worker Safety Plan</a:t>
            </a:r>
          </a:p>
          <a:p>
            <a:pPr marL="971550" lvl="1" indent="-514350">
              <a:buFont typeface="+mj-lt"/>
              <a:buAutoNum type="alphaUcPeriod"/>
            </a:pPr>
            <a:endParaRPr lang="en-US" sz="2000" dirty="0" smtClean="0">
              <a:latin typeface="+mn-lt"/>
            </a:endParaRPr>
          </a:p>
          <a:p>
            <a:pPr marL="514350" indent="-514350">
              <a:buFont typeface="+mj-lt"/>
              <a:buAutoNum type="romanUcPeriod" startAt="4"/>
            </a:pPr>
            <a:r>
              <a:rPr lang="en-US" sz="2000" dirty="0" smtClean="0">
                <a:latin typeface="+mn-lt"/>
              </a:rPr>
              <a:t>Conclusions and Recommendations</a:t>
            </a:r>
          </a:p>
          <a:p>
            <a:pPr marL="514350" indent="-514350">
              <a:buFont typeface="+mj-lt"/>
              <a:buAutoNum type="romanUcPeriod" startAt="4"/>
            </a:pPr>
            <a:endParaRPr lang="en-US" sz="2000" dirty="0" smtClean="0">
              <a:latin typeface="+mn-lt"/>
            </a:endParaRPr>
          </a:p>
          <a:p>
            <a:pPr marL="514350" indent="-514350">
              <a:buFont typeface="+mj-lt"/>
              <a:buAutoNum type="romanUcPeriod" startAt="4"/>
            </a:pPr>
            <a:r>
              <a:rPr lang="en-US" sz="2000" dirty="0" smtClean="0">
                <a:latin typeface="+mn-lt"/>
              </a:rPr>
              <a:t>Acknowledgments</a:t>
            </a:r>
          </a:p>
          <a:p>
            <a:pPr marL="514350" indent="-514350">
              <a:buFont typeface="+mj-lt"/>
              <a:buAutoNum type="romanUcPeriod" startAt="4"/>
            </a:pPr>
            <a:endParaRPr lang="en-US" sz="2000" dirty="0">
              <a:latin typeface="+mn-lt"/>
            </a:endParaRPr>
          </a:p>
          <a:p>
            <a:pPr marL="514350" indent="-514350">
              <a:buFont typeface="+mj-lt"/>
              <a:buAutoNum type="romanUcPeriod" startAt="4"/>
            </a:pPr>
            <a:endParaRPr lang="en-US" sz="2000" dirty="0" smtClean="0">
              <a:latin typeface="+mn-lt"/>
            </a:endParaRPr>
          </a:p>
          <a:p>
            <a:pPr marL="514350" indent="-514350">
              <a:buFont typeface="+mj-lt"/>
              <a:buAutoNum type="romanUcPeriod" startAt="4"/>
            </a:pPr>
            <a:endParaRPr lang="en-US" sz="2000" dirty="0">
              <a:latin typeface="+mn-lt"/>
            </a:endParaRPr>
          </a:p>
          <a:p>
            <a:pPr marL="514350" indent="-514350">
              <a:buFont typeface="+mj-lt"/>
              <a:buAutoNum type="romanUcPeriod" startAt="4"/>
            </a:pPr>
            <a:endParaRPr lang="en-US" sz="2000" dirty="0" smtClean="0">
              <a:latin typeface="+mn-lt"/>
            </a:endParaRPr>
          </a:p>
          <a:p>
            <a:pPr marL="514350" indent="-514350">
              <a:buFont typeface="+mj-lt"/>
              <a:buAutoNum type="romanUcPeriod" startAt="4"/>
            </a:pPr>
            <a:endParaRPr lang="en-US" sz="2000" dirty="0" smtClean="0">
              <a:latin typeface="+mn-lt"/>
            </a:endParaRPr>
          </a:p>
          <a:p>
            <a:pPr marL="514350" indent="-514350">
              <a:buFont typeface="+mj-lt"/>
              <a:buAutoNum type="romanUcPeriod" startAt="4"/>
            </a:pPr>
            <a:endParaRPr lang="en-US" sz="2000" dirty="0">
              <a:latin typeface="+mn-lt"/>
            </a:endParaRPr>
          </a:p>
          <a:p>
            <a:r>
              <a:rPr lang="en-US" sz="2000" i="1" dirty="0" smtClean="0">
                <a:latin typeface="+mn-lt"/>
              </a:rPr>
              <a:t>Not Discussed: Analysis II: Bid Package Redesign &amp; Mechanical Breadth</a:t>
            </a:r>
            <a:endParaRPr lang="en-US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60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Analysis IV: Foreign Worker Safety Plan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 – Structural Redesign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Analysis IV – Foreign Worker Safety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Overview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Foreign Worker Safety Plan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183243"/>
            <a:ext cx="5867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A. Training Foreign Workers: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Comprehensive and specific program.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Learn more about foreign workers.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B. Interpreters and Translators: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Facilitate communication on-site.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Foreign workers w/ strong English.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C. Teaching English: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Provide classes for workers to learn basic English.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Motivation is key.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44100" y="1383297"/>
            <a:ext cx="7505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D. Worker-Management Communication Methods: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Additional mediums for communication.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Bilingual reporting systems.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>
                <a:latin typeface="+mn-lt"/>
              </a:rPr>
              <a:t>E</a:t>
            </a:r>
            <a:r>
              <a:rPr lang="en-US" sz="2600" b="1" dirty="0" smtClean="0">
                <a:latin typeface="+mn-lt"/>
              </a:rPr>
              <a:t>. Racism in the Workplace: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+mn-lt"/>
              </a:rPr>
              <a:t>Fight early and actively.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+mn-lt"/>
              </a:rPr>
              <a:t>Schedule site bonding activities.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F. Visual Safety Notification Techniques: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Communication that can be easily understand regardless of language.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Colored hard hats, two card system, Talk-Sign.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158315" y="2690574"/>
            <a:ext cx="3403369" cy="175432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Zero 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Tolerance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Analysis IV: Foreign Worker Safety Plan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 – Structural Redesign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Analysis IV – Foreign Worker Safety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Overview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Foreign Worker Safety Plan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183243"/>
            <a:ext cx="5867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A. Training Foreign Workers: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Comprehensive and specific program.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Learn more about foreign workers.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B. Interpreters and Translators: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Facilitate communication on-site.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Foreign workers w/ strong English.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C. Teaching English: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Provide classes for workers to learn basic English.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Motivation is key.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44100" y="1383297"/>
            <a:ext cx="7505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D. Worker-Management Communication Methods: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Additional mediums for communication.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Bilingual reporting systems.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Racism in the Workplace: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Fight early and actively.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Schedule site bonding activities.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F. Visual Safety Notification Techniques: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+mn-lt"/>
              </a:rPr>
              <a:t>Communication that can be easily understand regardless of language.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+mn-lt"/>
              </a:rPr>
              <a:t>Colored hard hats, two card system, Talk-Sign.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0111" t="10706" r="14339" b="13822"/>
          <a:stretch/>
        </p:blipFill>
        <p:spPr>
          <a:xfrm>
            <a:off x="18600216" y="1797257"/>
            <a:ext cx="5532120" cy="2514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37777"/>
          <a:stretch/>
        </p:blipFill>
        <p:spPr>
          <a:xfrm>
            <a:off x="21345098" y="4627667"/>
            <a:ext cx="2787238" cy="1871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4178952" y="2623670"/>
            <a:ext cx="3253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n-lt"/>
              </a:rPr>
              <a:t>Image courtesy </a:t>
            </a:r>
            <a:r>
              <a:rPr lang="en-US" i="1" dirty="0">
                <a:latin typeface="+mn-lt"/>
              </a:rPr>
              <a:t>of https://www.citb.co.uk</a:t>
            </a:r>
            <a:r>
              <a:rPr lang="en-US" i="1" dirty="0" smtClean="0">
                <a:latin typeface="+mn-lt"/>
              </a:rPr>
              <a:t>/.</a:t>
            </a:r>
            <a:endParaRPr lang="en-US" i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78952" y="5348184"/>
            <a:ext cx="3253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n-lt"/>
              </a:rPr>
              <a:t>Note: Picture is self-taken.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71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Analysis IV: Foreign Worker Safety Plan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 – Structural Redesign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Analysis IV – Foreign Worker Safety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Overview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Foreign Worker Safety Plan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183243"/>
            <a:ext cx="5867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A. Training Foreign Workers: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Comprehensive and specific program.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Learn more about foreign workers.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B. Interpreters and Translators: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Facilitate communication on-site.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Foreign workers w/ strong English.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C. Teaching English: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Provide classes for workers to learn basic English.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Motivation is key.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44100" y="1383297"/>
            <a:ext cx="7505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D. Worker-Management Communication Methods: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Additional mediums for communication.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Bilingual reporting systems.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Racism in the Workplace: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Fight early and actively.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Schedule site bonding activities.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F. Visual Safety Notification Techniques: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+mn-lt"/>
              </a:rPr>
              <a:t>Communication that can be easily understand regardless of language.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+mn-lt"/>
              </a:rPr>
              <a:t>Colored hard hats, two card system, Talk-Sign.</a:t>
            </a:r>
          </a:p>
        </p:txBody>
      </p:sp>
      <p:pic>
        <p:nvPicPr>
          <p:cNvPr id="17" name="Picture 2" descr="http://juicy303.files.wordpress.com/2010/02/red-car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00" y="1905000"/>
            <a:ext cx="2857500" cy="3724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408" y="1986414"/>
            <a:ext cx="2819400" cy="3561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837588" y="5632996"/>
            <a:ext cx="3253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n-lt"/>
              </a:rPr>
              <a:t>Image courtesy </a:t>
            </a:r>
            <a:r>
              <a:rPr lang="en-US" i="1" dirty="0">
                <a:latin typeface="+mn-lt"/>
              </a:rPr>
              <a:t>of https://www.citb.co.uk</a:t>
            </a:r>
            <a:r>
              <a:rPr lang="en-US" i="1" dirty="0" smtClean="0">
                <a:latin typeface="+mn-lt"/>
              </a:rPr>
              <a:t>/.</a:t>
            </a:r>
            <a:endParaRPr lang="en-US" i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21400" y="5785396"/>
            <a:ext cx="401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n-lt"/>
              </a:rPr>
              <a:t>Image courtesy </a:t>
            </a:r>
            <a:r>
              <a:rPr lang="en-US" i="1" dirty="0">
                <a:latin typeface="+mn-lt"/>
              </a:rPr>
              <a:t>of https</a:t>
            </a:r>
            <a:r>
              <a:rPr lang="en-US" i="1" dirty="0" smtClean="0">
                <a:latin typeface="+mn-lt"/>
              </a:rPr>
              <a:t>://juicy303.wordpress.com.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5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Conclusions and Recommendations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 – Structural Redesign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IV – Foreign Worker Safety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7400" y="1536404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+mn-lt"/>
              </a:rPr>
              <a:t>Analysis I: Structural Redesign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Convent/Monastery </a:t>
            </a:r>
            <a:r>
              <a:rPr lang="en-US" sz="2600" dirty="0" smtClean="0">
                <a:latin typeface="+mn-lt"/>
                <a:sym typeface="Wingdings" panose="05000000000000000000" pitchFamily="2" charset="2"/>
              </a:rPr>
              <a:t> Not recommended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  <a:sym typeface="Wingdings" panose="05000000000000000000" pitchFamily="2" charset="2"/>
              </a:rPr>
              <a:t>Fellowship Hall  Worth Exploring</a:t>
            </a:r>
          </a:p>
          <a:p>
            <a:pPr lvl="1"/>
            <a:endParaRPr lang="en-US" sz="2600" dirty="0">
              <a:latin typeface="+mn-lt"/>
              <a:sym typeface="Wingdings" panose="05000000000000000000" pitchFamily="2" charset="2"/>
            </a:endParaRPr>
          </a:p>
          <a:p>
            <a:r>
              <a:rPr lang="en-US" sz="2600" b="1" dirty="0" smtClean="0">
                <a:latin typeface="+mn-lt"/>
                <a:sym typeface="Wingdings" panose="05000000000000000000" pitchFamily="2" charset="2"/>
              </a:rPr>
              <a:t>Analysis III: Workforce Management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  <a:sym typeface="Wingdings" panose="05000000000000000000" pitchFamily="2" charset="2"/>
              </a:rPr>
              <a:t>Recommended.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  <a:sym typeface="Wingdings" panose="05000000000000000000" pitchFamily="2" charset="2"/>
              </a:rPr>
              <a:t>Manage the workforce and improve productivity.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latin typeface="+mn-lt"/>
              <a:sym typeface="Wingdings" panose="05000000000000000000" pitchFamily="2" charset="2"/>
            </a:endParaRPr>
          </a:p>
          <a:p>
            <a:r>
              <a:rPr lang="en-US" sz="2600" b="1" dirty="0" smtClean="0">
                <a:latin typeface="+mn-lt"/>
                <a:sym typeface="Wingdings" panose="05000000000000000000" pitchFamily="2" charset="2"/>
              </a:rPr>
              <a:t>Analysis IV: Foreign Worker Safety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  <a:sym typeface="Wingdings" panose="05000000000000000000" pitchFamily="2" charset="2"/>
              </a:rPr>
              <a:t>Recommended.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  <a:sym typeface="Wingdings" panose="05000000000000000000" pitchFamily="2" charset="2"/>
              </a:rPr>
              <a:t>Ensure worker safety and improve the culture on site.</a:t>
            </a:r>
            <a:endParaRPr lang="en-US" sz="2600" dirty="0">
              <a:latin typeface="+mn-lt"/>
              <a:sym typeface="Wingdings" panose="05000000000000000000" pitchFamily="2" charset="2"/>
            </a:endParaRPr>
          </a:p>
        </p:txBody>
      </p:sp>
      <p:pic>
        <p:nvPicPr>
          <p:cNvPr id="8" name="Picture 4" descr="http://www.taccenter.org/images/phocagallery/thumbs/phoca_thumb_l_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r="30578"/>
          <a:stretch/>
        </p:blipFill>
        <p:spPr bwMode="auto">
          <a:xfrm>
            <a:off x="3200400" y="930766"/>
            <a:ext cx="5943600" cy="59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taccenter.org/images/phocagallery/thumbs/phoca_thumb_l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0" y="1623778"/>
            <a:ext cx="4245561" cy="2388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accenter.org/images/phocagallery/thumbs/phoca_thumb_l_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765" y="3768449"/>
            <a:ext cx="4245561" cy="2388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267" y="1686054"/>
            <a:ext cx="4182533" cy="235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37777"/>
          <a:stretch/>
        </p:blipFill>
        <p:spPr>
          <a:xfrm>
            <a:off x="22860000" y="4284655"/>
            <a:ext cx="2787238" cy="1871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0084638" y="6268637"/>
            <a:ext cx="556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n-lt"/>
              </a:rPr>
              <a:t>Note: Pictures are self-taken.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00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Acknowledgments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 – Structural Redesign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IV – Foreign Worker Safety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Acknowledgments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0700" y="1066800"/>
            <a:ext cx="8610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n-lt"/>
              </a:rPr>
              <a:t>Thank you:</a:t>
            </a:r>
          </a:p>
          <a:p>
            <a:pPr algn="ctr"/>
            <a:endParaRPr lang="en-US" sz="2600" b="1" dirty="0">
              <a:latin typeface="+mn-lt"/>
            </a:endParaRPr>
          </a:p>
          <a:p>
            <a:pPr algn="ctr"/>
            <a:r>
              <a:rPr lang="en-US" sz="3200" b="1" dirty="0" smtClean="0">
                <a:latin typeface="+mn-lt"/>
              </a:rPr>
              <a:t>AE Department and Faculty</a:t>
            </a:r>
          </a:p>
          <a:p>
            <a:pPr algn="ctr"/>
            <a:endParaRPr lang="en-US" sz="3200" b="1" dirty="0" smtClean="0">
              <a:latin typeface="+mn-lt"/>
            </a:endParaRPr>
          </a:p>
          <a:p>
            <a:pPr algn="ctr"/>
            <a:r>
              <a:rPr lang="en-US" sz="3200" b="1" dirty="0" smtClean="0">
                <a:latin typeface="+mn-lt"/>
              </a:rPr>
              <a:t>Craig </a:t>
            </a:r>
            <a:r>
              <a:rPr lang="en-US" sz="3200" b="1" dirty="0" err="1" smtClean="0">
                <a:latin typeface="+mn-lt"/>
              </a:rPr>
              <a:t>Dubler</a:t>
            </a:r>
            <a:r>
              <a:rPr lang="en-US" sz="3200" b="1" dirty="0" smtClean="0">
                <a:latin typeface="+mn-lt"/>
              </a:rPr>
              <a:t>, Advisor</a:t>
            </a:r>
          </a:p>
          <a:p>
            <a:pPr algn="ctr"/>
            <a:endParaRPr lang="en-US" sz="3200" b="1" dirty="0">
              <a:latin typeface="+mn-lt"/>
            </a:endParaRPr>
          </a:p>
          <a:p>
            <a:pPr algn="ctr"/>
            <a:r>
              <a:rPr lang="en-US" sz="3200" b="1" dirty="0" err="1" smtClean="0">
                <a:latin typeface="+mn-lt"/>
              </a:rPr>
              <a:t>Pelin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Gultekin</a:t>
            </a:r>
            <a:r>
              <a:rPr lang="en-US" sz="3200" b="1" dirty="0" smtClean="0">
                <a:latin typeface="+mn-lt"/>
              </a:rPr>
              <a:t>, PSU Graduate Student</a:t>
            </a:r>
          </a:p>
          <a:p>
            <a:pPr algn="ctr"/>
            <a:endParaRPr lang="en-US" sz="3200" b="1" dirty="0" smtClean="0">
              <a:latin typeface="+mn-lt"/>
            </a:endParaRPr>
          </a:p>
          <a:p>
            <a:pPr algn="ctr"/>
            <a:r>
              <a:rPr lang="en-US" sz="3200" b="1" dirty="0" smtClean="0">
                <a:latin typeface="+mn-lt"/>
              </a:rPr>
              <a:t>Dan </a:t>
            </a:r>
            <a:r>
              <a:rPr lang="en-US" sz="3200" b="1" dirty="0" err="1" smtClean="0">
                <a:latin typeface="+mn-lt"/>
              </a:rPr>
              <a:t>Weiger</a:t>
            </a:r>
            <a:r>
              <a:rPr lang="en-US" sz="3200" b="1" dirty="0" smtClean="0">
                <a:latin typeface="+mn-lt"/>
              </a:rPr>
              <a:t>, Alexander Building Construction, Co.</a:t>
            </a:r>
          </a:p>
          <a:p>
            <a:pPr algn="ctr"/>
            <a:endParaRPr lang="en-US" sz="3200" b="1" dirty="0" smtClean="0">
              <a:latin typeface="+mn-lt"/>
            </a:endParaRPr>
          </a:p>
          <a:p>
            <a:pPr algn="ctr"/>
            <a:r>
              <a:rPr lang="en-US" sz="3200" b="1" dirty="0" smtClean="0">
                <a:latin typeface="+mn-lt"/>
              </a:rPr>
              <a:t>Friends and Family, and Jeff</a:t>
            </a:r>
          </a:p>
        </p:txBody>
      </p:sp>
      <p:pic>
        <p:nvPicPr>
          <p:cNvPr id="9" name="Picture 14" descr="http://upload.wikimedia.org/wikipedia/commons/3/30/Balfour_Beatty_Construction_Logo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10287" r="6128" b="8896"/>
          <a:stretch/>
        </p:blipFill>
        <p:spPr bwMode="auto">
          <a:xfrm>
            <a:off x="20686430" y="1828800"/>
            <a:ext cx="4347139" cy="185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897599" y="4383337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+mn-lt"/>
              </a:rPr>
              <a:t>Bhavin</a:t>
            </a:r>
            <a:r>
              <a:rPr lang="en-US" sz="3200" b="1" dirty="0" smtClean="0">
                <a:latin typeface="+mn-lt"/>
              </a:rPr>
              <a:t> Patel, Project Engineer</a:t>
            </a:r>
            <a:endParaRPr lang="en-US" sz="2000" b="1" dirty="0" smtClean="0">
              <a:latin typeface="+mn-lt"/>
            </a:endParaRPr>
          </a:p>
        </p:txBody>
      </p:sp>
      <p:pic>
        <p:nvPicPr>
          <p:cNvPr id="11" name="Picture 4" descr="http://www.taccenter.org/images/phocagallery/thumbs/phoca_thumb_l_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r="30578"/>
          <a:stretch/>
        </p:blipFill>
        <p:spPr bwMode="auto">
          <a:xfrm>
            <a:off x="3200400" y="930766"/>
            <a:ext cx="5943600" cy="59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831049" y="5879684"/>
            <a:ext cx="6057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n-lt"/>
              </a:rPr>
              <a:t>Note: All site and building renderings and images are courtesy of Balfour Beatty Construction.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0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r="8029"/>
          <a:stretch/>
        </p:blipFill>
        <p:spPr>
          <a:xfrm>
            <a:off x="9144000" y="941832"/>
            <a:ext cx="9144000" cy="5916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53525" y="5657671"/>
            <a:ext cx="9144000" cy="120032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Penn State AE Senior Capstone Project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Garrett Schwier  |  Construction Management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Advisor  |  Craig Dubler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545973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n-lt"/>
              </a:rPr>
              <a:t>Thank You!</a:t>
            </a:r>
            <a:endParaRPr lang="en-US" sz="4400" dirty="0">
              <a:latin typeface="+mn-lt"/>
            </a:endParaRPr>
          </a:p>
          <a:p>
            <a:pPr marL="971550" lvl="1" indent="-514350" algn="ctr">
              <a:buFont typeface="+mj-lt"/>
              <a:buAutoNum type="alphaUcPeriod"/>
            </a:pPr>
            <a:endParaRPr lang="en-US" sz="440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0" y="3545973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n-lt"/>
              </a:rPr>
              <a:t>Questions?</a:t>
            </a:r>
            <a:endParaRPr lang="en-US" sz="4400" dirty="0">
              <a:latin typeface="+mn-lt"/>
            </a:endParaRPr>
          </a:p>
          <a:p>
            <a:pPr marL="971550" lvl="1" indent="-514350" algn="ctr">
              <a:buFont typeface="+mj-lt"/>
              <a:buAutoNum type="alphaUcPeriod"/>
            </a:pPr>
            <a:endParaRPr lang="en-US" sz="4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34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Project Background: General Information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3200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General Information</a:t>
            </a:r>
          </a:p>
          <a:p>
            <a:pPr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Buildings Overview</a:t>
            </a:r>
          </a:p>
          <a:p>
            <a:pPr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Unique Features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 – Structural Redesign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IV – Foreign Worker Safety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4600" y="1051661"/>
            <a:ext cx="8153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Size:			</a:t>
            </a:r>
            <a:r>
              <a:rPr lang="en-US" dirty="0" smtClean="0">
                <a:latin typeface="+mn-lt"/>
              </a:rPr>
              <a:t>308,000 SF Total</a:t>
            </a:r>
          </a:p>
          <a:p>
            <a:r>
              <a:rPr lang="en-US" dirty="0" smtClean="0">
                <a:latin typeface="+mn-lt"/>
              </a:rPr>
              <a:t>			136,500 SF of Buildings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			150,900 SF Underground Parking Garage</a:t>
            </a:r>
          </a:p>
          <a:p>
            <a:r>
              <a:rPr lang="en-US" b="1" dirty="0" smtClean="0">
                <a:latin typeface="+mn-lt"/>
              </a:rPr>
              <a:t>Location:		</a:t>
            </a:r>
            <a:r>
              <a:rPr lang="en-US" dirty="0" smtClean="0">
                <a:latin typeface="+mn-lt"/>
              </a:rPr>
              <a:t>Northeastern US</a:t>
            </a:r>
            <a:endParaRPr lang="en-US" b="1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Cost:			</a:t>
            </a:r>
            <a:r>
              <a:rPr lang="en-US" dirty="0" smtClean="0">
                <a:latin typeface="+mn-lt"/>
              </a:rPr>
              <a:t>$69.5 million + $20 million allowance</a:t>
            </a:r>
          </a:p>
          <a:p>
            <a:r>
              <a:rPr lang="en-US" b="1" dirty="0" smtClean="0">
                <a:latin typeface="+mn-lt"/>
              </a:rPr>
              <a:t>Contract:		</a:t>
            </a:r>
            <a:r>
              <a:rPr lang="en-US" dirty="0" smtClean="0">
                <a:latin typeface="+mn-lt"/>
              </a:rPr>
              <a:t>GMP</a:t>
            </a:r>
            <a:endParaRPr lang="en-US" b="1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Schedule:		</a:t>
            </a:r>
            <a:r>
              <a:rPr lang="en-US" dirty="0" smtClean="0">
                <a:latin typeface="+mn-lt"/>
              </a:rPr>
              <a:t>Sept. 2012 to Sept. 2014</a:t>
            </a: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Owner:</a:t>
            </a:r>
            <a:r>
              <a:rPr lang="en-US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		Identity Withheld</a:t>
            </a:r>
          </a:p>
          <a:p>
            <a:r>
              <a:rPr lang="en-US" b="1" dirty="0" smtClean="0">
                <a:latin typeface="+mn-lt"/>
              </a:rPr>
              <a:t>CM:			</a:t>
            </a:r>
            <a:r>
              <a:rPr lang="en-US" dirty="0" smtClean="0">
                <a:latin typeface="+mn-lt"/>
              </a:rPr>
              <a:t>Balfour Beatty Construction</a:t>
            </a:r>
          </a:p>
          <a:p>
            <a:pPr>
              <a:tabLst>
                <a:tab pos="1492250" algn="l"/>
              </a:tabLst>
            </a:pPr>
            <a:r>
              <a:rPr lang="en-US" b="1" dirty="0" smtClean="0">
                <a:latin typeface="+mn-lt"/>
              </a:rPr>
              <a:t>US Architect:		</a:t>
            </a:r>
            <a:r>
              <a:rPr lang="en-US" dirty="0" smtClean="0">
                <a:latin typeface="+mn-lt"/>
              </a:rPr>
              <a:t>Fentress Architects</a:t>
            </a:r>
          </a:p>
          <a:p>
            <a:pPr>
              <a:tabLst>
                <a:tab pos="1492250" algn="l"/>
              </a:tabLst>
            </a:pPr>
            <a:r>
              <a:rPr lang="en-US" b="1" dirty="0" smtClean="0">
                <a:latin typeface="+mn-lt"/>
              </a:rPr>
              <a:t>Foreign Architect:	</a:t>
            </a:r>
            <a:r>
              <a:rPr lang="en-US" dirty="0" err="1" smtClean="0">
                <a:latin typeface="+mn-lt"/>
              </a:rPr>
              <a:t>Hassa</a:t>
            </a:r>
            <a:endParaRPr lang="en-US" dirty="0">
              <a:latin typeface="+mn-lt"/>
            </a:endParaRPr>
          </a:p>
        </p:txBody>
      </p:sp>
      <p:pic>
        <p:nvPicPr>
          <p:cNvPr id="1032" name="Picture 8" descr="http://thegreeneconomy.com/wp-content/uploads/2013/06/Fentress-Architect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8" b="27778"/>
          <a:stretch/>
        </p:blipFill>
        <p:spPr bwMode="auto">
          <a:xfrm>
            <a:off x="12725400" y="5943600"/>
            <a:ext cx="1905000" cy="81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xpoyeosu2012turkey.com/assets/hassa-logo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5" r="44284" b="19930"/>
          <a:stretch/>
        </p:blipFill>
        <p:spPr bwMode="auto">
          <a:xfrm>
            <a:off x="14630400" y="5948681"/>
            <a:ext cx="1905000" cy="81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pload.wikimedia.org/wikipedia/commons/3/30/Balfour_Beatty_Construction_Logo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10287" r="6128" b="8896"/>
          <a:stretch/>
        </p:blipFill>
        <p:spPr bwMode="auto">
          <a:xfrm>
            <a:off x="10820400" y="5943600"/>
            <a:ext cx="1905000" cy="8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taccenter.org/images/phocagallery/thumbs/phoca_thumb_l_2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r="30578"/>
          <a:stretch/>
        </p:blipFill>
        <p:spPr bwMode="auto">
          <a:xfrm>
            <a:off x="3200400" y="930766"/>
            <a:ext cx="5943600" cy="59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taccenter.org/images/phocagallery/thumbs/phoca_thumb_l_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2"/>
          <a:stretch/>
        </p:blipFill>
        <p:spPr bwMode="auto">
          <a:xfrm>
            <a:off x="18709105" y="1191540"/>
            <a:ext cx="8301790" cy="540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18709105" y="1191540"/>
            <a:ext cx="8074806" cy="4836695"/>
          </a:xfrm>
          <a:custGeom>
            <a:avLst/>
            <a:gdLst>
              <a:gd name="connsiteX0" fmla="*/ 8073189 w 8073189"/>
              <a:gd name="connsiteY0" fmla="*/ 4824663 h 4836695"/>
              <a:gd name="connsiteX1" fmla="*/ 96252 w 8073189"/>
              <a:gd name="connsiteY1" fmla="*/ 4836695 h 4836695"/>
              <a:gd name="connsiteX2" fmla="*/ 0 w 8073189"/>
              <a:gd name="connsiteY2" fmla="*/ 4776537 h 4836695"/>
              <a:gd name="connsiteX3" fmla="*/ 12031 w 8073189"/>
              <a:gd name="connsiteY3" fmla="*/ 4499810 h 4836695"/>
              <a:gd name="connsiteX4" fmla="*/ 5378116 w 8073189"/>
              <a:gd name="connsiteY4" fmla="*/ 0 h 4836695"/>
              <a:gd name="connsiteX5" fmla="*/ 5787189 w 8073189"/>
              <a:gd name="connsiteY5" fmla="*/ 0 h 4836695"/>
              <a:gd name="connsiteX6" fmla="*/ 8073189 w 8073189"/>
              <a:gd name="connsiteY6" fmla="*/ 4824663 h 4836695"/>
              <a:gd name="connsiteX0" fmla="*/ 8074806 w 8074806"/>
              <a:gd name="connsiteY0" fmla="*/ 4824663 h 4836695"/>
              <a:gd name="connsiteX1" fmla="*/ 97869 w 8074806"/>
              <a:gd name="connsiteY1" fmla="*/ 4836695 h 4836695"/>
              <a:gd name="connsiteX2" fmla="*/ 1617 w 8074806"/>
              <a:gd name="connsiteY2" fmla="*/ 4776537 h 4836695"/>
              <a:gd name="connsiteX3" fmla="*/ 0 w 8074806"/>
              <a:gd name="connsiteY3" fmla="*/ 4499810 h 4836695"/>
              <a:gd name="connsiteX4" fmla="*/ 5379733 w 8074806"/>
              <a:gd name="connsiteY4" fmla="*/ 0 h 4836695"/>
              <a:gd name="connsiteX5" fmla="*/ 5788806 w 8074806"/>
              <a:gd name="connsiteY5" fmla="*/ 0 h 4836695"/>
              <a:gd name="connsiteX6" fmla="*/ 8074806 w 8074806"/>
              <a:gd name="connsiteY6" fmla="*/ 4824663 h 48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4806" h="4836695">
                <a:moveTo>
                  <a:pt x="8074806" y="4824663"/>
                </a:moveTo>
                <a:lnTo>
                  <a:pt x="97869" y="4836695"/>
                </a:lnTo>
                <a:lnTo>
                  <a:pt x="1617" y="4776537"/>
                </a:lnTo>
                <a:lnTo>
                  <a:pt x="0" y="4499810"/>
                </a:lnTo>
                <a:lnTo>
                  <a:pt x="5379733" y="0"/>
                </a:lnTo>
                <a:lnTo>
                  <a:pt x="5788806" y="0"/>
                </a:lnTo>
                <a:lnTo>
                  <a:pt x="8074806" y="4824663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0926425" y="1219200"/>
            <a:ext cx="3667125" cy="3067050"/>
          </a:xfrm>
          <a:custGeom>
            <a:avLst/>
            <a:gdLst>
              <a:gd name="connsiteX0" fmla="*/ 0 w 3667125"/>
              <a:gd name="connsiteY0" fmla="*/ 2638425 h 3067050"/>
              <a:gd name="connsiteX1" fmla="*/ 371475 w 3667125"/>
              <a:gd name="connsiteY1" fmla="*/ 3067050 h 3067050"/>
              <a:gd name="connsiteX2" fmla="*/ 3667125 w 3667125"/>
              <a:gd name="connsiteY2" fmla="*/ 247650 h 3067050"/>
              <a:gd name="connsiteX3" fmla="*/ 3562350 w 3667125"/>
              <a:gd name="connsiteY3" fmla="*/ 0 h 3067050"/>
              <a:gd name="connsiteX4" fmla="*/ 3171825 w 3667125"/>
              <a:gd name="connsiteY4" fmla="*/ 0 h 3067050"/>
              <a:gd name="connsiteX5" fmla="*/ 0 w 3667125"/>
              <a:gd name="connsiteY5" fmla="*/ 2638425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7125" h="3067050">
                <a:moveTo>
                  <a:pt x="0" y="2638425"/>
                </a:moveTo>
                <a:lnTo>
                  <a:pt x="371475" y="3067050"/>
                </a:lnTo>
                <a:lnTo>
                  <a:pt x="3667125" y="247650"/>
                </a:lnTo>
                <a:lnTo>
                  <a:pt x="3562350" y="0"/>
                </a:lnTo>
                <a:lnTo>
                  <a:pt x="3171825" y="0"/>
                </a:lnTo>
                <a:lnTo>
                  <a:pt x="0" y="263842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Project Background: Buildings Overview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3200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General Information</a:t>
            </a:r>
          </a:p>
          <a:p>
            <a:pPr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Buildings Overview</a:t>
            </a:r>
          </a:p>
          <a:p>
            <a:pPr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Unique Features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 – Structural Redesign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IV – Foreign Worker Safety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5000" y="2536210"/>
            <a:ext cx="838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+mn-lt"/>
              </a:rPr>
              <a:t>Convent/Monastery</a:t>
            </a:r>
          </a:p>
          <a:p>
            <a:pPr algn="ctr"/>
            <a:r>
              <a:rPr lang="en-US" sz="2600" b="1" dirty="0" smtClean="0">
                <a:latin typeface="+mn-lt"/>
              </a:rPr>
              <a:t>Cultural Center</a:t>
            </a:r>
          </a:p>
          <a:p>
            <a:pPr algn="ctr"/>
            <a:r>
              <a:rPr lang="en-US" sz="2600" b="1" dirty="0" smtClean="0">
                <a:latin typeface="+mn-lt"/>
              </a:rPr>
              <a:t>Fellowship Hall</a:t>
            </a:r>
          </a:p>
          <a:p>
            <a:pPr algn="ctr"/>
            <a:r>
              <a:rPr lang="en-US" sz="2600" b="1" dirty="0" smtClean="0">
                <a:latin typeface="+mn-lt"/>
              </a:rPr>
              <a:t>Mosque</a:t>
            </a:r>
          </a:p>
          <a:p>
            <a:pPr algn="ctr"/>
            <a:r>
              <a:rPr lang="en-US" sz="2600" b="1" dirty="0" smtClean="0">
                <a:latin typeface="+mn-lt"/>
              </a:rPr>
              <a:t>Turkish Bath</a:t>
            </a:r>
          </a:p>
          <a:p>
            <a:pPr algn="ctr"/>
            <a:endParaRPr lang="en-US" sz="2600" b="1" dirty="0" smtClean="0">
              <a:latin typeface="+mn-lt"/>
            </a:endParaRPr>
          </a:p>
        </p:txBody>
      </p:sp>
      <p:pic>
        <p:nvPicPr>
          <p:cNvPr id="12" name="Picture 4" descr="http://www.taccenter.org/images/phocagallery/thumbs/phoca_thumb_l_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r="30578"/>
          <a:stretch/>
        </p:blipFill>
        <p:spPr bwMode="auto">
          <a:xfrm>
            <a:off x="3200400" y="930766"/>
            <a:ext cx="5943600" cy="59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accenter.org/images/phocagallery/thumbs/phoca_thumb_l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0" y="1142999"/>
            <a:ext cx="6096000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5678129" y="1968910"/>
            <a:ext cx="1452716" cy="1010264"/>
          </a:xfrm>
          <a:custGeom>
            <a:avLst/>
            <a:gdLst>
              <a:gd name="connsiteX0" fmla="*/ 81116 w 1452716"/>
              <a:gd name="connsiteY0" fmla="*/ 693174 h 1010264"/>
              <a:gd name="connsiteX1" fmla="*/ 73742 w 1452716"/>
              <a:gd name="connsiteY1" fmla="*/ 390832 h 1010264"/>
              <a:gd name="connsiteX2" fmla="*/ 0 w 1452716"/>
              <a:gd name="connsiteY2" fmla="*/ 339213 h 1010264"/>
              <a:gd name="connsiteX3" fmla="*/ 73742 w 1452716"/>
              <a:gd name="connsiteY3" fmla="*/ 302342 h 1010264"/>
              <a:gd name="connsiteX4" fmla="*/ 66368 w 1452716"/>
              <a:gd name="connsiteY4" fmla="*/ 280219 h 1010264"/>
              <a:gd name="connsiteX5" fmla="*/ 685800 w 1452716"/>
              <a:gd name="connsiteY5" fmla="*/ 0 h 1010264"/>
              <a:gd name="connsiteX6" fmla="*/ 766916 w 1452716"/>
              <a:gd name="connsiteY6" fmla="*/ 22122 h 1010264"/>
              <a:gd name="connsiteX7" fmla="*/ 855406 w 1452716"/>
              <a:gd name="connsiteY7" fmla="*/ 0 h 1010264"/>
              <a:gd name="connsiteX8" fmla="*/ 1039761 w 1452716"/>
              <a:gd name="connsiteY8" fmla="*/ 103238 h 1010264"/>
              <a:gd name="connsiteX9" fmla="*/ 1120877 w 1452716"/>
              <a:gd name="connsiteY9" fmla="*/ 73742 h 1010264"/>
              <a:gd name="connsiteX10" fmla="*/ 1452716 w 1452716"/>
              <a:gd name="connsiteY10" fmla="*/ 213851 h 1010264"/>
              <a:gd name="connsiteX11" fmla="*/ 1430594 w 1452716"/>
              <a:gd name="connsiteY11" fmla="*/ 346587 h 1010264"/>
              <a:gd name="connsiteX12" fmla="*/ 1437968 w 1452716"/>
              <a:gd name="connsiteY12" fmla="*/ 634180 h 1010264"/>
              <a:gd name="connsiteX13" fmla="*/ 1268361 w 1452716"/>
              <a:gd name="connsiteY13" fmla="*/ 693174 h 1010264"/>
              <a:gd name="connsiteX14" fmla="*/ 1143000 w 1452716"/>
              <a:gd name="connsiteY14" fmla="*/ 663677 h 1010264"/>
              <a:gd name="connsiteX15" fmla="*/ 892277 w 1452716"/>
              <a:gd name="connsiteY15" fmla="*/ 560438 h 1010264"/>
              <a:gd name="connsiteX16" fmla="*/ 796413 w 1452716"/>
              <a:gd name="connsiteY16" fmla="*/ 582561 h 1010264"/>
              <a:gd name="connsiteX17" fmla="*/ 840658 w 1452716"/>
              <a:gd name="connsiteY17" fmla="*/ 626806 h 1010264"/>
              <a:gd name="connsiteX18" fmla="*/ 803787 w 1452716"/>
              <a:gd name="connsiteY18" fmla="*/ 641555 h 1010264"/>
              <a:gd name="connsiteX19" fmla="*/ 870155 w 1452716"/>
              <a:gd name="connsiteY19" fmla="*/ 700548 h 1010264"/>
              <a:gd name="connsiteX20" fmla="*/ 825910 w 1452716"/>
              <a:gd name="connsiteY20" fmla="*/ 737419 h 1010264"/>
              <a:gd name="connsiteX21" fmla="*/ 833284 w 1452716"/>
              <a:gd name="connsiteY21" fmla="*/ 943896 h 1010264"/>
              <a:gd name="connsiteX22" fmla="*/ 648929 w 1452716"/>
              <a:gd name="connsiteY22" fmla="*/ 1010264 h 1010264"/>
              <a:gd name="connsiteX23" fmla="*/ 560439 w 1452716"/>
              <a:gd name="connsiteY23" fmla="*/ 988142 h 1010264"/>
              <a:gd name="connsiteX24" fmla="*/ 471948 w 1452716"/>
              <a:gd name="connsiteY24" fmla="*/ 1010264 h 1010264"/>
              <a:gd name="connsiteX25" fmla="*/ 221226 w 1452716"/>
              <a:gd name="connsiteY25" fmla="*/ 811161 h 1010264"/>
              <a:gd name="connsiteX26" fmla="*/ 235974 w 1452716"/>
              <a:gd name="connsiteY26" fmla="*/ 752167 h 1010264"/>
              <a:gd name="connsiteX27" fmla="*/ 81116 w 1452716"/>
              <a:gd name="connsiteY27" fmla="*/ 693174 h 1010264"/>
              <a:gd name="connsiteX0" fmla="*/ 81116 w 1452716"/>
              <a:gd name="connsiteY0" fmla="*/ 693174 h 1010264"/>
              <a:gd name="connsiteX1" fmla="*/ 73742 w 1452716"/>
              <a:gd name="connsiteY1" fmla="*/ 390832 h 1010264"/>
              <a:gd name="connsiteX2" fmla="*/ 0 w 1452716"/>
              <a:gd name="connsiteY2" fmla="*/ 339213 h 1010264"/>
              <a:gd name="connsiteX3" fmla="*/ 73742 w 1452716"/>
              <a:gd name="connsiteY3" fmla="*/ 302342 h 1010264"/>
              <a:gd name="connsiteX4" fmla="*/ 58994 w 1452716"/>
              <a:gd name="connsiteY4" fmla="*/ 265470 h 1010264"/>
              <a:gd name="connsiteX5" fmla="*/ 685800 w 1452716"/>
              <a:gd name="connsiteY5" fmla="*/ 0 h 1010264"/>
              <a:gd name="connsiteX6" fmla="*/ 766916 w 1452716"/>
              <a:gd name="connsiteY6" fmla="*/ 22122 h 1010264"/>
              <a:gd name="connsiteX7" fmla="*/ 855406 w 1452716"/>
              <a:gd name="connsiteY7" fmla="*/ 0 h 1010264"/>
              <a:gd name="connsiteX8" fmla="*/ 1039761 w 1452716"/>
              <a:gd name="connsiteY8" fmla="*/ 103238 h 1010264"/>
              <a:gd name="connsiteX9" fmla="*/ 1120877 w 1452716"/>
              <a:gd name="connsiteY9" fmla="*/ 73742 h 1010264"/>
              <a:gd name="connsiteX10" fmla="*/ 1452716 w 1452716"/>
              <a:gd name="connsiteY10" fmla="*/ 213851 h 1010264"/>
              <a:gd name="connsiteX11" fmla="*/ 1430594 w 1452716"/>
              <a:gd name="connsiteY11" fmla="*/ 346587 h 1010264"/>
              <a:gd name="connsiteX12" fmla="*/ 1437968 w 1452716"/>
              <a:gd name="connsiteY12" fmla="*/ 634180 h 1010264"/>
              <a:gd name="connsiteX13" fmla="*/ 1268361 w 1452716"/>
              <a:gd name="connsiteY13" fmla="*/ 693174 h 1010264"/>
              <a:gd name="connsiteX14" fmla="*/ 1143000 w 1452716"/>
              <a:gd name="connsiteY14" fmla="*/ 663677 h 1010264"/>
              <a:gd name="connsiteX15" fmla="*/ 892277 w 1452716"/>
              <a:gd name="connsiteY15" fmla="*/ 560438 h 1010264"/>
              <a:gd name="connsiteX16" fmla="*/ 796413 w 1452716"/>
              <a:gd name="connsiteY16" fmla="*/ 582561 h 1010264"/>
              <a:gd name="connsiteX17" fmla="*/ 840658 w 1452716"/>
              <a:gd name="connsiteY17" fmla="*/ 626806 h 1010264"/>
              <a:gd name="connsiteX18" fmla="*/ 803787 w 1452716"/>
              <a:gd name="connsiteY18" fmla="*/ 641555 h 1010264"/>
              <a:gd name="connsiteX19" fmla="*/ 870155 w 1452716"/>
              <a:gd name="connsiteY19" fmla="*/ 700548 h 1010264"/>
              <a:gd name="connsiteX20" fmla="*/ 825910 w 1452716"/>
              <a:gd name="connsiteY20" fmla="*/ 737419 h 1010264"/>
              <a:gd name="connsiteX21" fmla="*/ 833284 w 1452716"/>
              <a:gd name="connsiteY21" fmla="*/ 943896 h 1010264"/>
              <a:gd name="connsiteX22" fmla="*/ 648929 w 1452716"/>
              <a:gd name="connsiteY22" fmla="*/ 1010264 h 1010264"/>
              <a:gd name="connsiteX23" fmla="*/ 560439 w 1452716"/>
              <a:gd name="connsiteY23" fmla="*/ 988142 h 1010264"/>
              <a:gd name="connsiteX24" fmla="*/ 471948 w 1452716"/>
              <a:gd name="connsiteY24" fmla="*/ 1010264 h 1010264"/>
              <a:gd name="connsiteX25" fmla="*/ 221226 w 1452716"/>
              <a:gd name="connsiteY25" fmla="*/ 811161 h 1010264"/>
              <a:gd name="connsiteX26" fmla="*/ 235974 w 1452716"/>
              <a:gd name="connsiteY26" fmla="*/ 752167 h 1010264"/>
              <a:gd name="connsiteX27" fmla="*/ 81116 w 1452716"/>
              <a:gd name="connsiteY27" fmla="*/ 693174 h 101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52716" h="1010264">
                <a:moveTo>
                  <a:pt x="81116" y="693174"/>
                </a:moveTo>
                <a:lnTo>
                  <a:pt x="73742" y="390832"/>
                </a:lnTo>
                <a:lnTo>
                  <a:pt x="0" y="339213"/>
                </a:lnTo>
                <a:lnTo>
                  <a:pt x="73742" y="302342"/>
                </a:lnTo>
                <a:lnTo>
                  <a:pt x="58994" y="265470"/>
                </a:lnTo>
                <a:lnTo>
                  <a:pt x="685800" y="0"/>
                </a:lnTo>
                <a:lnTo>
                  <a:pt x="766916" y="22122"/>
                </a:lnTo>
                <a:lnTo>
                  <a:pt x="855406" y="0"/>
                </a:lnTo>
                <a:lnTo>
                  <a:pt x="1039761" y="103238"/>
                </a:lnTo>
                <a:lnTo>
                  <a:pt x="1120877" y="73742"/>
                </a:lnTo>
                <a:lnTo>
                  <a:pt x="1452716" y="213851"/>
                </a:lnTo>
                <a:lnTo>
                  <a:pt x="1430594" y="346587"/>
                </a:lnTo>
                <a:lnTo>
                  <a:pt x="1437968" y="634180"/>
                </a:lnTo>
                <a:lnTo>
                  <a:pt x="1268361" y="693174"/>
                </a:lnTo>
                <a:lnTo>
                  <a:pt x="1143000" y="663677"/>
                </a:lnTo>
                <a:lnTo>
                  <a:pt x="892277" y="560438"/>
                </a:lnTo>
                <a:lnTo>
                  <a:pt x="796413" y="582561"/>
                </a:lnTo>
                <a:lnTo>
                  <a:pt x="840658" y="626806"/>
                </a:lnTo>
                <a:lnTo>
                  <a:pt x="803787" y="641555"/>
                </a:lnTo>
                <a:lnTo>
                  <a:pt x="870155" y="700548"/>
                </a:lnTo>
                <a:lnTo>
                  <a:pt x="825910" y="737419"/>
                </a:lnTo>
                <a:lnTo>
                  <a:pt x="833284" y="943896"/>
                </a:lnTo>
                <a:lnTo>
                  <a:pt x="648929" y="1010264"/>
                </a:lnTo>
                <a:lnTo>
                  <a:pt x="560439" y="988142"/>
                </a:lnTo>
                <a:lnTo>
                  <a:pt x="471948" y="1010264"/>
                </a:lnTo>
                <a:lnTo>
                  <a:pt x="221226" y="811161"/>
                </a:lnTo>
                <a:lnTo>
                  <a:pt x="235974" y="752167"/>
                </a:lnTo>
                <a:lnTo>
                  <a:pt x="81116" y="693174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://www.taccenter.org/images/phocagallery/thumbs/phoca_thumb_l_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0" y="1638298"/>
            <a:ext cx="6096000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taccenter.org/images/phocagallery/thumbs/phoca_thumb_l_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800" y="2171699"/>
            <a:ext cx="6096000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taccenter.org/images/phocagallery/thumbs/phoca_thumb_l_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0" y="2705099"/>
            <a:ext cx="6096000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taccenter.org/images/phocagallery/thumbs/phoca_thumb_l_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3200399"/>
            <a:ext cx="6096000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5"/>
          <p:cNvSpPr/>
          <p:nvPr/>
        </p:nvSpPr>
        <p:spPr>
          <a:xfrm>
            <a:off x="4055806" y="2993923"/>
            <a:ext cx="1408471" cy="1084006"/>
          </a:xfrm>
          <a:custGeom>
            <a:avLst/>
            <a:gdLst>
              <a:gd name="connsiteX0" fmla="*/ 353962 w 1408471"/>
              <a:gd name="connsiteY0" fmla="*/ 1084006 h 1084006"/>
              <a:gd name="connsiteX1" fmla="*/ 346588 w 1408471"/>
              <a:gd name="connsiteY1" fmla="*/ 943896 h 1084006"/>
              <a:gd name="connsiteX2" fmla="*/ 250723 w 1408471"/>
              <a:gd name="connsiteY2" fmla="*/ 951271 h 1084006"/>
              <a:gd name="connsiteX3" fmla="*/ 235975 w 1408471"/>
              <a:gd name="connsiteY3" fmla="*/ 877529 h 1084006"/>
              <a:gd name="connsiteX4" fmla="*/ 110613 w 1408471"/>
              <a:gd name="connsiteY4" fmla="*/ 870154 h 1084006"/>
              <a:gd name="connsiteX5" fmla="*/ 58994 w 1408471"/>
              <a:gd name="connsiteY5" fmla="*/ 641554 h 1084006"/>
              <a:gd name="connsiteX6" fmla="*/ 0 w 1408471"/>
              <a:gd name="connsiteY6" fmla="*/ 604683 h 1084006"/>
              <a:gd name="connsiteX7" fmla="*/ 44246 w 1408471"/>
              <a:gd name="connsiteY7" fmla="*/ 405580 h 1084006"/>
              <a:gd name="connsiteX8" fmla="*/ 132736 w 1408471"/>
              <a:gd name="connsiteY8" fmla="*/ 412954 h 1084006"/>
              <a:gd name="connsiteX9" fmla="*/ 95865 w 1408471"/>
              <a:gd name="connsiteY9" fmla="*/ 235974 h 1084006"/>
              <a:gd name="connsiteX10" fmla="*/ 567813 w 1408471"/>
              <a:gd name="connsiteY10" fmla="*/ 14748 h 1084006"/>
              <a:gd name="connsiteX11" fmla="*/ 671052 w 1408471"/>
              <a:gd name="connsiteY11" fmla="*/ 0 h 1084006"/>
              <a:gd name="connsiteX12" fmla="*/ 781665 w 1408471"/>
              <a:gd name="connsiteY12" fmla="*/ 7374 h 1084006"/>
              <a:gd name="connsiteX13" fmla="*/ 840659 w 1408471"/>
              <a:gd name="connsiteY13" fmla="*/ 81116 h 1084006"/>
              <a:gd name="connsiteX14" fmla="*/ 914400 w 1408471"/>
              <a:gd name="connsiteY14" fmla="*/ 51619 h 1084006"/>
              <a:gd name="connsiteX15" fmla="*/ 1061884 w 1408471"/>
              <a:gd name="connsiteY15" fmla="*/ 51619 h 1084006"/>
              <a:gd name="connsiteX16" fmla="*/ 1069259 w 1408471"/>
              <a:gd name="connsiteY16" fmla="*/ 22122 h 1084006"/>
              <a:gd name="connsiteX17" fmla="*/ 1349478 w 1408471"/>
              <a:gd name="connsiteY17" fmla="*/ 22122 h 1084006"/>
              <a:gd name="connsiteX18" fmla="*/ 1349478 w 1408471"/>
              <a:gd name="connsiteY18" fmla="*/ 88490 h 1084006"/>
              <a:gd name="connsiteX19" fmla="*/ 1408471 w 1408471"/>
              <a:gd name="connsiteY19" fmla="*/ 103238 h 1084006"/>
              <a:gd name="connsiteX20" fmla="*/ 1231491 w 1408471"/>
              <a:gd name="connsiteY20" fmla="*/ 730045 h 1084006"/>
              <a:gd name="connsiteX21" fmla="*/ 973394 w 1408471"/>
              <a:gd name="connsiteY21" fmla="*/ 855406 h 1084006"/>
              <a:gd name="connsiteX22" fmla="*/ 870155 w 1408471"/>
              <a:gd name="connsiteY22" fmla="*/ 877529 h 1084006"/>
              <a:gd name="connsiteX23" fmla="*/ 833284 w 1408471"/>
              <a:gd name="connsiteY23" fmla="*/ 1039761 h 1084006"/>
              <a:gd name="connsiteX24" fmla="*/ 648929 w 1408471"/>
              <a:gd name="connsiteY24" fmla="*/ 1039761 h 1084006"/>
              <a:gd name="connsiteX25" fmla="*/ 634181 w 1408471"/>
              <a:gd name="connsiteY25" fmla="*/ 1076632 h 1084006"/>
              <a:gd name="connsiteX26" fmla="*/ 353962 w 1408471"/>
              <a:gd name="connsiteY26" fmla="*/ 1084006 h 108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08471" h="1084006">
                <a:moveTo>
                  <a:pt x="353962" y="1084006"/>
                </a:moveTo>
                <a:lnTo>
                  <a:pt x="346588" y="943896"/>
                </a:lnTo>
                <a:lnTo>
                  <a:pt x="250723" y="951271"/>
                </a:lnTo>
                <a:lnTo>
                  <a:pt x="235975" y="877529"/>
                </a:lnTo>
                <a:lnTo>
                  <a:pt x="110613" y="870154"/>
                </a:lnTo>
                <a:lnTo>
                  <a:pt x="58994" y="641554"/>
                </a:lnTo>
                <a:lnTo>
                  <a:pt x="0" y="604683"/>
                </a:lnTo>
                <a:lnTo>
                  <a:pt x="44246" y="405580"/>
                </a:lnTo>
                <a:lnTo>
                  <a:pt x="132736" y="412954"/>
                </a:lnTo>
                <a:lnTo>
                  <a:pt x="95865" y="235974"/>
                </a:lnTo>
                <a:lnTo>
                  <a:pt x="567813" y="14748"/>
                </a:lnTo>
                <a:lnTo>
                  <a:pt x="671052" y="0"/>
                </a:lnTo>
                <a:lnTo>
                  <a:pt x="781665" y="7374"/>
                </a:lnTo>
                <a:lnTo>
                  <a:pt x="840659" y="81116"/>
                </a:lnTo>
                <a:lnTo>
                  <a:pt x="914400" y="51619"/>
                </a:lnTo>
                <a:lnTo>
                  <a:pt x="1061884" y="51619"/>
                </a:lnTo>
                <a:lnTo>
                  <a:pt x="1069259" y="22122"/>
                </a:lnTo>
                <a:lnTo>
                  <a:pt x="1349478" y="22122"/>
                </a:lnTo>
                <a:lnTo>
                  <a:pt x="1349478" y="88490"/>
                </a:lnTo>
                <a:lnTo>
                  <a:pt x="1408471" y="103238"/>
                </a:lnTo>
                <a:lnTo>
                  <a:pt x="1231491" y="730045"/>
                </a:lnTo>
                <a:lnTo>
                  <a:pt x="973394" y="855406"/>
                </a:lnTo>
                <a:lnTo>
                  <a:pt x="870155" y="877529"/>
                </a:lnTo>
                <a:lnTo>
                  <a:pt x="833284" y="1039761"/>
                </a:lnTo>
                <a:lnTo>
                  <a:pt x="648929" y="1039761"/>
                </a:lnTo>
                <a:lnTo>
                  <a:pt x="634181" y="1076632"/>
                </a:lnTo>
                <a:lnTo>
                  <a:pt x="353962" y="1084006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244645" y="4372897"/>
            <a:ext cx="1895168" cy="1378976"/>
          </a:xfrm>
          <a:custGeom>
            <a:avLst/>
            <a:gdLst>
              <a:gd name="connsiteX0" fmla="*/ 471949 w 1895168"/>
              <a:gd name="connsiteY0" fmla="*/ 1297858 h 1297858"/>
              <a:gd name="connsiteX1" fmla="*/ 0 w 1895168"/>
              <a:gd name="connsiteY1" fmla="*/ 803787 h 1297858"/>
              <a:gd name="connsiteX2" fmla="*/ 125361 w 1895168"/>
              <a:gd name="connsiteY2" fmla="*/ 744794 h 1297858"/>
              <a:gd name="connsiteX3" fmla="*/ 0 w 1895168"/>
              <a:gd name="connsiteY3" fmla="*/ 612058 h 1297858"/>
              <a:gd name="connsiteX4" fmla="*/ 51620 w 1895168"/>
              <a:gd name="connsiteY4" fmla="*/ 479323 h 1297858"/>
              <a:gd name="connsiteX5" fmla="*/ 1010265 w 1895168"/>
              <a:gd name="connsiteY5" fmla="*/ 7374 h 1297858"/>
              <a:gd name="connsiteX6" fmla="*/ 1010265 w 1895168"/>
              <a:gd name="connsiteY6" fmla="*/ 7374 h 1297858"/>
              <a:gd name="connsiteX7" fmla="*/ 1194620 w 1895168"/>
              <a:gd name="connsiteY7" fmla="*/ 125361 h 1297858"/>
              <a:gd name="connsiteX8" fmla="*/ 1415845 w 1895168"/>
              <a:gd name="connsiteY8" fmla="*/ 7374 h 1297858"/>
              <a:gd name="connsiteX9" fmla="*/ 1496961 w 1895168"/>
              <a:gd name="connsiteY9" fmla="*/ 81116 h 1297858"/>
              <a:gd name="connsiteX10" fmla="*/ 1622323 w 1895168"/>
              <a:gd name="connsiteY10" fmla="*/ 0 h 1297858"/>
              <a:gd name="connsiteX11" fmla="*/ 1895168 w 1895168"/>
              <a:gd name="connsiteY11" fmla="*/ 206477 h 1297858"/>
              <a:gd name="connsiteX12" fmla="*/ 1777181 w 1895168"/>
              <a:gd name="connsiteY12" fmla="*/ 258097 h 1297858"/>
              <a:gd name="connsiteX13" fmla="*/ 1850923 w 1895168"/>
              <a:gd name="connsiteY13" fmla="*/ 353961 h 1297858"/>
              <a:gd name="connsiteX14" fmla="*/ 1637071 w 1895168"/>
              <a:gd name="connsiteY14" fmla="*/ 471948 h 1297858"/>
              <a:gd name="connsiteX15" fmla="*/ 1755058 w 1895168"/>
              <a:gd name="connsiteY15" fmla="*/ 575187 h 1297858"/>
              <a:gd name="connsiteX16" fmla="*/ 471949 w 1895168"/>
              <a:gd name="connsiteY16" fmla="*/ 1297858 h 1297858"/>
              <a:gd name="connsiteX0" fmla="*/ 471949 w 1895168"/>
              <a:gd name="connsiteY0" fmla="*/ 1297858 h 1297858"/>
              <a:gd name="connsiteX1" fmla="*/ 0 w 1895168"/>
              <a:gd name="connsiteY1" fmla="*/ 803787 h 1297858"/>
              <a:gd name="connsiteX2" fmla="*/ 125361 w 1895168"/>
              <a:gd name="connsiteY2" fmla="*/ 744794 h 1297858"/>
              <a:gd name="connsiteX3" fmla="*/ 0 w 1895168"/>
              <a:gd name="connsiteY3" fmla="*/ 612058 h 1297858"/>
              <a:gd name="connsiteX4" fmla="*/ 51620 w 1895168"/>
              <a:gd name="connsiteY4" fmla="*/ 479323 h 1297858"/>
              <a:gd name="connsiteX5" fmla="*/ 1010265 w 1895168"/>
              <a:gd name="connsiteY5" fmla="*/ 7374 h 1297858"/>
              <a:gd name="connsiteX6" fmla="*/ 1010265 w 1895168"/>
              <a:gd name="connsiteY6" fmla="*/ 7374 h 1297858"/>
              <a:gd name="connsiteX7" fmla="*/ 1194620 w 1895168"/>
              <a:gd name="connsiteY7" fmla="*/ 125361 h 1297858"/>
              <a:gd name="connsiteX8" fmla="*/ 1415845 w 1895168"/>
              <a:gd name="connsiteY8" fmla="*/ 7374 h 1297858"/>
              <a:gd name="connsiteX9" fmla="*/ 1496961 w 1895168"/>
              <a:gd name="connsiteY9" fmla="*/ 81116 h 1297858"/>
              <a:gd name="connsiteX10" fmla="*/ 1622323 w 1895168"/>
              <a:gd name="connsiteY10" fmla="*/ 0 h 1297858"/>
              <a:gd name="connsiteX11" fmla="*/ 1895168 w 1895168"/>
              <a:gd name="connsiteY11" fmla="*/ 206477 h 1297858"/>
              <a:gd name="connsiteX12" fmla="*/ 1777181 w 1895168"/>
              <a:gd name="connsiteY12" fmla="*/ 258097 h 1297858"/>
              <a:gd name="connsiteX13" fmla="*/ 1850923 w 1895168"/>
              <a:gd name="connsiteY13" fmla="*/ 353961 h 1297858"/>
              <a:gd name="connsiteX14" fmla="*/ 1732936 w 1895168"/>
              <a:gd name="connsiteY14" fmla="*/ 420329 h 1297858"/>
              <a:gd name="connsiteX15" fmla="*/ 1637071 w 1895168"/>
              <a:gd name="connsiteY15" fmla="*/ 471948 h 1297858"/>
              <a:gd name="connsiteX16" fmla="*/ 1755058 w 1895168"/>
              <a:gd name="connsiteY16" fmla="*/ 575187 h 1297858"/>
              <a:gd name="connsiteX17" fmla="*/ 471949 w 1895168"/>
              <a:gd name="connsiteY17" fmla="*/ 1297858 h 1297858"/>
              <a:gd name="connsiteX0" fmla="*/ 471949 w 1895168"/>
              <a:gd name="connsiteY0" fmla="*/ 1297858 h 1297858"/>
              <a:gd name="connsiteX1" fmla="*/ 0 w 1895168"/>
              <a:gd name="connsiteY1" fmla="*/ 803787 h 1297858"/>
              <a:gd name="connsiteX2" fmla="*/ 125361 w 1895168"/>
              <a:gd name="connsiteY2" fmla="*/ 744794 h 1297858"/>
              <a:gd name="connsiteX3" fmla="*/ 0 w 1895168"/>
              <a:gd name="connsiteY3" fmla="*/ 612058 h 1297858"/>
              <a:gd name="connsiteX4" fmla="*/ 51620 w 1895168"/>
              <a:gd name="connsiteY4" fmla="*/ 479323 h 1297858"/>
              <a:gd name="connsiteX5" fmla="*/ 1010265 w 1895168"/>
              <a:gd name="connsiteY5" fmla="*/ 7374 h 1297858"/>
              <a:gd name="connsiteX6" fmla="*/ 1010265 w 1895168"/>
              <a:gd name="connsiteY6" fmla="*/ 7374 h 1297858"/>
              <a:gd name="connsiteX7" fmla="*/ 1194620 w 1895168"/>
              <a:gd name="connsiteY7" fmla="*/ 125361 h 1297858"/>
              <a:gd name="connsiteX8" fmla="*/ 1415845 w 1895168"/>
              <a:gd name="connsiteY8" fmla="*/ 7374 h 1297858"/>
              <a:gd name="connsiteX9" fmla="*/ 1496961 w 1895168"/>
              <a:gd name="connsiteY9" fmla="*/ 81116 h 1297858"/>
              <a:gd name="connsiteX10" fmla="*/ 1622323 w 1895168"/>
              <a:gd name="connsiteY10" fmla="*/ 0 h 1297858"/>
              <a:gd name="connsiteX11" fmla="*/ 1895168 w 1895168"/>
              <a:gd name="connsiteY11" fmla="*/ 206477 h 1297858"/>
              <a:gd name="connsiteX12" fmla="*/ 1777181 w 1895168"/>
              <a:gd name="connsiteY12" fmla="*/ 258097 h 1297858"/>
              <a:gd name="connsiteX13" fmla="*/ 1850923 w 1895168"/>
              <a:gd name="connsiteY13" fmla="*/ 353961 h 1297858"/>
              <a:gd name="connsiteX14" fmla="*/ 1732936 w 1895168"/>
              <a:gd name="connsiteY14" fmla="*/ 420329 h 1297858"/>
              <a:gd name="connsiteX15" fmla="*/ 1755058 w 1895168"/>
              <a:gd name="connsiteY15" fmla="*/ 501445 h 1297858"/>
              <a:gd name="connsiteX16" fmla="*/ 1755058 w 1895168"/>
              <a:gd name="connsiteY16" fmla="*/ 575187 h 1297858"/>
              <a:gd name="connsiteX17" fmla="*/ 471949 w 1895168"/>
              <a:gd name="connsiteY17" fmla="*/ 1297858 h 1297858"/>
              <a:gd name="connsiteX0" fmla="*/ 471949 w 1895168"/>
              <a:gd name="connsiteY0" fmla="*/ 1297858 h 1297858"/>
              <a:gd name="connsiteX1" fmla="*/ 0 w 1895168"/>
              <a:gd name="connsiteY1" fmla="*/ 803787 h 1297858"/>
              <a:gd name="connsiteX2" fmla="*/ 125361 w 1895168"/>
              <a:gd name="connsiteY2" fmla="*/ 744794 h 1297858"/>
              <a:gd name="connsiteX3" fmla="*/ 0 w 1895168"/>
              <a:gd name="connsiteY3" fmla="*/ 612058 h 1297858"/>
              <a:gd name="connsiteX4" fmla="*/ 51620 w 1895168"/>
              <a:gd name="connsiteY4" fmla="*/ 479323 h 1297858"/>
              <a:gd name="connsiteX5" fmla="*/ 1010265 w 1895168"/>
              <a:gd name="connsiteY5" fmla="*/ 7374 h 1297858"/>
              <a:gd name="connsiteX6" fmla="*/ 1010265 w 1895168"/>
              <a:gd name="connsiteY6" fmla="*/ 7374 h 1297858"/>
              <a:gd name="connsiteX7" fmla="*/ 1194620 w 1895168"/>
              <a:gd name="connsiteY7" fmla="*/ 125361 h 1297858"/>
              <a:gd name="connsiteX8" fmla="*/ 1415845 w 1895168"/>
              <a:gd name="connsiteY8" fmla="*/ 7374 h 1297858"/>
              <a:gd name="connsiteX9" fmla="*/ 1496961 w 1895168"/>
              <a:gd name="connsiteY9" fmla="*/ 81116 h 1297858"/>
              <a:gd name="connsiteX10" fmla="*/ 1622323 w 1895168"/>
              <a:gd name="connsiteY10" fmla="*/ 0 h 1297858"/>
              <a:gd name="connsiteX11" fmla="*/ 1895168 w 1895168"/>
              <a:gd name="connsiteY11" fmla="*/ 206477 h 1297858"/>
              <a:gd name="connsiteX12" fmla="*/ 1777181 w 1895168"/>
              <a:gd name="connsiteY12" fmla="*/ 258097 h 1297858"/>
              <a:gd name="connsiteX13" fmla="*/ 1850923 w 1895168"/>
              <a:gd name="connsiteY13" fmla="*/ 353961 h 1297858"/>
              <a:gd name="connsiteX14" fmla="*/ 1732936 w 1895168"/>
              <a:gd name="connsiteY14" fmla="*/ 420329 h 1297858"/>
              <a:gd name="connsiteX15" fmla="*/ 1755058 w 1895168"/>
              <a:gd name="connsiteY15" fmla="*/ 501445 h 1297858"/>
              <a:gd name="connsiteX16" fmla="*/ 1732935 w 1895168"/>
              <a:gd name="connsiteY16" fmla="*/ 685800 h 1297858"/>
              <a:gd name="connsiteX17" fmla="*/ 471949 w 1895168"/>
              <a:gd name="connsiteY17" fmla="*/ 1297858 h 1297858"/>
              <a:gd name="connsiteX0" fmla="*/ 530943 w 1895168"/>
              <a:gd name="connsiteY0" fmla="*/ 1496962 h 1496962"/>
              <a:gd name="connsiteX1" fmla="*/ 0 w 1895168"/>
              <a:gd name="connsiteY1" fmla="*/ 803787 h 1496962"/>
              <a:gd name="connsiteX2" fmla="*/ 125361 w 1895168"/>
              <a:gd name="connsiteY2" fmla="*/ 744794 h 1496962"/>
              <a:gd name="connsiteX3" fmla="*/ 0 w 1895168"/>
              <a:gd name="connsiteY3" fmla="*/ 612058 h 1496962"/>
              <a:gd name="connsiteX4" fmla="*/ 51620 w 1895168"/>
              <a:gd name="connsiteY4" fmla="*/ 479323 h 1496962"/>
              <a:gd name="connsiteX5" fmla="*/ 1010265 w 1895168"/>
              <a:gd name="connsiteY5" fmla="*/ 7374 h 1496962"/>
              <a:gd name="connsiteX6" fmla="*/ 1010265 w 1895168"/>
              <a:gd name="connsiteY6" fmla="*/ 7374 h 1496962"/>
              <a:gd name="connsiteX7" fmla="*/ 1194620 w 1895168"/>
              <a:gd name="connsiteY7" fmla="*/ 125361 h 1496962"/>
              <a:gd name="connsiteX8" fmla="*/ 1415845 w 1895168"/>
              <a:gd name="connsiteY8" fmla="*/ 7374 h 1496962"/>
              <a:gd name="connsiteX9" fmla="*/ 1496961 w 1895168"/>
              <a:gd name="connsiteY9" fmla="*/ 81116 h 1496962"/>
              <a:gd name="connsiteX10" fmla="*/ 1622323 w 1895168"/>
              <a:gd name="connsiteY10" fmla="*/ 0 h 1496962"/>
              <a:gd name="connsiteX11" fmla="*/ 1895168 w 1895168"/>
              <a:gd name="connsiteY11" fmla="*/ 206477 h 1496962"/>
              <a:gd name="connsiteX12" fmla="*/ 1777181 w 1895168"/>
              <a:gd name="connsiteY12" fmla="*/ 258097 h 1496962"/>
              <a:gd name="connsiteX13" fmla="*/ 1850923 w 1895168"/>
              <a:gd name="connsiteY13" fmla="*/ 353961 h 1496962"/>
              <a:gd name="connsiteX14" fmla="*/ 1732936 w 1895168"/>
              <a:gd name="connsiteY14" fmla="*/ 420329 h 1496962"/>
              <a:gd name="connsiteX15" fmla="*/ 1755058 w 1895168"/>
              <a:gd name="connsiteY15" fmla="*/ 501445 h 1496962"/>
              <a:gd name="connsiteX16" fmla="*/ 1732935 w 1895168"/>
              <a:gd name="connsiteY16" fmla="*/ 685800 h 1496962"/>
              <a:gd name="connsiteX17" fmla="*/ 530943 w 1895168"/>
              <a:gd name="connsiteY17" fmla="*/ 1496962 h 1496962"/>
              <a:gd name="connsiteX0" fmla="*/ 553065 w 1895168"/>
              <a:gd name="connsiteY0" fmla="*/ 1194621 h 1194621"/>
              <a:gd name="connsiteX1" fmla="*/ 0 w 1895168"/>
              <a:gd name="connsiteY1" fmla="*/ 803787 h 1194621"/>
              <a:gd name="connsiteX2" fmla="*/ 125361 w 1895168"/>
              <a:gd name="connsiteY2" fmla="*/ 744794 h 1194621"/>
              <a:gd name="connsiteX3" fmla="*/ 0 w 1895168"/>
              <a:gd name="connsiteY3" fmla="*/ 612058 h 1194621"/>
              <a:gd name="connsiteX4" fmla="*/ 51620 w 1895168"/>
              <a:gd name="connsiteY4" fmla="*/ 479323 h 1194621"/>
              <a:gd name="connsiteX5" fmla="*/ 1010265 w 1895168"/>
              <a:gd name="connsiteY5" fmla="*/ 7374 h 1194621"/>
              <a:gd name="connsiteX6" fmla="*/ 1010265 w 1895168"/>
              <a:gd name="connsiteY6" fmla="*/ 7374 h 1194621"/>
              <a:gd name="connsiteX7" fmla="*/ 1194620 w 1895168"/>
              <a:gd name="connsiteY7" fmla="*/ 125361 h 1194621"/>
              <a:gd name="connsiteX8" fmla="*/ 1415845 w 1895168"/>
              <a:gd name="connsiteY8" fmla="*/ 7374 h 1194621"/>
              <a:gd name="connsiteX9" fmla="*/ 1496961 w 1895168"/>
              <a:gd name="connsiteY9" fmla="*/ 81116 h 1194621"/>
              <a:gd name="connsiteX10" fmla="*/ 1622323 w 1895168"/>
              <a:gd name="connsiteY10" fmla="*/ 0 h 1194621"/>
              <a:gd name="connsiteX11" fmla="*/ 1895168 w 1895168"/>
              <a:gd name="connsiteY11" fmla="*/ 206477 h 1194621"/>
              <a:gd name="connsiteX12" fmla="*/ 1777181 w 1895168"/>
              <a:gd name="connsiteY12" fmla="*/ 258097 h 1194621"/>
              <a:gd name="connsiteX13" fmla="*/ 1850923 w 1895168"/>
              <a:gd name="connsiteY13" fmla="*/ 353961 h 1194621"/>
              <a:gd name="connsiteX14" fmla="*/ 1732936 w 1895168"/>
              <a:gd name="connsiteY14" fmla="*/ 420329 h 1194621"/>
              <a:gd name="connsiteX15" fmla="*/ 1755058 w 1895168"/>
              <a:gd name="connsiteY15" fmla="*/ 501445 h 1194621"/>
              <a:gd name="connsiteX16" fmla="*/ 1732935 w 1895168"/>
              <a:gd name="connsiteY16" fmla="*/ 685800 h 1194621"/>
              <a:gd name="connsiteX17" fmla="*/ 553065 w 1895168"/>
              <a:gd name="connsiteY17" fmla="*/ 1194621 h 1194621"/>
              <a:gd name="connsiteX0" fmla="*/ 545691 w 1895168"/>
              <a:gd name="connsiteY0" fmla="*/ 1371602 h 1371602"/>
              <a:gd name="connsiteX1" fmla="*/ 0 w 1895168"/>
              <a:gd name="connsiteY1" fmla="*/ 803787 h 1371602"/>
              <a:gd name="connsiteX2" fmla="*/ 125361 w 1895168"/>
              <a:gd name="connsiteY2" fmla="*/ 744794 h 1371602"/>
              <a:gd name="connsiteX3" fmla="*/ 0 w 1895168"/>
              <a:gd name="connsiteY3" fmla="*/ 612058 h 1371602"/>
              <a:gd name="connsiteX4" fmla="*/ 51620 w 1895168"/>
              <a:gd name="connsiteY4" fmla="*/ 479323 h 1371602"/>
              <a:gd name="connsiteX5" fmla="*/ 1010265 w 1895168"/>
              <a:gd name="connsiteY5" fmla="*/ 7374 h 1371602"/>
              <a:gd name="connsiteX6" fmla="*/ 1010265 w 1895168"/>
              <a:gd name="connsiteY6" fmla="*/ 7374 h 1371602"/>
              <a:gd name="connsiteX7" fmla="*/ 1194620 w 1895168"/>
              <a:gd name="connsiteY7" fmla="*/ 125361 h 1371602"/>
              <a:gd name="connsiteX8" fmla="*/ 1415845 w 1895168"/>
              <a:gd name="connsiteY8" fmla="*/ 7374 h 1371602"/>
              <a:gd name="connsiteX9" fmla="*/ 1496961 w 1895168"/>
              <a:gd name="connsiteY9" fmla="*/ 81116 h 1371602"/>
              <a:gd name="connsiteX10" fmla="*/ 1622323 w 1895168"/>
              <a:gd name="connsiteY10" fmla="*/ 0 h 1371602"/>
              <a:gd name="connsiteX11" fmla="*/ 1895168 w 1895168"/>
              <a:gd name="connsiteY11" fmla="*/ 206477 h 1371602"/>
              <a:gd name="connsiteX12" fmla="*/ 1777181 w 1895168"/>
              <a:gd name="connsiteY12" fmla="*/ 258097 h 1371602"/>
              <a:gd name="connsiteX13" fmla="*/ 1850923 w 1895168"/>
              <a:gd name="connsiteY13" fmla="*/ 353961 h 1371602"/>
              <a:gd name="connsiteX14" fmla="*/ 1732936 w 1895168"/>
              <a:gd name="connsiteY14" fmla="*/ 420329 h 1371602"/>
              <a:gd name="connsiteX15" fmla="*/ 1755058 w 1895168"/>
              <a:gd name="connsiteY15" fmla="*/ 501445 h 1371602"/>
              <a:gd name="connsiteX16" fmla="*/ 1732935 w 1895168"/>
              <a:gd name="connsiteY16" fmla="*/ 685800 h 1371602"/>
              <a:gd name="connsiteX17" fmla="*/ 545691 w 1895168"/>
              <a:gd name="connsiteY17" fmla="*/ 1371602 h 1371602"/>
              <a:gd name="connsiteX0" fmla="*/ 545691 w 1895168"/>
              <a:gd name="connsiteY0" fmla="*/ 1378976 h 1378976"/>
              <a:gd name="connsiteX1" fmla="*/ 0 w 1895168"/>
              <a:gd name="connsiteY1" fmla="*/ 811161 h 1378976"/>
              <a:gd name="connsiteX2" fmla="*/ 125361 w 1895168"/>
              <a:gd name="connsiteY2" fmla="*/ 752168 h 1378976"/>
              <a:gd name="connsiteX3" fmla="*/ 0 w 1895168"/>
              <a:gd name="connsiteY3" fmla="*/ 619432 h 1378976"/>
              <a:gd name="connsiteX4" fmla="*/ 51620 w 1895168"/>
              <a:gd name="connsiteY4" fmla="*/ 486697 h 1378976"/>
              <a:gd name="connsiteX5" fmla="*/ 1010265 w 1895168"/>
              <a:gd name="connsiteY5" fmla="*/ 14748 h 1378976"/>
              <a:gd name="connsiteX6" fmla="*/ 1039762 w 1895168"/>
              <a:gd name="connsiteY6" fmla="*/ 0 h 1378976"/>
              <a:gd name="connsiteX7" fmla="*/ 1194620 w 1895168"/>
              <a:gd name="connsiteY7" fmla="*/ 132735 h 1378976"/>
              <a:gd name="connsiteX8" fmla="*/ 1415845 w 1895168"/>
              <a:gd name="connsiteY8" fmla="*/ 14748 h 1378976"/>
              <a:gd name="connsiteX9" fmla="*/ 1496961 w 1895168"/>
              <a:gd name="connsiteY9" fmla="*/ 88490 h 1378976"/>
              <a:gd name="connsiteX10" fmla="*/ 1622323 w 1895168"/>
              <a:gd name="connsiteY10" fmla="*/ 7374 h 1378976"/>
              <a:gd name="connsiteX11" fmla="*/ 1895168 w 1895168"/>
              <a:gd name="connsiteY11" fmla="*/ 213851 h 1378976"/>
              <a:gd name="connsiteX12" fmla="*/ 1777181 w 1895168"/>
              <a:gd name="connsiteY12" fmla="*/ 265471 h 1378976"/>
              <a:gd name="connsiteX13" fmla="*/ 1850923 w 1895168"/>
              <a:gd name="connsiteY13" fmla="*/ 361335 h 1378976"/>
              <a:gd name="connsiteX14" fmla="*/ 1732936 w 1895168"/>
              <a:gd name="connsiteY14" fmla="*/ 427703 h 1378976"/>
              <a:gd name="connsiteX15" fmla="*/ 1755058 w 1895168"/>
              <a:gd name="connsiteY15" fmla="*/ 508819 h 1378976"/>
              <a:gd name="connsiteX16" fmla="*/ 1732935 w 1895168"/>
              <a:gd name="connsiteY16" fmla="*/ 693174 h 1378976"/>
              <a:gd name="connsiteX17" fmla="*/ 545691 w 1895168"/>
              <a:gd name="connsiteY17" fmla="*/ 1378976 h 1378976"/>
              <a:gd name="connsiteX0" fmla="*/ 545691 w 1895168"/>
              <a:gd name="connsiteY0" fmla="*/ 1378976 h 1378976"/>
              <a:gd name="connsiteX1" fmla="*/ 0 w 1895168"/>
              <a:gd name="connsiteY1" fmla="*/ 811161 h 1378976"/>
              <a:gd name="connsiteX2" fmla="*/ 125361 w 1895168"/>
              <a:gd name="connsiteY2" fmla="*/ 752168 h 1378976"/>
              <a:gd name="connsiteX3" fmla="*/ 0 w 1895168"/>
              <a:gd name="connsiteY3" fmla="*/ 619432 h 1378976"/>
              <a:gd name="connsiteX4" fmla="*/ 51620 w 1895168"/>
              <a:gd name="connsiteY4" fmla="*/ 486697 h 1378976"/>
              <a:gd name="connsiteX5" fmla="*/ 1010265 w 1895168"/>
              <a:gd name="connsiteY5" fmla="*/ 14748 h 1378976"/>
              <a:gd name="connsiteX6" fmla="*/ 1039762 w 1895168"/>
              <a:gd name="connsiteY6" fmla="*/ 0 h 1378976"/>
              <a:gd name="connsiteX7" fmla="*/ 1194620 w 1895168"/>
              <a:gd name="connsiteY7" fmla="*/ 132735 h 1378976"/>
              <a:gd name="connsiteX8" fmla="*/ 1415845 w 1895168"/>
              <a:gd name="connsiteY8" fmla="*/ 14748 h 1378976"/>
              <a:gd name="connsiteX9" fmla="*/ 1496961 w 1895168"/>
              <a:gd name="connsiteY9" fmla="*/ 88490 h 1378976"/>
              <a:gd name="connsiteX10" fmla="*/ 1622323 w 1895168"/>
              <a:gd name="connsiteY10" fmla="*/ 7374 h 1378976"/>
              <a:gd name="connsiteX11" fmla="*/ 1895168 w 1895168"/>
              <a:gd name="connsiteY11" fmla="*/ 213851 h 1378976"/>
              <a:gd name="connsiteX12" fmla="*/ 1777181 w 1895168"/>
              <a:gd name="connsiteY12" fmla="*/ 265471 h 1378976"/>
              <a:gd name="connsiteX13" fmla="*/ 1850923 w 1895168"/>
              <a:gd name="connsiteY13" fmla="*/ 361335 h 1378976"/>
              <a:gd name="connsiteX14" fmla="*/ 1732936 w 1895168"/>
              <a:gd name="connsiteY14" fmla="*/ 427703 h 1378976"/>
              <a:gd name="connsiteX15" fmla="*/ 1666568 w 1895168"/>
              <a:gd name="connsiteY15" fmla="*/ 516194 h 1378976"/>
              <a:gd name="connsiteX16" fmla="*/ 1732935 w 1895168"/>
              <a:gd name="connsiteY16" fmla="*/ 693174 h 1378976"/>
              <a:gd name="connsiteX17" fmla="*/ 545691 w 1895168"/>
              <a:gd name="connsiteY17" fmla="*/ 1378976 h 1378976"/>
              <a:gd name="connsiteX0" fmla="*/ 545691 w 1895168"/>
              <a:gd name="connsiteY0" fmla="*/ 1378976 h 1378976"/>
              <a:gd name="connsiteX1" fmla="*/ 0 w 1895168"/>
              <a:gd name="connsiteY1" fmla="*/ 811161 h 1378976"/>
              <a:gd name="connsiteX2" fmla="*/ 125361 w 1895168"/>
              <a:gd name="connsiteY2" fmla="*/ 752168 h 1378976"/>
              <a:gd name="connsiteX3" fmla="*/ 0 w 1895168"/>
              <a:gd name="connsiteY3" fmla="*/ 619432 h 1378976"/>
              <a:gd name="connsiteX4" fmla="*/ 51620 w 1895168"/>
              <a:gd name="connsiteY4" fmla="*/ 486697 h 1378976"/>
              <a:gd name="connsiteX5" fmla="*/ 1010265 w 1895168"/>
              <a:gd name="connsiteY5" fmla="*/ 14748 h 1378976"/>
              <a:gd name="connsiteX6" fmla="*/ 1039762 w 1895168"/>
              <a:gd name="connsiteY6" fmla="*/ 0 h 1378976"/>
              <a:gd name="connsiteX7" fmla="*/ 1194620 w 1895168"/>
              <a:gd name="connsiteY7" fmla="*/ 132735 h 1378976"/>
              <a:gd name="connsiteX8" fmla="*/ 1415845 w 1895168"/>
              <a:gd name="connsiteY8" fmla="*/ 14748 h 1378976"/>
              <a:gd name="connsiteX9" fmla="*/ 1496961 w 1895168"/>
              <a:gd name="connsiteY9" fmla="*/ 88490 h 1378976"/>
              <a:gd name="connsiteX10" fmla="*/ 1622323 w 1895168"/>
              <a:gd name="connsiteY10" fmla="*/ 7374 h 1378976"/>
              <a:gd name="connsiteX11" fmla="*/ 1895168 w 1895168"/>
              <a:gd name="connsiteY11" fmla="*/ 213851 h 1378976"/>
              <a:gd name="connsiteX12" fmla="*/ 1777181 w 1895168"/>
              <a:gd name="connsiteY12" fmla="*/ 265471 h 1378976"/>
              <a:gd name="connsiteX13" fmla="*/ 1850923 w 1895168"/>
              <a:gd name="connsiteY13" fmla="*/ 361335 h 1378976"/>
              <a:gd name="connsiteX14" fmla="*/ 1732936 w 1895168"/>
              <a:gd name="connsiteY14" fmla="*/ 427703 h 1378976"/>
              <a:gd name="connsiteX15" fmla="*/ 1666568 w 1895168"/>
              <a:gd name="connsiteY15" fmla="*/ 516194 h 1378976"/>
              <a:gd name="connsiteX16" fmla="*/ 1806677 w 1895168"/>
              <a:gd name="connsiteY16" fmla="*/ 678425 h 1378976"/>
              <a:gd name="connsiteX17" fmla="*/ 545691 w 1895168"/>
              <a:gd name="connsiteY17" fmla="*/ 1378976 h 13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95168" h="1378976">
                <a:moveTo>
                  <a:pt x="545691" y="1378976"/>
                </a:moveTo>
                <a:lnTo>
                  <a:pt x="0" y="811161"/>
                </a:lnTo>
                <a:lnTo>
                  <a:pt x="125361" y="752168"/>
                </a:lnTo>
                <a:lnTo>
                  <a:pt x="0" y="619432"/>
                </a:lnTo>
                <a:lnTo>
                  <a:pt x="51620" y="486697"/>
                </a:lnTo>
                <a:lnTo>
                  <a:pt x="1010265" y="14748"/>
                </a:lnTo>
                <a:lnTo>
                  <a:pt x="1039762" y="0"/>
                </a:lnTo>
                <a:lnTo>
                  <a:pt x="1194620" y="132735"/>
                </a:lnTo>
                <a:lnTo>
                  <a:pt x="1415845" y="14748"/>
                </a:lnTo>
                <a:lnTo>
                  <a:pt x="1496961" y="88490"/>
                </a:lnTo>
                <a:lnTo>
                  <a:pt x="1622323" y="7374"/>
                </a:lnTo>
                <a:lnTo>
                  <a:pt x="1895168" y="213851"/>
                </a:lnTo>
                <a:lnTo>
                  <a:pt x="1777181" y="265471"/>
                </a:lnTo>
                <a:lnTo>
                  <a:pt x="1850923" y="361335"/>
                </a:lnTo>
                <a:lnTo>
                  <a:pt x="1732936" y="427703"/>
                </a:lnTo>
                <a:lnTo>
                  <a:pt x="1666568" y="516194"/>
                </a:lnTo>
                <a:lnTo>
                  <a:pt x="1806677" y="678425"/>
                </a:lnTo>
                <a:lnTo>
                  <a:pt x="545691" y="1378976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127955" y="2013155"/>
            <a:ext cx="1806677" cy="2101645"/>
          </a:xfrm>
          <a:custGeom>
            <a:avLst/>
            <a:gdLst>
              <a:gd name="connsiteX0" fmla="*/ 693174 w 1806677"/>
              <a:gd name="connsiteY0" fmla="*/ 2101645 h 2101645"/>
              <a:gd name="connsiteX1" fmla="*/ 0 w 1806677"/>
              <a:gd name="connsiteY1" fmla="*/ 1637071 h 2101645"/>
              <a:gd name="connsiteX2" fmla="*/ 0 w 1806677"/>
              <a:gd name="connsiteY2" fmla="*/ 1401097 h 2101645"/>
              <a:gd name="connsiteX3" fmla="*/ 36871 w 1806677"/>
              <a:gd name="connsiteY3" fmla="*/ 1356851 h 2101645"/>
              <a:gd name="connsiteX4" fmla="*/ 589935 w 1806677"/>
              <a:gd name="connsiteY4" fmla="*/ 1069258 h 2101645"/>
              <a:gd name="connsiteX5" fmla="*/ 575187 w 1806677"/>
              <a:gd name="connsiteY5" fmla="*/ 265471 h 2101645"/>
              <a:gd name="connsiteX6" fmla="*/ 604684 w 1806677"/>
              <a:gd name="connsiteY6" fmla="*/ 0 h 2101645"/>
              <a:gd name="connsiteX7" fmla="*/ 663677 w 1806677"/>
              <a:gd name="connsiteY7" fmla="*/ 280219 h 2101645"/>
              <a:gd name="connsiteX8" fmla="*/ 685800 w 1806677"/>
              <a:gd name="connsiteY8" fmla="*/ 1032387 h 2101645"/>
              <a:gd name="connsiteX9" fmla="*/ 789039 w 1806677"/>
              <a:gd name="connsiteY9" fmla="*/ 980768 h 2101645"/>
              <a:gd name="connsiteX10" fmla="*/ 833284 w 1806677"/>
              <a:gd name="connsiteY10" fmla="*/ 1002890 h 2101645"/>
              <a:gd name="connsiteX11" fmla="*/ 833284 w 1806677"/>
              <a:gd name="connsiteY11" fmla="*/ 907026 h 2101645"/>
              <a:gd name="connsiteX12" fmla="*/ 870155 w 1806677"/>
              <a:gd name="connsiteY12" fmla="*/ 892277 h 2101645"/>
              <a:gd name="connsiteX13" fmla="*/ 921774 w 1806677"/>
              <a:gd name="connsiteY13" fmla="*/ 907026 h 2101645"/>
              <a:gd name="connsiteX14" fmla="*/ 1017639 w 1806677"/>
              <a:gd name="connsiteY14" fmla="*/ 774290 h 2101645"/>
              <a:gd name="connsiteX15" fmla="*/ 1084006 w 1806677"/>
              <a:gd name="connsiteY15" fmla="*/ 715297 h 2101645"/>
              <a:gd name="connsiteX16" fmla="*/ 1143000 w 1806677"/>
              <a:gd name="connsiteY16" fmla="*/ 648929 h 2101645"/>
              <a:gd name="connsiteX17" fmla="*/ 1216742 w 1806677"/>
              <a:gd name="connsiteY17" fmla="*/ 612058 h 2101645"/>
              <a:gd name="connsiteX18" fmla="*/ 1319980 w 1806677"/>
              <a:gd name="connsiteY18" fmla="*/ 612058 h 2101645"/>
              <a:gd name="connsiteX19" fmla="*/ 1364226 w 1806677"/>
              <a:gd name="connsiteY19" fmla="*/ 412955 h 2101645"/>
              <a:gd name="connsiteX20" fmla="*/ 1386348 w 1806677"/>
              <a:gd name="connsiteY20" fmla="*/ 634180 h 2101645"/>
              <a:gd name="connsiteX21" fmla="*/ 1445342 w 1806677"/>
              <a:gd name="connsiteY21" fmla="*/ 700548 h 2101645"/>
              <a:gd name="connsiteX22" fmla="*/ 1526458 w 1806677"/>
              <a:gd name="connsiteY22" fmla="*/ 744793 h 2101645"/>
              <a:gd name="connsiteX23" fmla="*/ 1578077 w 1806677"/>
              <a:gd name="connsiteY23" fmla="*/ 848032 h 2101645"/>
              <a:gd name="connsiteX24" fmla="*/ 1644445 w 1806677"/>
              <a:gd name="connsiteY24" fmla="*/ 921774 h 2101645"/>
              <a:gd name="connsiteX25" fmla="*/ 1718187 w 1806677"/>
              <a:gd name="connsiteY25" fmla="*/ 936522 h 2101645"/>
              <a:gd name="connsiteX26" fmla="*/ 1710813 w 1806677"/>
              <a:gd name="connsiteY26" fmla="*/ 1106129 h 2101645"/>
              <a:gd name="connsiteX27" fmla="*/ 1799303 w 1806677"/>
              <a:gd name="connsiteY27" fmla="*/ 1157748 h 2101645"/>
              <a:gd name="connsiteX28" fmla="*/ 1806677 w 1806677"/>
              <a:gd name="connsiteY28" fmla="*/ 1423219 h 2101645"/>
              <a:gd name="connsiteX29" fmla="*/ 1445342 w 1806677"/>
              <a:gd name="connsiteY29" fmla="*/ 1622322 h 2101645"/>
              <a:gd name="connsiteX30" fmla="*/ 1460090 w 1806677"/>
              <a:gd name="connsiteY30" fmla="*/ 1710813 h 2101645"/>
              <a:gd name="connsiteX31" fmla="*/ 1349477 w 1806677"/>
              <a:gd name="connsiteY31" fmla="*/ 1777180 h 2101645"/>
              <a:gd name="connsiteX32" fmla="*/ 1312606 w 1806677"/>
              <a:gd name="connsiteY32" fmla="*/ 1747684 h 2101645"/>
              <a:gd name="connsiteX33" fmla="*/ 693174 w 1806677"/>
              <a:gd name="connsiteY33" fmla="*/ 2101645 h 210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06677" h="2101645">
                <a:moveTo>
                  <a:pt x="693174" y="2101645"/>
                </a:moveTo>
                <a:lnTo>
                  <a:pt x="0" y="1637071"/>
                </a:lnTo>
                <a:lnTo>
                  <a:pt x="0" y="1401097"/>
                </a:lnTo>
                <a:lnTo>
                  <a:pt x="36871" y="1356851"/>
                </a:lnTo>
                <a:lnTo>
                  <a:pt x="589935" y="1069258"/>
                </a:lnTo>
                <a:lnTo>
                  <a:pt x="575187" y="265471"/>
                </a:lnTo>
                <a:lnTo>
                  <a:pt x="604684" y="0"/>
                </a:lnTo>
                <a:lnTo>
                  <a:pt x="663677" y="280219"/>
                </a:lnTo>
                <a:lnTo>
                  <a:pt x="685800" y="1032387"/>
                </a:lnTo>
                <a:lnTo>
                  <a:pt x="789039" y="980768"/>
                </a:lnTo>
                <a:lnTo>
                  <a:pt x="833284" y="1002890"/>
                </a:lnTo>
                <a:lnTo>
                  <a:pt x="833284" y="907026"/>
                </a:lnTo>
                <a:lnTo>
                  <a:pt x="870155" y="892277"/>
                </a:lnTo>
                <a:lnTo>
                  <a:pt x="921774" y="907026"/>
                </a:lnTo>
                <a:lnTo>
                  <a:pt x="1017639" y="774290"/>
                </a:lnTo>
                <a:lnTo>
                  <a:pt x="1084006" y="715297"/>
                </a:lnTo>
                <a:lnTo>
                  <a:pt x="1143000" y="648929"/>
                </a:lnTo>
                <a:lnTo>
                  <a:pt x="1216742" y="612058"/>
                </a:lnTo>
                <a:lnTo>
                  <a:pt x="1319980" y="612058"/>
                </a:lnTo>
                <a:lnTo>
                  <a:pt x="1364226" y="412955"/>
                </a:lnTo>
                <a:lnTo>
                  <a:pt x="1386348" y="634180"/>
                </a:lnTo>
                <a:lnTo>
                  <a:pt x="1445342" y="700548"/>
                </a:lnTo>
                <a:lnTo>
                  <a:pt x="1526458" y="744793"/>
                </a:lnTo>
                <a:lnTo>
                  <a:pt x="1578077" y="848032"/>
                </a:lnTo>
                <a:lnTo>
                  <a:pt x="1644445" y="921774"/>
                </a:lnTo>
                <a:lnTo>
                  <a:pt x="1718187" y="936522"/>
                </a:lnTo>
                <a:lnTo>
                  <a:pt x="1710813" y="1106129"/>
                </a:lnTo>
                <a:lnTo>
                  <a:pt x="1799303" y="1157748"/>
                </a:lnTo>
                <a:lnTo>
                  <a:pt x="1806677" y="1423219"/>
                </a:lnTo>
                <a:lnTo>
                  <a:pt x="1445342" y="1622322"/>
                </a:lnTo>
                <a:lnTo>
                  <a:pt x="1460090" y="1710813"/>
                </a:lnTo>
                <a:lnTo>
                  <a:pt x="1349477" y="1777180"/>
                </a:lnTo>
                <a:lnTo>
                  <a:pt x="1312606" y="1747684"/>
                </a:lnTo>
                <a:lnTo>
                  <a:pt x="693174" y="2101645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838768" y="2337619"/>
            <a:ext cx="1194619" cy="774291"/>
          </a:xfrm>
          <a:custGeom>
            <a:avLst/>
            <a:gdLst>
              <a:gd name="connsiteX0" fmla="*/ 36871 w 1194619"/>
              <a:gd name="connsiteY0" fmla="*/ 331839 h 774291"/>
              <a:gd name="connsiteX1" fmla="*/ 36871 w 1194619"/>
              <a:gd name="connsiteY1" fmla="*/ 162233 h 774291"/>
              <a:gd name="connsiteX2" fmla="*/ 0 w 1194619"/>
              <a:gd name="connsiteY2" fmla="*/ 132736 h 774291"/>
              <a:gd name="connsiteX3" fmla="*/ 258097 w 1194619"/>
              <a:gd name="connsiteY3" fmla="*/ 0 h 774291"/>
              <a:gd name="connsiteX4" fmla="*/ 464574 w 1194619"/>
              <a:gd name="connsiteY4" fmla="*/ 95865 h 774291"/>
              <a:gd name="connsiteX5" fmla="*/ 464574 w 1194619"/>
              <a:gd name="connsiteY5" fmla="*/ 95865 h 774291"/>
              <a:gd name="connsiteX6" fmla="*/ 516193 w 1194619"/>
              <a:gd name="connsiteY6" fmla="*/ 44246 h 774291"/>
              <a:gd name="connsiteX7" fmla="*/ 523567 w 1194619"/>
              <a:gd name="connsiteY7" fmla="*/ 95865 h 774291"/>
              <a:gd name="connsiteX8" fmla="*/ 663677 w 1194619"/>
              <a:gd name="connsiteY8" fmla="*/ 132736 h 774291"/>
              <a:gd name="connsiteX9" fmla="*/ 1194619 w 1194619"/>
              <a:gd name="connsiteY9" fmla="*/ 427704 h 774291"/>
              <a:gd name="connsiteX10" fmla="*/ 1135626 w 1194619"/>
              <a:gd name="connsiteY10" fmla="*/ 656304 h 774291"/>
              <a:gd name="connsiteX11" fmla="*/ 943897 w 1194619"/>
              <a:gd name="connsiteY11" fmla="*/ 774291 h 774291"/>
              <a:gd name="connsiteX12" fmla="*/ 36871 w 1194619"/>
              <a:gd name="connsiteY12" fmla="*/ 331839 h 77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4619" h="774291">
                <a:moveTo>
                  <a:pt x="36871" y="331839"/>
                </a:moveTo>
                <a:lnTo>
                  <a:pt x="36871" y="162233"/>
                </a:lnTo>
                <a:lnTo>
                  <a:pt x="0" y="132736"/>
                </a:lnTo>
                <a:lnTo>
                  <a:pt x="258097" y="0"/>
                </a:lnTo>
                <a:lnTo>
                  <a:pt x="464574" y="95865"/>
                </a:lnTo>
                <a:lnTo>
                  <a:pt x="464574" y="95865"/>
                </a:lnTo>
                <a:lnTo>
                  <a:pt x="516193" y="44246"/>
                </a:lnTo>
                <a:lnTo>
                  <a:pt x="523567" y="95865"/>
                </a:lnTo>
                <a:lnTo>
                  <a:pt x="663677" y="132736"/>
                </a:lnTo>
                <a:lnTo>
                  <a:pt x="1194619" y="427704"/>
                </a:lnTo>
                <a:lnTo>
                  <a:pt x="1135626" y="656304"/>
                </a:lnTo>
                <a:lnTo>
                  <a:pt x="943897" y="774291"/>
                </a:lnTo>
                <a:lnTo>
                  <a:pt x="36871" y="331839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Project Background: Unique Features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General Information</a:t>
            </a:r>
          </a:p>
          <a:p>
            <a:pPr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Buildings Overview</a:t>
            </a:r>
          </a:p>
          <a:p>
            <a:pPr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Unique Features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 – Structural Redesign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IV – Foreign Worker Safety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1700" y="1524000"/>
            <a:ext cx="75819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+mn-lt"/>
              </a:rPr>
              <a:t>Finishes, Details, and Ornaments Completed</a:t>
            </a:r>
          </a:p>
          <a:p>
            <a:pPr algn="ctr"/>
            <a:r>
              <a:rPr lang="en-US" sz="2600" b="1" dirty="0" smtClean="0">
                <a:latin typeface="+mn-lt"/>
              </a:rPr>
              <a:t>by Foreign Workers</a:t>
            </a:r>
          </a:p>
          <a:p>
            <a:pPr algn="ctr"/>
            <a:endParaRPr lang="en-US" sz="2600" b="1" dirty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Workers will complete these finishes as part of the cultural objectives of the project.</a:t>
            </a:r>
          </a:p>
          <a:p>
            <a:endParaRPr lang="en-US" sz="2600" dirty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Stained Glass Windows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Wood Trim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Detailed Stone Work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Ornamental Metals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1476375"/>
            <a:ext cx="1962150" cy="2867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29000"/>
            <a:ext cx="2152650" cy="287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200" y="1704975"/>
            <a:ext cx="2038350" cy="3171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00" y="2971800"/>
            <a:ext cx="4229100" cy="3171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81400" y="6324600"/>
            <a:ext cx="556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Images courtesy of </a:t>
            </a:r>
            <a:r>
              <a:rPr lang="en-US" dirty="0"/>
              <a:t>http://www.hassa.com/en</a:t>
            </a:r>
            <a:r>
              <a:rPr lang="en-US" i="1" dirty="0" smtClean="0">
                <a:latin typeface="+mn-lt"/>
              </a:rPr>
              <a:t>.</a:t>
            </a:r>
            <a:endParaRPr lang="en-US" i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78700" y="6301068"/>
            <a:ext cx="556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Images courtesy of </a:t>
            </a:r>
            <a:r>
              <a:rPr lang="en-US" dirty="0"/>
              <a:t>http://www.hassa.com/en</a:t>
            </a:r>
            <a:r>
              <a:rPr lang="en-US" i="1" dirty="0" smtClean="0">
                <a:latin typeface="+mn-lt"/>
              </a:rPr>
              <a:t>.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7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Analysis I: Overview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Analysis I – Structural Redesign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Overview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Breadth 1 - Structural Redesign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Results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Recommendations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IV – Foreign Worker Safety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pic>
        <p:nvPicPr>
          <p:cNvPr id="7" name="Picture 4" descr="http://www.taccenter.org/images/phocagallery/thumbs/phoca_thumb_l_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4266"/>
          <a:stretch/>
        </p:blipFill>
        <p:spPr bwMode="auto">
          <a:xfrm>
            <a:off x="9753600" y="1340064"/>
            <a:ext cx="7924800" cy="5136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2496800" y="2226067"/>
            <a:ext cx="1249495" cy="899120"/>
          </a:xfrm>
          <a:custGeom>
            <a:avLst/>
            <a:gdLst>
              <a:gd name="connsiteX0" fmla="*/ 81116 w 1452716"/>
              <a:gd name="connsiteY0" fmla="*/ 693174 h 1010264"/>
              <a:gd name="connsiteX1" fmla="*/ 73742 w 1452716"/>
              <a:gd name="connsiteY1" fmla="*/ 390832 h 1010264"/>
              <a:gd name="connsiteX2" fmla="*/ 0 w 1452716"/>
              <a:gd name="connsiteY2" fmla="*/ 339213 h 1010264"/>
              <a:gd name="connsiteX3" fmla="*/ 73742 w 1452716"/>
              <a:gd name="connsiteY3" fmla="*/ 302342 h 1010264"/>
              <a:gd name="connsiteX4" fmla="*/ 66368 w 1452716"/>
              <a:gd name="connsiteY4" fmla="*/ 280219 h 1010264"/>
              <a:gd name="connsiteX5" fmla="*/ 685800 w 1452716"/>
              <a:gd name="connsiteY5" fmla="*/ 0 h 1010264"/>
              <a:gd name="connsiteX6" fmla="*/ 766916 w 1452716"/>
              <a:gd name="connsiteY6" fmla="*/ 22122 h 1010264"/>
              <a:gd name="connsiteX7" fmla="*/ 855406 w 1452716"/>
              <a:gd name="connsiteY7" fmla="*/ 0 h 1010264"/>
              <a:gd name="connsiteX8" fmla="*/ 1039761 w 1452716"/>
              <a:gd name="connsiteY8" fmla="*/ 103238 h 1010264"/>
              <a:gd name="connsiteX9" fmla="*/ 1120877 w 1452716"/>
              <a:gd name="connsiteY9" fmla="*/ 73742 h 1010264"/>
              <a:gd name="connsiteX10" fmla="*/ 1452716 w 1452716"/>
              <a:gd name="connsiteY10" fmla="*/ 213851 h 1010264"/>
              <a:gd name="connsiteX11" fmla="*/ 1430594 w 1452716"/>
              <a:gd name="connsiteY11" fmla="*/ 346587 h 1010264"/>
              <a:gd name="connsiteX12" fmla="*/ 1437968 w 1452716"/>
              <a:gd name="connsiteY12" fmla="*/ 634180 h 1010264"/>
              <a:gd name="connsiteX13" fmla="*/ 1268361 w 1452716"/>
              <a:gd name="connsiteY13" fmla="*/ 693174 h 1010264"/>
              <a:gd name="connsiteX14" fmla="*/ 1143000 w 1452716"/>
              <a:gd name="connsiteY14" fmla="*/ 663677 h 1010264"/>
              <a:gd name="connsiteX15" fmla="*/ 892277 w 1452716"/>
              <a:gd name="connsiteY15" fmla="*/ 560438 h 1010264"/>
              <a:gd name="connsiteX16" fmla="*/ 796413 w 1452716"/>
              <a:gd name="connsiteY16" fmla="*/ 582561 h 1010264"/>
              <a:gd name="connsiteX17" fmla="*/ 840658 w 1452716"/>
              <a:gd name="connsiteY17" fmla="*/ 626806 h 1010264"/>
              <a:gd name="connsiteX18" fmla="*/ 803787 w 1452716"/>
              <a:gd name="connsiteY18" fmla="*/ 641555 h 1010264"/>
              <a:gd name="connsiteX19" fmla="*/ 870155 w 1452716"/>
              <a:gd name="connsiteY19" fmla="*/ 700548 h 1010264"/>
              <a:gd name="connsiteX20" fmla="*/ 825910 w 1452716"/>
              <a:gd name="connsiteY20" fmla="*/ 737419 h 1010264"/>
              <a:gd name="connsiteX21" fmla="*/ 833284 w 1452716"/>
              <a:gd name="connsiteY21" fmla="*/ 943896 h 1010264"/>
              <a:gd name="connsiteX22" fmla="*/ 648929 w 1452716"/>
              <a:gd name="connsiteY22" fmla="*/ 1010264 h 1010264"/>
              <a:gd name="connsiteX23" fmla="*/ 560439 w 1452716"/>
              <a:gd name="connsiteY23" fmla="*/ 988142 h 1010264"/>
              <a:gd name="connsiteX24" fmla="*/ 471948 w 1452716"/>
              <a:gd name="connsiteY24" fmla="*/ 1010264 h 1010264"/>
              <a:gd name="connsiteX25" fmla="*/ 221226 w 1452716"/>
              <a:gd name="connsiteY25" fmla="*/ 811161 h 1010264"/>
              <a:gd name="connsiteX26" fmla="*/ 235974 w 1452716"/>
              <a:gd name="connsiteY26" fmla="*/ 752167 h 1010264"/>
              <a:gd name="connsiteX27" fmla="*/ 81116 w 1452716"/>
              <a:gd name="connsiteY27" fmla="*/ 693174 h 1010264"/>
              <a:gd name="connsiteX0" fmla="*/ 81116 w 1452716"/>
              <a:gd name="connsiteY0" fmla="*/ 693174 h 1010264"/>
              <a:gd name="connsiteX1" fmla="*/ 73742 w 1452716"/>
              <a:gd name="connsiteY1" fmla="*/ 390832 h 1010264"/>
              <a:gd name="connsiteX2" fmla="*/ 0 w 1452716"/>
              <a:gd name="connsiteY2" fmla="*/ 339213 h 1010264"/>
              <a:gd name="connsiteX3" fmla="*/ 73742 w 1452716"/>
              <a:gd name="connsiteY3" fmla="*/ 302342 h 1010264"/>
              <a:gd name="connsiteX4" fmla="*/ 58994 w 1452716"/>
              <a:gd name="connsiteY4" fmla="*/ 265470 h 1010264"/>
              <a:gd name="connsiteX5" fmla="*/ 685800 w 1452716"/>
              <a:gd name="connsiteY5" fmla="*/ 0 h 1010264"/>
              <a:gd name="connsiteX6" fmla="*/ 766916 w 1452716"/>
              <a:gd name="connsiteY6" fmla="*/ 22122 h 1010264"/>
              <a:gd name="connsiteX7" fmla="*/ 855406 w 1452716"/>
              <a:gd name="connsiteY7" fmla="*/ 0 h 1010264"/>
              <a:gd name="connsiteX8" fmla="*/ 1039761 w 1452716"/>
              <a:gd name="connsiteY8" fmla="*/ 103238 h 1010264"/>
              <a:gd name="connsiteX9" fmla="*/ 1120877 w 1452716"/>
              <a:gd name="connsiteY9" fmla="*/ 73742 h 1010264"/>
              <a:gd name="connsiteX10" fmla="*/ 1452716 w 1452716"/>
              <a:gd name="connsiteY10" fmla="*/ 213851 h 1010264"/>
              <a:gd name="connsiteX11" fmla="*/ 1430594 w 1452716"/>
              <a:gd name="connsiteY11" fmla="*/ 346587 h 1010264"/>
              <a:gd name="connsiteX12" fmla="*/ 1437968 w 1452716"/>
              <a:gd name="connsiteY12" fmla="*/ 634180 h 1010264"/>
              <a:gd name="connsiteX13" fmla="*/ 1268361 w 1452716"/>
              <a:gd name="connsiteY13" fmla="*/ 693174 h 1010264"/>
              <a:gd name="connsiteX14" fmla="*/ 1143000 w 1452716"/>
              <a:gd name="connsiteY14" fmla="*/ 663677 h 1010264"/>
              <a:gd name="connsiteX15" fmla="*/ 892277 w 1452716"/>
              <a:gd name="connsiteY15" fmla="*/ 560438 h 1010264"/>
              <a:gd name="connsiteX16" fmla="*/ 796413 w 1452716"/>
              <a:gd name="connsiteY16" fmla="*/ 582561 h 1010264"/>
              <a:gd name="connsiteX17" fmla="*/ 840658 w 1452716"/>
              <a:gd name="connsiteY17" fmla="*/ 626806 h 1010264"/>
              <a:gd name="connsiteX18" fmla="*/ 803787 w 1452716"/>
              <a:gd name="connsiteY18" fmla="*/ 641555 h 1010264"/>
              <a:gd name="connsiteX19" fmla="*/ 870155 w 1452716"/>
              <a:gd name="connsiteY19" fmla="*/ 700548 h 1010264"/>
              <a:gd name="connsiteX20" fmla="*/ 825910 w 1452716"/>
              <a:gd name="connsiteY20" fmla="*/ 737419 h 1010264"/>
              <a:gd name="connsiteX21" fmla="*/ 833284 w 1452716"/>
              <a:gd name="connsiteY21" fmla="*/ 943896 h 1010264"/>
              <a:gd name="connsiteX22" fmla="*/ 648929 w 1452716"/>
              <a:gd name="connsiteY22" fmla="*/ 1010264 h 1010264"/>
              <a:gd name="connsiteX23" fmla="*/ 560439 w 1452716"/>
              <a:gd name="connsiteY23" fmla="*/ 988142 h 1010264"/>
              <a:gd name="connsiteX24" fmla="*/ 471948 w 1452716"/>
              <a:gd name="connsiteY24" fmla="*/ 1010264 h 1010264"/>
              <a:gd name="connsiteX25" fmla="*/ 221226 w 1452716"/>
              <a:gd name="connsiteY25" fmla="*/ 811161 h 1010264"/>
              <a:gd name="connsiteX26" fmla="*/ 235974 w 1452716"/>
              <a:gd name="connsiteY26" fmla="*/ 752167 h 1010264"/>
              <a:gd name="connsiteX27" fmla="*/ 81116 w 1452716"/>
              <a:gd name="connsiteY27" fmla="*/ 693174 h 1010264"/>
              <a:gd name="connsiteX0" fmla="*/ 97603 w 1452716"/>
              <a:gd name="connsiteY0" fmla="*/ 764156 h 1010264"/>
              <a:gd name="connsiteX1" fmla="*/ 73742 w 1452716"/>
              <a:gd name="connsiteY1" fmla="*/ 390832 h 1010264"/>
              <a:gd name="connsiteX2" fmla="*/ 0 w 1452716"/>
              <a:gd name="connsiteY2" fmla="*/ 339213 h 1010264"/>
              <a:gd name="connsiteX3" fmla="*/ 73742 w 1452716"/>
              <a:gd name="connsiteY3" fmla="*/ 302342 h 1010264"/>
              <a:gd name="connsiteX4" fmla="*/ 58994 w 1452716"/>
              <a:gd name="connsiteY4" fmla="*/ 265470 h 1010264"/>
              <a:gd name="connsiteX5" fmla="*/ 685800 w 1452716"/>
              <a:gd name="connsiteY5" fmla="*/ 0 h 1010264"/>
              <a:gd name="connsiteX6" fmla="*/ 766916 w 1452716"/>
              <a:gd name="connsiteY6" fmla="*/ 22122 h 1010264"/>
              <a:gd name="connsiteX7" fmla="*/ 855406 w 1452716"/>
              <a:gd name="connsiteY7" fmla="*/ 0 h 1010264"/>
              <a:gd name="connsiteX8" fmla="*/ 1039761 w 1452716"/>
              <a:gd name="connsiteY8" fmla="*/ 103238 h 1010264"/>
              <a:gd name="connsiteX9" fmla="*/ 1120877 w 1452716"/>
              <a:gd name="connsiteY9" fmla="*/ 73742 h 1010264"/>
              <a:gd name="connsiteX10" fmla="*/ 1452716 w 1452716"/>
              <a:gd name="connsiteY10" fmla="*/ 213851 h 1010264"/>
              <a:gd name="connsiteX11" fmla="*/ 1430594 w 1452716"/>
              <a:gd name="connsiteY11" fmla="*/ 346587 h 1010264"/>
              <a:gd name="connsiteX12" fmla="*/ 1437968 w 1452716"/>
              <a:gd name="connsiteY12" fmla="*/ 634180 h 1010264"/>
              <a:gd name="connsiteX13" fmla="*/ 1268361 w 1452716"/>
              <a:gd name="connsiteY13" fmla="*/ 693174 h 1010264"/>
              <a:gd name="connsiteX14" fmla="*/ 1143000 w 1452716"/>
              <a:gd name="connsiteY14" fmla="*/ 663677 h 1010264"/>
              <a:gd name="connsiteX15" fmla="*/ 892277 w 1452716"/>
              <a:gd name="connsiteY15" fmla="*/ 560438 h 1010264"/>
              <a:gd name="connsiteX16" fmla="*/ 796413 w 1452716"/>
              <a:gd name="connsiteY16" fmla="*/ 582561 h 1010264"/>
              <a:gd name="connsiteX17" fmla="*/ 840658 w 1452716"/>
              <a:gd name="connsiteY17" fmla="*/ 626806 h 1010264"/>
              <a:gd name="connsiteX18" fmla="*/ 803787 w 1452716"/>
              <a:gd name="connsiteY18" fmla="*/ 641555 h 1010264"/>
              <a:gd name="connsiteX19" fmla="*/ 870155 w 1452716"/>
              <a:gd name="connsiteY19" fmla="*/ 700548 h 1010264"/>
              <a:gd name="connsiteX20" fmla="*/ 825910 w 1452716"/>
              <a:gd name="connsiteY20" fmla="*/ 737419 h 1010264"/>
              <a:gd name="connsiteX21" fmla="*/ 833284 w 1452716"/>
              <a:gd name="connsiteY21" fmla="*/ 943896 h 1010264"/>
              <a:gd name="connsiteX22" fmla="*/ 648929 w 1452716"/>
              <a:gd name="connsiteY22" fmla="*/ 1010264 h 1010264"/>
              <a:gd name="connsiteX23" fmla="*/ 560439 w 1452716"/>
              <a:gd name="connsiteY23" fmla="*/ 988142 h 1010264"/>
              <a:gd name="connsiteX24" fmla="*/ 471948 w 1452716"/>
              <a:gd name="connsiteY24" fmla="*/ 1010264 h 1010264"/>
              <a:gd name="connsiteX25" fmla="*/ 221226 w 1452716"/>
              <a:gd name="connsiteY25" fmla="*/ 811161 h 1010264"/>
              <a:gd name="connsiteX26" fmla="*/ 235974 w 1452716"/>
              <a:gd name="connsiteY26" fmla="*/ 752167 h 1010264"/>
              <a:gd name="connsiteX27" fmla="*/ 97603 w 1452716"/>
              <a:gd name="connsiteY27" fmla="*/ 764156 h 1010264"/>
              <a:gd name="connsiteX0" fmla="*/ 97603 w 1452716"/>
              <a:gd name="connsiteY0" fmla="*/ 764156 h 1010264"/>
              <a:gd name="connsiteX1" fmla="*/ 73742 w 1452716"/>
              <a:gd name="connsiteY1" fmla="*/ 390832 h 1010264"/>
              <a:gd name="connsiteX2" fmla="*/ 0 w 1452716"/>
              <a:gd name="connsiteY2" fmla="*/ 339213 h 1010264"/>
              <a:gd name="connsiteX3" fmla="*/ 73742 w 1452716"/>
              <a:gd name="connsiteY3" fmla="*/ 302342 h 1010264"/>
              <a:gd name="connsiteX4" fmla="*/ 58994 w 1452716"/>
              <a:gd name="connsiteY4" fmla="*/ 265470 h 1010264"/>
              <a:gd name="connsiteX5" fmla="*/ 685800 w 1452716"/>
              <a:gd name="connsiteY5" fmla="*/ 0 h 1010264"/>
              <a:gd name="connsiteX6" fmla="*/ 766916 w 1452716"/>
              <a:gd name="connsiteY6" fmla="*/ 22122 h 1010264"/>
              <a:gd name="connsiteX7" fmla="*/ 855406 w 1452716"/>
              <a:gd name="connsiteY7" fmla="*/ 0 h 1010264"/>
              <a:gd name="connsiteX8" fmla="*/ 1039761 w 1452716"/>
              <a:gd name="connsiteY8" fmla="*/ 103238 h 1010264"/>
              <a:gd name="connsiteX9" fmla="*/ 1120877 w 1452716"/>
              <a:gd name="connsiteY9" fmla="*/ 73742 h 1010264"/>
              <a:gd name="connsiteX10" fmla="*/ 1452716 w 1452716"/>
              <a:gd name="connsiteY10" fmla="*/ 213851 h 1010264"/>
              <a:gd name="connsiteX11" fmla="*/ 1430594 w 1452716"/>
              <a:gd name="connsiteY11" fmla="*/ 346587 h 1010264"/>
              <a:gd name="connsiteX12" fmla="*/ 1437968 w 1452716"/>
              <a:gd name="connsiteY12" fmla="*/ 634180 h 1010264"/>
              <a:gd name="connsiteX13" fmla="*/ 1268361 w 1452716"/>
              <a:gd name="connsiteY13" fmla="*/ 693174 h 1010264"/>
              <a:gd name="connsiteX14" fmla="*/ 1143000 w 1452716"/>
              <a:gd name="connsiteY14" fmla="*/ 663677 h 1010264"/>
              <a:gd name="connsiteX15" fmla="*/ 892277 w 1452716"/>
              <a:gd name="connsiteY15" fmla="*/ 560438 h 1010264"/>
              <a:gd name="connsiteX16" fmla="*/ 796413 w 1452716"/>
              <a:gd name="connsiteY16" fmla="*/ 582561 h 1010264"/>
              <a:gd name="connsiteX17" fmla="*/ 840658 w 1452716"/>
              <a:gd name="connsiteY17" fmla="*/ 626806 h 1010264"/>
              <a:gd name="connsiteX18" fmla="*/ 803787 w 1452716"/>
              <a:gd name="connsiteY18" fmla="*/ 641555 h 1010264"/>
              <a:gd name="connsiteX19" fmla="*/ 870155 w 1452716"/>
              <a:gd name="connsiteY19" fmla="*/ 700548 h 1010264"/>
              <a:gd name="connsiteX20" fmla="*/ 825910 w 1452716"/>
              <a:gd name="connsiteY20" fmla="*/ 737419 h 1010264"/>
              <a:gd name="connsiteX21" fmla="*/ 833284 w 1452716"/>
              <a:gd name="connsiteY21" fmla="*/ 943896 h 1010264"/>
              <a:gd name="connsiteX22" fmla="*/ 648929 w 1452716"/>
              <a:gd name="connsiteY22" fmla="*/ 1010264 h 1010264"/>
              <a:gd name="connsiteX23" fmla="*/ 560439 w 1452716"/>
              <a:gd name="connsiteY23" fmla="*/ 988142 h 1010264"/>
              <a:gd name="connsiteX24" fmla="*/ 471948 w 1452716"/>
              <a:gd name="connsiteY24" fmla="*/ 1010264 h 1010264"/>
              <a:gd name="connsiteX25" fmla="*/ 221226 w 1452716"/>
              <a:gd name="connsiteY25" fmla="*/ 811161 h 1010264"/>
              <a:gd name="connsiteX26" fmla="*/ 224984 w 1452716"/>
              <a:gd name="connsiteY26" fmla="*/ 826106 h 1010264"/>
              <a:gd name="connsiteX27" fmla="*/ 97603 w 1452716"/>
              <a:gd name="connsiteY27" fmla="*/ 764156 h 1010264"/>
              <a:gd name="connsiteX0" fmla="*/ 97603 w 1452716"/>
              <a:gd name="connsiteY0" fmla="*/ 764156 h 1010264"/>
              <a:gd name="connsiteX1" fmla="*/ 73742 w 1452716"/>
              <a:gd name="connsiteY1" fmla="*/ 390832 h 1010264"/>
              <a:gd name="connsiteX2" fmla="*/ 0 w 1452716"/>
              <a:gd name="connsiteY2" fmla="*/ 339213 h 1010264"/>
              <a:gd name="connsiteX3" fmla="*/ 73742 w 1452716"/>
              <a:gd name="connsiteY3" fmla="*/ 302342 h 1010264"/>
              <a:gd name="connsiteX4" fmla="*/ 58994 w 1452716"/>
              <a:gd name="connsiteY4" fmla="*/ 265470 h 1010264"/>
              <a:gd name="connsiteX5" fmla="*/ 685800 w 1452716"/>
              <a:gd name="connsiteY5" fmla="*/ 0 h 1010264"/>
              <a:gd name="connsiteX6" fmla="*/ 766916 w 1452716"/>
              <a:gd name="connsiteY6" fmla="*/ 22122 h 1010264"/>
              <a:gd name="connsiteX7" fmla="*/ 855406 w 1452716"/>
              <a:gd name="connsiteY7" fmla="*/ 0 h 1010264"/>
              <a:gd name="connsiteX8" fmla="*/ 1039761 w 1452716"/>
              <a:gd name="connsiteY8" fmla="*/ 103238 h 1010264"/>
              <a:gd name="connsiteX9" fmla="*/ 1120877 w 1452716"/>
              <a:gd name="connsiteY9" fmla="*/ 73742 h 1010264"/>
              <a:gd name="connsiteX10" fmla="*/ 1452716 w 1452716"/>
              <a:gd name="connsiteY10" fmla="*/ 213851 h 1010264"/>
              <a:gd name="connsiteX11" fmla="*/ 1430594 w 1452716"/>
              <a:gd name="connsiteY11" fmla="*/ 346587 h 1010264"/>
              <a:gd name="connsiteX12" fmla="*/ 1437968 w 1452716"/>
              <a:gd name="connsiteY12" fmla="*/ 634180 h 1010264"/>
              <a:gd name="connsiteX13" fmla="*/ 1268361 w 1452716"/>
              <a:gd name="connsiteY13" fmla="*/ 693174 h 1010264"/>
              <a:gd name="connsiteX14" fmla="*/ 1143000 w 1452716"/>
              <a:gd name="connsiteY14" fmla="*/ 663677 h 1010264"/>
              <a:gd name="connsiteX15" fmla="*/ 892277 w 1452716"/>
              <a:gd name="connsiteY15" fmla="*/ 560438 h 1010264"/>
              <a:gd name="connsiteX16" fmla="*/ 796413 w 1452716"/>
              <a:gd name="connsiteY16" fmla="*/ 582561 h 1010264"/>
              <a:gd name="connsiteX17" fmla="*/ 840658 w 1452716"/>
              <a:gd name="connsiteY17" fmla="*/ 626806 h 1010264"/>
              <a:gd name="connsiteX18" fmla="*/ 803787 w 1452716"/>
              <a:gd name="connsiteY18" fmla="*/ 641555 h 1010264"/>
              <a:gd name="connsiteX19" fmla="*/ 870155 w 1452716"/>
              <a:gd name="connsiteY19" fmla="*/ 700548 h 1010264"/>
              <a:gd name="connsiteX20" fmla="*/ 825910 w 1452716"/>
              <a:gd name="connsiteY20" fmla="*/ 737419 h 1010264"/>
              <a:gd name="connsiteX21" fmla="*/ 833284 w 1452716"/>
              <a:gd name="connsiteY21" fmla="*/ 943896 h 1010264"/>
              <a:gd name="connsiteX22" fmla="*/ 648929 w 1452716"/>
              <a:gd name="connsiteY22" fmla="*/ 1010264 h 1010264"/>
              <a:gd name="connsiteX23" fmla="*/ 560439 w 1452716"/>
              <a:gd name="connsiteY23" fmla="*/ 988142 h 1010264"/>
              <a:gd name="connsiteX24" fmla="*/ 471948 w 1452716"/>
              <a:gd name="connsiteY24" fmla="*/ 1010264 h 1010264"/>
              <a:gd name="connsiteX25" fmla="*/ 221226 w 1452716"/>
              <a:gd name="connsiteY25" fmla="*/ 811161 h 1010264"/>
              <a:gd name="connsiteX26" fmla="*/ 233226 w 1452716"/>
              <a:gd name="connsiteY26" fmla="*/ 796530 h 1010264"/>
              <a:gd name="connsiteX27" fmla="*/ 97603 w 1452716"/>
              <a:gd name="connsiteY27" fmla="*/ 764156 h 1010264"/>
              <a:gd name="connsiteX0" fmla="*/ 97603 w 1452716"/>
              <a:gd name="connsiteY0" fmla="*/ 764156 h 1010264"/>
              <a:gd name="connsiteX1" fmla="*/ 73742 w 1452716"/>
              <a:gd name="connsiteY1" fmla="*/ 390832 h 1010264"/>
              <a:gd name="connsiteX2" fmla="*/ 0 w 1452716"/>
              <a:gd name="connsiteY2" fmla="*/ 339213 h 1010264"/>
              <a:gd name="connsiteX3" fmla="*/ 73742 w 1452716"/>
              <a:gd name="connsiteY3" fmla="*/ 302342 h 1010264"/>
              <a:gd name="connsiteX4" fmla="*/ 58994 w 1452716"/>
              <a:gd name="connsiteY4" fmla="*/ 265470 h 1010264"/>
              <a:gd name="connsiteX5" fmla="*/ 685800 w 1452716"/>
              <a:gd name="connsiteY5" fmla="*/ 0 h 1010264"/>
              <a:gd name="connsiteX6" fmla="*/ 766916 w 1452716"/>
              <a:gd name="connsiteY6" fmla="*/ 22122 h 1010264"/>
              <a:gd name="connsiteX7" fmla="*/ 855406 w 1452716"/>
              <a:gd name="connsiteY7" fmla="*/ 0 h 1010264"/>
              <a:gd name="connsiteX8" fmla="*/ 1039761 w 1452716"/>
              <a:gd name="connsiteY8" fmla="*/ 103238 h 1010264"/>
              <a:gd name="connsiteX9" fmla="*/ 1120877 w 1452716"/>
              <a:gd name="connsiteY9" fmla="*/ 73742 h 1010264"/>
              <a:gd name="connsiteX10" fmla="*/ 1452716 w 1452716"/>
              <a:gd name="connsiteY10" fmla="*/ 213851 h 1010264"/>
              <a:gd name="connsiteX11" fmla="*/ 1430594 w 1452716"/>
              <a:gd name="connsiteY11" fmla="*/ 346587 h 1010264"/>
              <a:gd name="connsiteX12" fmla="*/ 1437968 w 1452716"/>
              <a:gd name="connsiteY12" fmla="*/ 634180 h 1010264"/>
              <a:gd name="connsiteX13" fmla="*/ 1268361 w 1452716"/>
              <a:gd name="connsiteY13" fmla="*/ 693174 h 1010264"/>
              <a:gd name="connsiteX14" fmla="*/ 1143000 w 1452716"/>
              <a:gd name="connsiteY14" fmla="*/ 663677 h 1010264"/>
              <a:gd name="connsiteX15" fmla="*/ 892277 w 1452716"/>
              <a:gd name="connsiteY15" fmla="*/ 560438 h 1010264"/>
              <a:gd name="connsiteX16" fmla="*/ 796413 w 1452716"/>
              <a:gd name="connsiteY16" fmla="*/ 582561 h 1010264"/>
              <a:gd name="connsiteX17" fmla="*/ 840658 w 1452716"/>
              <a:gd name="connsiteY17" fmla="*/ 626806 h 1010264"/>
              <a:gd name="connsiteX18" fmla="*/ 803787 w 1452716"/>
              <a:gd name="connsiteY18" fmla="*/ 641555 h 1010264"/>
              <a:gd name="connsiteX19" fmla="*/ 870155 w 1452716"/>
              <a:gd name="connsiteY19" fmla="*/ 700548 h 1010264"/>
              <a:gd name="connsiteX20" fmla="*/ 825910 w 1452716"/>
              <a:gd name="connsiteY20" fmla="*/ 737419 h 1010264"/>
              <a:gd name="connsiteX21" fmla="*/ 833284 w 1452716"/>
              <a:gd name="connsiteY21" fmla="*/ 943896 h 1010264"/>
              <a:gd name="connsiteX22" fmla="*/ 648929 w 1452716"/>
              <a:gd name="connsiteY22" fmla="*/ 1010264 h 1010264"/>
              <a:gd name="connsiteX23" fmla="*/ 560439 w 1452716"/>
              <a:gd name="connsiteY23" fmla="*/ 988142 h 1010264"/>
              <a:gd name="connsiteX24" fmla="*/ 471948 w 1452716"/>
              <a:gd name="connsiteY24" fmla="*/ 1010264 h 1010264"/>
              <a:gd name="connsiteX25" fmla="*/ 221226 w 1452716"/>
              <a:gd name="connsiteY25" fmla="*/ 811161 h 1010264"/>
              <a:gd name="connsiteX26" fmla="*/ 167283 w 1452716"/>
              <a:gd name="connsiteY26" fmla="*/ 882300 h 1010264"/>
              <a:gd name="connsiteX27" fmla="*/ 97603 w 1452716"/>
              <a:gd name="connsiteY27" fmla="*/ 764156 h 1010264"/>
              <a:gd name="connsiteX0" fmla="*/ 97603 w 1452716"/>
              <a:gd name="connsiteY0" fmla="*/ 764156 h 1010264"/>
              <a:gd name="connsiteX1" fmla="*/ 73742 w 1452716"/>
              <a:gd name="connsiteY1" fmla="*/ 390832 h 1010264"/>
              <a:gd name="connsiteX2" fmla="*/ 0 w 1452716"/>
              <a:gd name="connsiteY2" fmla="*/ 339213 h 1010264"/>
              <a:gd name="connsiteX3" fmla="*/ 73742 w 1452716"/>
              <a:gd name="connsiteY3" fmla="*/ 302342 h 1010264"/>
              <a:gd name="connsiteX4" fmla="*/ 58994 w 1452716"/>
              <a:gd name="connsiteY4" fmla="*/ 265470 h 1010264"/>
              <a:gd name="connsiteX5" fmla="*/ 685800 w 1452716"/>
              <a:gd name="connsiteY5" fmla="*/ 0 h 1010264"/>
              <a:gd name="connsiteX6" fmla="*/ 766916 w 1452716"/>
              <a:gd name="connsiteY6" fmla="*/ 22122 h 1010264"/>
              <a:gd name="connsiteX7" fmla="*/ 855406 w 1452716"/>
              <a:gd name="connsiteY7" fmla="*/ 0 h 1010264"/>
              <a:gd name="connsiteX8" fmla="*/ 1039761 w 1452716"/>
              <a:gd name="connsiteY8" fmla="*/ 103238 h 1010264"/>
              <a:gd name="connsiteX9" fmla="*/ 1120877 w 1452716"/>
              <a:gd name="connsiteY9" fmla="*/ 73742 h 1010264"/>
              <a:gd name="connsiteX10" fmla="*/ 1452716 w 1452716"/>
              <a:gd name="connsiteY10" fmla="*/ 213851 h 1010264"/>
              <a:gd name="connsiteX11" fmla="*/ 1430594 w 1452716"/>
              <a:gd name="connsiteY11" fmla="*/ 346587 h 1010264"/>
              <a:gd name="connsiteX12" fmla="*/ 1437968 w 1452716"/>
              <a:gd name="connsiteY12" fmla="*/ 634180 h 1010264"/>
              <a:gd name="connsiteX13" fmla="*/ 1268361 w 1452716"/>
              <a:gd name="connsiteY13" fmla="*/ 693174 h 1010264"/>
              <a:gd name="connsiteX14" fmla="*/ 1143000 w 1452716"/>
              <a:gd name="connsiteY14" fmla="*/ 663677 h 1010264"/>
              <a:gd name="connsiteX15" fmla="*/ 892277 w 1452716"/>
              <a:gd name="connsiteY15" fmla="*/ 560438 h 1010264"/>
              <a:gd name="connsiteX16" fmla="*/ 796413 w 1452716"/>
              <a:gd name="connsiteY16" fmla="*/ 582561 h 1010264"/>
              <a:gd name="connsiteX17" fmla="*/ 840658 w 1452716"/>
              <a:gd name="connsiteY17" fmla="*/ 626806 h 1010264"/>
              <a:gd name="connsiteX18" fmla="*/ 803787 w 1452716"/>
              <a:gd name="connsiteY18" fmla="*/ 641555 h 1010264"/>
              <a:gd name="connsiteX19" fmla="*/ 870155 w 1452716"/>
              <a:gd name="connsiteY19" fmla="*/ 700548 h 1010264"/>
              <a:gd name="connsiteX20" fmla="*/ 825910 w 1452716"/>
              <a:gd name="connsiteY20" fmla="*/ 737419 h 1010264"/>
              <a:gd name="connsiteX21" fmla="*/ 833284 w 1452716"/>
              <a:gd name="connsiteY21" fmla="*/ 943896 h 1010264"/>
              <a:gd name="connsiteX22" fmla="*/ 648929 w 1452716"/>
              <a:gd name="connsiteY22" fmla="*/ 1010264 h 1010264"/>
              <a:gd name="connsiteX23" fmla="*/ 560439 w 1452716"/>
              <a:gd name="connsiteY23" fmla="*/ 988142 h 1010264"/>
              <a:gd name="connsiteX24" fmla="*/ 471948 w 1452716"/>
              <a:gd name="connsiteY24" fmla="*/ 1010264 h 1010264"/>
              <a:gd name="connsiteX25" fmla="*/ 265187 w 1452716"/>
              <a:gd name="connsiteY25" fmla="*/ 929465 h 1010264"/>
              <a:gd name="connsiteX26" fmla="*/ 167283 w 1452716"/>
              <a:gd name="connsiteY26" fmla="*/ 882300 h 1010264"/>
              <a:gd name="connsiteX27" fmla="*/ 97603 w 1452716"/>
              <a:gd name="connsiteY27" fmla="*/ 764156 h 1010264"/>
              <a:gd name="connsiteX0" fmla="*/ 97603 w 1452716"/>
              <a:gd name="connsiteY0" fmla="*/ 764156 h 1010264"/>
              <a:gd name="connsiteX1" fmla="*/ 73742 w 1452716"/>
              <a:gd name="connsiteY1" fmla="*/ 390832 h 1010264"/>
              <a:gd name="connsiteX2" fmla="*/ 0 w 1452716"/>
              <a:gd name="connsiteY2" fmla="*/ 339213 h 1010264"/>
              <a:gd name="connsiteX3" fmla="*/ 73742 w 1452716"/>
              <a:gd name="connsiteY3" fmla="*/ 302342 h 1010264"/>
              <a:gd name="connsiteX4" fmla="*/ 58994 w 1452716"/>
              <a:gd name="connsiteY4" fmla="*/ 265470 h 1010264"/>
              <a:gd name="connsiteX5" fmla="*/ 685800 w 1452716"/>
              <a:gd name="connsiteY5" fmla="*/ 0 h 1010264"/>
              <a:gd name="connsiteX6" fmla="*/ 766916 w 1452716"/>
              <a:gd name="connsiteY6" fmla="*/ 22122 h 1010264"/>
              <a:gd name="connsiteX7" fmla="*/ 855406 w 1452716"/>
              <a:gd name="connsiteY7" fmla="*/ 0 h 1010264"/>
              <a:gd name="connsiteX8" fmla="*/ 1039761 w 1452716"/>
              <a:gd name="connsiteY8" fmla="*/ 103238 h 1010264"/>
              <a:gd name="connsiteX9" fmla="*/ 1120877 w 1452716"/>
              <a:gd name="connsiteY9" fmla="*/ 73742 h 1010264"/>
              <a:gd name="connsiteX10" fmla="*/ 1452716 w 1452716"/>
              <a:gd name="connsiteY10" fmla="*/ 213851 h 1010264"/>
              <a:gd name="connsiteX11" fmla="*/ 1430594 w 1452716"/>
              <a:gd name="connsiteY11" fmla="*/ 346587 h 1010264"/>
              <a:gd name="connsiteX12" fmla="*/ 1437968 w 1452716"/>
              <a:gd name="connsiteY12" fmla="*/ 634180 h 1010264"/>
              <a:gd name="connsiteX13" fmla="*/ 1268361 w 1452716"/>
              <a:gd name="connsiteY13" fmla="*/ 693174 h 1010264"/>
              <a:gd name="connsiteX14" fmla="*/ 1143000 w 1452716"/>
              <a:gd name="connsiteY14" fmla="*/ 663677 h 1010264"/>
              <a:gd name="connsiteX15" fmla="*/ 892277 w 1452716"/>
              <a:gd name="connsiteY15" fmla="*/ 560438 h 1010264"/>
              <a:gd name="connsiteX16" fmla="*/ 796413 w 1452716"/>
              <a:gd name="connsiteY16" fmla="*/ 582561 h 1010264"/>
              <a:gd name="connsiteX17" fmla="*/ 840658 w 1452716"/>
              <a:gd name="connsiteY17" fmla="*/ 626806 h 1010264"/>
              <a:gd name="connsiteX18" fmla="*/ 803787 w 1452716"/>
              <a:gd name="connsiteY18" fmla="*/ 641555 h 1010264"/>
              <a:gd name="connsiteX19" fmla="*/ 870155 w 1452716"/>
              <a:gd name="connsiteY19" fmla="*/ 700548 h 1010264"/>
              <a:gd name="connsiteX20" fmla="*/ 825910 w 1452716"/>
              <a:gd name="connsiteY20" fmla="*/ 737419 h 1010264"/>
              <a:gd name="connsiteX21" fmla="*/ 833284 w 1452716"/>
              <a:gd name="connsiteY21" fmla="*/ 943896 h 1010264"/>
              <a:gd name="connsiteX22" fmla="*/ 648929 w 1452716"/>
              <a:gd name="connsiteY22" fmla="*/ 1010264 h 1010264"/>
              <a:gd name="connsiteX23" fmla="*/ 560439 w 1452716"/>
              <a:gd name="connsiteY23" fmla="*/ 988142 h 1010264"/>
              <a:gd name="connsiteX24" fmla="*/ 471948 w 1452716"/>
              <a:gd name="connsiteY24" fmla="*/ 1010264 h 1010264"/>
              <a:gd name="connsiteX25" fmla="*/ 265187 w 1452716"/>
              <a:gd name="connsiteY25" fmla="*/ 929465 h 1010264"/>
              <a:gd name="connsiteX26" fmla="*/ 244216 w 1452716"/>
              <a:gd name="connsiteY26" fmla="*/ 772869 h 1010264"/>
              <a:gd name="connsiteX27" fmla="*/ 97603 w 1452716"/>
              <a:gd name="connsiteY27" fmla="*/ 764156 h 1010264"/>
              <a:gd name="connsiteX0" fmla="*/ 97603 w 1452716"/>
              <a:gd name="connsiteY0" fmla="*/ 764156 h 1010264"/>
              <a:gd name="connsiteX1" fmla="*/ 73742 w 1452716"/>
              <a:gd name="connsiteY1" fmla="*/ 390832 h 1010264"/>
              <a:gd name="connsiteX2" fmla="*/ 0 w 1452716"/>
              <a:gd name="connsiteY2" fmla="*/ 339213 h 1010264"/>
              <a:gd name="connsiteX3" fmla="*/ 73742 w 1452716"/>
              <a:gd name="connsiteY3" fmla="*/ 302342 h 1010264"/>
              <a:gd name="connsiteX4" fmla="*/ 58994 w 1452716"/>
              <a:gd name="connsiteY4" fmla="*/ 265470 h 1010264"/>
              <a:gd name="connsiteX5" fmla="*/ 685800 w 1452716"/>
              <a:gd name="connsiteY5" fmla="*/ 0 h 1010264"/>
              <a:gd name="connsiteX6" fmla="*/ 766916 w 1452716"/>
              <a:gd name="connsiteY6" fmla="*/ 22122 h 1010264"/>
              <a:gd name="connsiteX7" fmla="*/ 855406 w 1452716"/>
              <a:gd name="connsiteY7" fmla="*/ 0 h 1010264"/>
              <a:gd name="connsiteX8" fmla="*/ 1039761 w 1452716"/>
              <a:gd name="connsiteY8" fmla="*/ 103238 h 1010264"/>
              <a:gd name="connsiteX9" fmla="*/ 1120877 w 1452716"/>
              <a:gd name="connsiteY9" fmla="*/ 73742 h 1010264"/>
              <a:gd name="connsiteX10" fmla="*/ 1452716 w 1452716"/>
              <a:gd name="connsiteY10" fmla="*/ 213851 h 1010264"/>
              <a:gd name="connsiteX11" fmla="*/ 1430594 w 1452716"/>
              <a:gd name="connsiteY11" fmla="*/ 346587 h 1010264"/>
              <a:gd name="connsiteX12" fmla="*/ 1437968 w 1452716"/>
              <a:gd name="connsiteY12" fmla="*/ 634180 h 1010264"/>
              <a:gd name="connsiteX13" fmla="*/ 1268361 w 1452716"/>
              <a:gd name="connsiteY13" fmla="*/ 693174 h 1010264"/>
              <a:gd name="connsiteX14" fmla="*/ 1143000 w 1452716"/>
              <a:gd name="connsiteY14" fmla="*/ 663677 h 1010264"/>
              <a:gd name="connsiteX15" fmla="*/ 892277 w 1452716"/>
              <a:gd name="connsiteY15" fmla="*/ 560438 h 1010264"/>
              <a:gd name="connsiteX16" fmla="*/ 796413 w 1452716"/>
              <a:gd name="connsiteY16" fmla="*/ 582561 h 1010264"/>
              <a:gd name="connsiteX17" fmla="*/ 840658 w 1452716"/>
              <a:gd name="connsiteY17" fmla="*/ 626806 h 1010264"/>
              <a:gd name="connsiteX18" fmla="*/ 803787 w 1452716"/>
              <a:gd name="connsiteY18" fmla="*/ 641555 h 1010264"/>
              <a:gd name="connsiteX19" fmla="*/ 870155 w 1452716"/>
              <a:gd name="connsiteY19" fmla="*/ 700548 h 1010264"/>
              <a:gd name="connsiteX20" fmla="*/ 825910 w 1452716"/>
              <a:gd name="connsiteY20" fmla="*/ 737419 h 1010264"/>
              <a:gd name="connsiteX21" fmla="*/ 833284 w 1452716"/>
              <a:gd name="connsiteY21" fmla="*/ 943896 h 1010264"/>
              <a:gd name="connsiteX22" fmla="*/ 648929 w 1452716"/>
              <a:gd name="connsiteY22" fmla="*/ 1010264 h 1010264"/>
              <a:gd name="connsiteX23" fmla="*/ 560439 w 1452716"/>
              <a:gd name="connsiteY23" fmla="*/ 988142 h 1010264"/>
              <a:gd name="connsiteX24" fmla="*/ 471948 w 1452716"/>
              <a:gd name="connsiteY24" fmla="*/ 1010264 h 1010264"/>
              <a:gd name="connsiteX25" fmla="*/ 265187 w 1452716"/>
              <a:gd name="connsiteY25" fmla="*/ 929465 h 1010264"/>
              <a:gd name="connsiteX26" fmla="*/ 213992 w 1452716"/>
              <a:gd name="connsiteY26" fmla="*/ 820191 h 1010264"/>
              <a:gd name="connsiteX27" fmla="*/ 97603 w 1452716"/>
              <a:gd name="connsiteY27" fmla="*/ 764156 h 1010264"/>
              <a:gd name="connsiteX0" fmla="*/ 97603 w 1452716"/>
              <a:gd name="connsiteY0" fmla="*/ 764156 h 1010264"/>
              <a:gd name="connsiteX1" fmla="*/ 73742 w 1452716"/>
              <a:gd name="connsiteY1" fmla="*/ 390832 h 1010264"/>
              <a:gd name="connsiteX2" fmla="*/ 0 w 1452716"/>
              <a:gd name="connsiteY2" fmla="*/ 339213 h 1010264"/>
              <a:gd name="connsiteX3" fmla="*/ 73742 w 1452716"/>
              <a:gd name="connsiteY3" fmla="*/ 302342 h 1010264"/>
              <a:gd name="connsiteX4" fmla="*/ 58994 w 1452716"/>
              <a:gd name="connsiteY4" fmla="*/ 265470 h 1010264"/>
              <a:gd name="connsiteX5" fmla="*/ 685800 w 1452716"/>
              <a:gd name="connsiteY5" fmla="*/ 0 h 1010264"/>
              <a:gd name="connsiteX6" fmla="*/ 766916 w 1452716"/>
              <a:gd name="connsiteY6" fmla="*/ 22122 h 1010264"/>
              <a:gd name="connsiteX7" fmla="*/ 855406 w 1452716"/>
              <a:gd name="connsiteY7" fmla="*/ 0 h 1010264"/>
              <a:gd name="connsiteX8" fmla="*/ 1039761 w 1452716"/>
              <a:gd name="connsiteY8" fmla="*/ 103238 h 1010264"/>
              <a:gd name="connsiteX9" fmla="*/ 1120877 w 1452716"/>
              <a:gd name="connsiteY9" fmla="*/ 73742 h 1010264"/>
              <a:gd name="connsiteX10" fmla="*/ 1452716 w 1452716"/>
              <a:gd name="connsiteY10" fmla="*/ 213851 h 1010264"/>
              <a:gd name="connsiteX11" fmla="*/ 1430594 w 1452716"/>
              <a:gd name="connsiteY11" fmla="*/ 346587 h 1010264"/>
              <a:gd name="connsiteX12" fmla="*/ 1437968 w 1452716"/>
              <a:gd name="connsiteY12" fmla="*/ 634180 h 1010264"/>
              <a:gd name="connsiteX13" fmla="*/ 1268361 w 1452716"/>
              <a:gd name="connsiteY13" fmla="*/ 693174 h 1010264"/>
              <a:gd name="connsiteX14" fmla="*/ 1143000 w 1452716"/>
              <a:gd name="connsiteY14" fmla="*/ 663677 h 1010264"/>
              <a:gd name="connsiteX15" fmla="*/ 892277 w 1452716"/>
              <a:gd name="connsiteY15" fmla="*/ 560438 h 1010264"/>
              <a:gd name="connsiteX16" fmla="*/ 796413 w 1452716"/>
              <a:gd name="connsiteY16" fmla="*/ 582561 h 1010264"/>
              <a:gd name="connsiteX17" fmla="*/ 840658 w 1452716"/>
              <a:gd name="connsiteY17" fmla="*/ 626806 h 1010264"/>
              <a:gd name="connsiteX18" fmla="*/ 803787 w 1452716"/>
              <a:gd name="connsiteY18" fmla="*/ 641555 h 1010264"/>
              <a:gd name="connsiteX19" fmla="*/ 870155 w 1452716"/>
              <a:gd name="connsiteY19" fmla="*/ 700548 h 1010264"/>
              <a:gd name="connsiteX20" fmla="*/ 825910 w 1452716"/>
              <a:gd name="connsiteY20" fmla="*/ 737419 h 1010264"/>
              <a:gd name="connsiteX21" fmla="*/ 833284 w 1452716"/>
              <a:gd name="connsiteY21" fmla="*/ 943896 h 1010264"/>
              <a:gd name="connsiteX22" fmla="*/ 648929 w 1452716"/>
              <a:gd name="connsiteY22" fmla="*/ 1010264 h 1010264"/>
              <a:gd name="connsiteX23" fmla="*/ 560439 w 1452716"/>
              <a:gd name="connsiteY23" fmla="*/ 988142 h 1010264"/>
              <a:gd name="connsiteX24" fmla="*/ 471948 w 1452716"/>
              <a:gd name="connsiteY24" fmla="*/ 1010264 h 1010264"/>
              <a:gd name="connsiteX25" fmla="*/ 212983 w 1452716"/>
              <a:gd name="connsiteY25" fmla="*/ 885101 h 1010264"/>
              <a:gd name="connsiteX26" fmla="*/ 213992 w 1452716"/>
              <a:gd name="connsiteY26" fmla="*/ 820191 h 1010264"/>
              <a:gd name="connsiteX27" fmla="*/ 97603 w 1452716"/>
              <a:gd name="connsiteY27" fmla="*/ 764156 h 1010264"/>
              <a:gd name="connsiteX0" fmla="*/ 97603 w 1452716"/>
              <a:gd name="connsiteY0" fmla="*/ 764156 h 1069416"/>
              <a:gd name="connsiteX1" fmla="*/ 73742 w 1452716"/>
              <a:gd name="connsiteY1" fmla="*/ 390832 h 1069416"/>
              <a:gd name="connsiteX2" fmla="*/ 0 w 1452716"/>
              <a:gd name="connsiteY2" fmla="*/ 339213 h 1069416"/>
              <a:gd name="connsiteX3" fmla="*/ 73742 w 1452716"/>
              <a:gd name="connsiteY3" fmla="*/ 302342 h 1069416"/>
              <a:gd name="connsiteX4" fmla="*/ 58994 w 1452716"/>
              <a:gd name="connsiteY4" fmla="*/ 265470 h 1069416"/>
              <a:gd name="connsiteX5" fmla="*/ 685800 w 1452716"/>
              <a:gd name="connsiteY5" fmla="*/ 0 h 1069416"/>
              <a:gd name="connsiteX6" fmla="*/ 766916 w 1452716"/>
              <a:gd name="connsiteY6" fmla="*/ 22122 h 1069416"/>
              <a:gd name="connsiteX7" fmla="*/ 855406 w 1452716"/>
              <a:gd name="connsiteY7" fmla="*/ 0 h 1069416"/>
              <a:gd name="connsiteX8" fmla="*/ 1039761 w 1452716"/>
              <a:gd name="connsiteY8" fmla="*/ 103238 h 1069416"/>
              <a:gd name="connsiteX9" fmla="*/ 1120877 w 1452716"/>
              <a:gd name="connsiteY9" fmla="*/ 73742 h 1069416"/>
              <a:gd name="connsiteX10" fmla="*/ 1452716 w 1452716"/>
              <a:gd name="connsiteY10" fmla="*/ 213851 h 1069416"/>
              <a:gd name="connsiteX11" fmla="*/ 1430594 w 1452716"/>
              <a:gd name="connsiteY11" fmla="*/ 346587 h 1069416"/>
              <a:gd name="connsiteX12" fmla="*/ 1437968 w 1452716"/>
              <a:gd name="connsiteY12" fmla="*/ 634180 h 1069416"/>
              <a:gd name="connsiteX13" fmla="*/ 1268361 w 1452716"/>
              <a:gd name="connsiteY13" fmla="*/ 693174 h 1069416"/>
              <a:gd name="connsiteX14" fmla="*/ 1143000 w 1452716"/>
              <a:gd name="connsiteY14" fmla="*/ 663677 h 1069416"/>
              <a:gd name="connsiteX15" fmla="*/ 892277 w 1452716"/>
              <a:gd name="connsiteY15" fmla="*/ 560438 h 1069416"/>
              <a:gd name="connsiteX16" fmla="*/ 796413 w 1452716"/>
              <a:gd name="connsiteY16" fmla="*/ 582561 h 1069416"/>
              <a:gd name="connsiteX17" fmla="*/ 840658 w 1452716"/>
              <a:gd name="connsiteY17" fmla="*/ 626806 h 1069416"/>
              <a:gd name="connsiteX18" fmla="*/ 803787 w 1452716"/>
              <a:gd name="connsiteY18" fmla="*/ 641555 h 1069416"/>
              <a:gd name="connsiteX19" fmla="*/ 870155 w 1452716"/>
              <a:gd name="connsiteY19" fmla="*/ 700548 h 1069416"/>
              <a:gd name="connsiteX20" fmla="*/ 825910 w 1452716"/>
              <a:gd name="connsiteY20" fmla="*/ 737419 h 1069416"/>
              <a:gd name="connsiteX21" fmla="*/ 833284 w 1452716"/>
              <a:gd name="connsiteY21" fmla="*/ 943896 h 1069416"/>
              <a:gd name="connsiteX22" fmla="*/ 648929 w 1452716"/>
              <a:gd name="connsiteY22" fmla="*/ 1010264 h 1069416"/>
              <a:gd name="connsiteX23" fmla="*/ 560439 w 1452716"/>
              <a:gd name="connsiteY23" fmla="*/ 988142 h 1069416"/>
              <a:gd name="connsiteX24" fmla="*/ 491182 w 1452716"/>
              <a:gd name="connsiteY24" fmla="*/ 1069416 h 1069416"/>
              <a:gd name="connsiteX25" fmla="*/ 212983 w 1452716"/>
              <a:gd name="connsiteY25" fmla="*/ 885101 h 1069416"/>
              <a:gd name="connsiteX26" fmla="*/ 213992 w 1452716"/>
              <a:gd name="connsiteY26" fmla="*/ 820191 h 1069416"/>
              <a:gd name="connsiteX27" fmla="*/ 97603 w 1452716"/>
              <a:gd name="connsiteY27" fmla="*/ 764156 h 1069416"/>
              <a:gd name="connsiteX0" fmla="*/ 97603 w 1452716"/>
              <a:gd name="connsiteY0" fmla="*/ 764156 h 1069416"/>
              <a:gd name="connsiteX1" fmla="*/ 73742 w 1452716"/>
              <a:gd name="connsiteY1" fmla="*/ 390832 h 1069416"/>
              <a:gd name="connsiteX2" fmla="*/ 0 w 1452716"/>
              <a:gd name="connsiteY2" fmla="*/ 339213 h 1069416"/>
              <a:gd name="connsiteX3" fmla="*/ 73742 w 1452716"/>
              <a:gd name="connsiteY3" fmla="*/ 302342 h 1069416"/>
              <a:gd name="connsiteX4" fmla="*/ 58994 w 1452716"/>
              <a:gd name="connsiteY4" fmla="*/ 265470 h 1069416"/>
              <a:gd name="connsiteX5" fmla="*/ 685800 w 1452716"/>
              <a:gd name="connsiteY5" fmla="*/ 0 h 1069416"/>
              <a:gd name="connsiteX6" fmla="*/ 766916 w 1452716"/>
              <a:gd name="connsiteY6" fmla="*/ 22122 h 1069416"/>
              <a:gd name="connsiteX7" fmla="*/ 855406 w 1452716"/>
              <a:gd name="connsiteY7" fmla="*/ 0 h 1069416"/>
              <a:gd name="connsiteX8" fmla="*/ 1039761 w 1452716"/>
              <a:gd name="connsiteY8" fmla="*/ 103238 h 1069416"/>
              <a:gd name="connsiteX9" fmla="*/ 1120877 w 1452716"/>
              <a:gd name="connsiteY9" fmla="*/ 73742 h 1069416"/>
              <a:gd name="connsiteX10" fmla="*/ 1452716 w 1452716"/>
              <a:gd name="connsiteY10" fmla="*/ 213851 h 1069416"/>
              <a:gd name="connsiteX11" fmla="*/ 1430594 w 1452716"/>
              <a:gd name="connsiteY11" fmla="*/ 346587 h 1069416"/>
              <a:gd name="connsiteX12" fmla="*/ 1437968 w 1452716"/>
              <a:gd name="connsiteY12" fmla="*/ 634180 h 1069416"/>
              <a:gd name="connsiteX13" fmla="*/ 1268361 w 1452716"/>
              <a:gd name="connsiteY13" fmla="*/ 693174 h 1069416"/>
              <a:gd name="connsiteX14" fmla="*/ 1143000 w 1452716"/>
              <a:gd name="connsiteY14" fmla="*/ 663677 h 1069416"/>
              <a:gd name="connsiteX15" fmla="*/ 892277 w 1452716"/>
              <a:gd name="connsiteY15" fmla="*/ 560438 h 1069416"/>
              <a:gd name="connsiteX16" fmla="*/ 796413 w 1452716"/>
              <a:gd name="connsiteY16" fmla="*/ 582561 h 1069416"/>
              <a:gd name="connsiteX17" fmla="*/ 840658 w 1452716"/>
              <a:gd name="connsiteY17" fmla="*/ 626806 h 1069416"/>
              <a:gd name="connsiteX18" fmla="*/ 803787 w 1452716"/>
              <a:gd name="connsiteY18" fmla="*/ 641555 h 1069416"/>
              <a:gd name="connsiteX19" fmla="*/ 870155 w 1452716"/>
              <a:gd name="connsiteY19" fmla="*/ 700548 h 1069416"/>
              <a:gd name="connsiteX20" fmla="*/ 825910 w 1452716"/>
              <a:gd name="connsiteY20" fmla="*/ 737419 h 1069416"/>
              <a:gd name="connsiteX21" fmla="*/ 833284 w 1452716"/>
              <a:gd name="connsiteY21" fmla="*/ 943896 h 1069416"/>
              <a:gd name="connsiteX22" fmla="*/ 648929 w 1452716"/>
              <a:gd name="connsiteY22" fmla="*/ 1010264 h 1069416"/>
              <a:gd name="connsiteX23" fmla="*/ 557691 w 1452716"/>
              <a:gd name="connsiteY23" fmla="*/ 1062082 h 1069416"/>
              <a:gd name="connsiteX24" fmla="*/ 491182 w 1452716"/>
              <a:gd name="connsiteY24" fmla="*/ 1069416 h 1069416"/>
              <a:gd name="connsiteX25" fmla="*/ 212983 w 1452716"/>
              <a:gd name="connsiteY25" fmla="*/ 885101 h 1069416"/>
              <a:gd name="connsiteX26" fmla="*/ 213992 w 1452716"/>
              <a:gd name="connsiteY26" fmla="*/ 820191 h 1069416"/>
              <a:gd name="connsiteX27" fmla="*/ 97603 w 1452716"/>
              <a:gd name="connsiteY27" fmla="*/ 764156 h 1069416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7968 w 1452716"/>
              <a:gd name="connsiteY12" fmla="*/ 634180 h 1116737"/>
              <a:gd name="connsiteX13" fmla="*/ 1268361 w 1452716"/>
              <a:gd name="connsiteY13" fmla="*/ 693174 h 1116737"/>
              <a:gd name="connsiteX14" fmla="*/ 1143000 w 1452716"/>
              <a:gd name="connsiteY14" fmla="*/ 663677 h 1116737"/>
              <a:gd name="connsiteX15" fmla="*/ 892277 w 1452716"/>
              <a:gd name="connsiteY15" fmla="*/ 560438 h 1116737"/>
              <a:gd name="connsiteX16" fmla="*/ 796413 w 1452716"/>
              <a:gd name="connsiteY16" fmla="*/ 582561 h 1116737"/>
              <a:gd name="connsiteX17" fmla="*/ 840658 w 1452716"/>
              <a:gd name="connsiteY17" fmla="*/ 626806 h 1116737"/>
              <a:gd name="connsiteX18" fmla="*/ 803787 w 1452716"/>
              <a:gd name="connsiteY18" fmla="*/ 641555 h 1116737"/>
              <a:gd name="connsiteX19" fmla="*/ 870155 w 1452716"/>
              <a:gd name="connsiteY19" fmla="*/ 700548 h 1116737"/>
              <a:gd name="connsiteX20" fmla="*/ 825910 w 1452716"/>
              <a:gd name="connsiteY20" fmla="*/ 737419 h 1116737"/>
              <a:gd name="connsiteX21" fmla="*/ 833284 w 1452716"/>
              <a:gd name="connsiteY21" fmla="*/ 943896 h 1116737"/>
              <a:gd name="connsiteX22" fmla="*/ 629695 w 1452716"/>
              <a:gd name="connsiteY22" fmla="*/ 1116737 h 1116737"/>
              <a:gd name="connsiteX23" fmla="*/ 557691 w 1452716"/>
              <a:gd name="connsiteY23" fmla="*/ 1062082 h 1116737"/>
              <a:gd name="connsiteX24" fmla="*/ 491182 w 1452716"/>
              <a:gd name="connsiteY24" fmla="*/ 1069416 h 1116737"/>
              <a:gd name="connsiteX25" fmla="*/ 212983 w 1452716"/>
              <a:gd name="connsiteY25" fmla="*/ 885101 h 1116737"/>
              <a:gd name="connsiteX26" fmla="*/ 213992 w 1452716"/>
              <a:gd name="connsiteY26" fmla="*/ 820191 h 1116737"/>
              <a:gd name="connsiteX27" fmla="*/ 97603 w 1452716"/>
              <a:gd name="connsiteY27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7968 w 1452716"/>
              <a:gd name="connsiteY12" fmla="*/ 634180 h 1116737"/>
              <a:gd name="connsiteX13" fmla="*/ 1268361 w 1452716"/>
              <a:gd name="connsiteY13" fmla="*/ 693174 h 1116737"/>
              <a:gd name="connsiteX14" fmla="*/ 1143000 w 1452716"/>
              <a:gd name="connsiteY14" fmla="*/ 663677 h 1116737"/>
              <a:gd name="connsiteX15" fmla="*/ 892277 w 1452716"/>
              <a:gd name="connsiteY15" fmla="*/ 560438 h 1116737"/>
              <a:gd name="connsiteX16" fmla="*/ 796413 w 1452716"/>
              <a:gd name="connsiteY16" fmla="*/ 582561 h 1116737"/>
              <a:gd name="connsiteX17" fmla="*/ 840658 w 1452716"/>
              <a:gd name="connsiteY17" fmla="*/ 626806 h 1116737"/>
              <a:gd name="connsiteX18" fmla="*/ 803787 w 1452716"/>
              <a:gd name="connsiteY18" fmla="*/ 641555 h 1116737"/>
              <a:gd name="connsiteX19" fmla="*/ 870155 w 1452716"/>
              <a:gd name="connsiteY19" fmla="*/ 700548 h 1116737"/>
              <a:gd name="connsiteX20" fmla="*/ 825910 w 1452716"/>
              <a:gd name="connsiteY20" fmla="*/ 737419 h 1116737"/>
              <a:gd name="connsiteX21" fmla="*/ 750856 w 1452716"/>
              <a:gd name="connsiteY21" fmla="*/ 1053326 h 1116737"/>
              <a:gd name="connsiteX22" fmla="*/ 629695 w 1452716"/>
              <a:gd name="connsiteY22" fmla="*/ 1116737 h 1116737"/>
              <a:gd name="connsiteX23" fmla="*/ 557691 w 1452716"/>
              <a:gd name="connsiteY23" fmla="*/ 1062082 h 1116737"/>
              <a:gd name="connsiteX24" fmla="*/ 491182 w 1452716"/>
              <a:gd name="connsiteY24" fmla="*/ 1069416 h 1116737"/>
              <a:gd name="connsiteX25" fmla="*/ 212983 w 1452716"/>
              <a:gd name="connsiteY25" fmla="*/ 885101 h 1116737"/>
              <a:gd name="connsiteX26" fmla="*/ 213992 w 1452716"/>
              <a:gd name="connsiteY26" fmla="*/ 820191 h 1116737"/>
              <a:gd name="connsiteX27" fmla="*/ 97603 w 1452716"/>
              <a:gd name="connsiteY27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7968 w 1452716"/>
              <a:gd name="connsiteY12" fmla="*/ 634180 h 1116737"/>
              <a:gd name="connsiteX13" fmla="*/ 1268361 w 1452716"/>
              <a:gd name="connsiteY13" fmla="*/ 693174 h 1116737"/>
              <a:gd name="connsiteX14" fmla="*/ 1143000 w 1452716"/>
              <a:gd name="connsiteY14" fmla="*/ 663677 h 1116737"/>
              <a:gd name="connsiteX15" fmla="*/ 892277 w 1452716"/>
              <a:gd name="connsiteY15" fmla="*/ 560438 h 1116737"/>
              <a:gd name="connsiteX16" fmla="*/ 796413 w 1452716"/>
              <a:gd name="connsiteY16" fmla="*/ 582561 h 1116737"/>
              <a:gd name="connsiteX17" fmla="*/ 840658 w 1452716"/>
              <a:gd name="connsiteY17" fmla="*/ 626806 h 1116737"/>
              <a:gd name="connsiteX18" fmla="*/ 803787 w 1452716"/>
              <a:gd name="connsiteY18" fmla="*/ 641555 h 1116737"/>
              <a:gd name="connsiteX19" fmla="*/ 870155 w 1452716"/>
              <a:gd name="connsiteY19" fmla="*/ 700548 h 1116737"/>
              <a:gd name="connsiteX20" fmla="*/ 713259 w 1452716"/>
              <a:gd name="connsiteY20" fmla="*/ 900087 h 1116737"/>
              <a:gd name="connsiteX21" fmla="*/ 750856 w 1452716"/>
              <a:gd name="connsiteY21" fmla="*/ 1053326 h 1116737"/>
              <a:gd name="connsiteX22" fmla="*/ 629695 w 1452716"/>
              <a:gd name="connsiteY22" fmla="*/ 1116737 h 1116737"/>
              <a:gd name="connsiteX23" fmla="*/ 557691 w 1452716"/>
              <a:gd name="connsiteY23" fmla="*/ 1062082 h 1116737"/>
              <a:gd name="connsiteX24" fmla="*/ 491182 w 1452716"/>
              <a:gd name="connsiteY24" fmla="*/ 1069416 h 1116737"/>
              <a:gd name="connsiteX25" fmla="*/ 212983 w 1452716"/>
              <a:gd name="connsiteY25" fmla="*/ 885101 h 1116737"/>
              <a:gd name="connsiteX26" fmla="*/ 213992 w 1452716"/>
              <a:gd name="connsiteY26" fmla="*/ 820191 h 1116737"/>
              <a:gd name="connsiteX27" fmla="*/ 97603 w 1452716"/>
              <a:gd name="connsiteY27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7968 w 1452716"/>
              <a:gd name="connsiteY12" fmla="*/ 634180 h 1116737"/>
              <a:gd name="connsiteX13" fmla="*/ 1268361 w 1452716"/>
              <a:gd name="connsiteY13" fmla="*/ 693174 h 1116737"/>
              <a:gd name="connsiteX14" fmla="*/ 1143000 w 1452716"/>
              <a:gd name="connsiteY14" fmla="*/ 663677 h 1116737"/>
              <a:gd name="connsiteX15" fmla="*/ 892277 w 1452716"/>
              <a:gd name="connsiteY15" fmla="*/ 560438 h 1116737"/>
              <a:gd name="connsiteX16" fmla="*/ 796413 w 1452716"/>
              <a:gd name="connsiteY16" fmla="*/ 582561 h 1116737"/>
              <a:gd name="connsiteX17" fmla="*/ 840658 w 1452716"/>
              <a:gd name="connsiteY17" fmla="*/ 626806 h 1116737"/>
              <a:gd name="connsiteX18" fmla="*/ 803787 w 1452716"/>
              <a:gd name="connsiteY18" fmla="*/ 641555 h 1116737"/>
              <a:gd name="connsiteX19" fmla="*/ 870155 w 1452716"/>
              <a:gd name="connsiteY19" fmla="*/ 700548 h 1116737"/>
              <a:gd name="connsiteX20" fmla="*/ 726997 w 1452716"/>
              <a:gd name="connsiteY20" fmla="*/ 929662 h 1116737"/>
              <a:gd name="connsiteX21" fmla="*/ 750856 w 1452716"/>
              <a:gd name="connsiteY21" fmla="*/ 1053326 h 1116737"/>
              <a:gd name="connsiteX22" fmla="*/ 629695 w 1452716"/>
              <a:gd name="connsiteY22" fmla="*/ 1116737 h 1116737"/>
              <a:gd name="connsiteX23" fmla="*/ 557691 w 1452716"/>
              <a:gd name="connsiteY23" fmla="*/ 1062082 h 1116737"/>
              <a:gd name="connsiteX24" fmla="*/ 491182 w 1452716"/>
              <a:gd name="connsiteY24" fmla="*/ 1069416 h 1116737"/>
              <a:gd name="connsiteX25" fmla="*/ 212983 w 1452716"/>
              <a:gd name="connsiteY25" fmla="*/ 885101 h 1116737"/>
              <a:gd name="connsiteX26" fmla="*/ 213992 w 1452716"/>
              <a:gd name="connsiteY26" fmla="*/ 820191 h 1116737"/>
              <a:gd name="connsiteX27" fmla="*/ 97603 w 1452716"/>
              <a:gd name="connsiteY27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7968 w 1452716"/>
              <a:gd name="connsiteY12" fmla="*/ 634180 h 1116737"/>
              <a:gd name="connsiteX13" fmla="*/ 1268361 w 1452716"/>
              <a:gd name="connsiteY13" fmla="*/ 693174 h 1116737"/>
              <a:gd name="connsiteX14" fmla="*/ 1143000 w 1452716"/>
              <a:gd name="connsiteY14" fmla="*/ 663677 h 1116737"/>
              <a:gd name="connsiteX15" fmla="*/ 892277 w 1452716"/>
              <a:gd name="connsiteY15" fmla="*/ 560438 h 1116737"/>
              <a:gd name="connsiteX16" fmla="*/ 796413 w 1452716"/>
              <a:gd name="connsiteY16" fmla="*/ 582561 h 1116737"/>
              <a:gd name="connsiteX17" fmla="*/ 840658 w 1452716"/>
              <a:gd name="connsiteY17" fmla="*/ 626806 h 1116737"/>
              <a:gd name="connsiteX18" fmla="*/ 803787 w 1452716"/>
              <a:gd name="connsiteY18" fmla="*/ 641555 h 1116737"/>
              <a:gd name="connsiteX19" fmla="*/ 867407 w 1452716"/>
              <a:gd name="connsiteY19" fmla="*/ 795191 h 1116737"/>
              <a:gd name="connsiteX20" fmla="*/ 726997 w 1452716"/>
              <a:gd name="connsiteY20" fmla="*/ 929662 h 1116737"/>
              <a:gd name="connsiteX21" fmla="*/ 750856 w 1452716"/>
              <a:gd name="connsiteY21" fmla="*/ 1053326 h 1116737"/>
              <a:gd name="connsiteX22" fmla="*/ 629695 w 1452716"/>
              <a:gd name="connsiteY22" fmla="*/ 1116737 h 1116737"/>
              <a:gd name="connsiteX23" fmla="*/ 557691 w 1452716"/>
              <a:gd name="connsiteY23" fmla="*/ 1062082 h 1116737"/>
              <a:gd name="connsiteX24" fmla="*/ 491182 w 1452716"/>
              <a:gd name="connsiteY24" fmla="*/ 1069416 h 1116737"/>
              <a:gd name="connsiteX25" fmla="*/ 212983 w 1452716"/>
              <a:gd name="connsiteY25" fmla="*/ 885101 h 1116737"/>
              <a:gd name="connsiteX26" fmla="*/ 213992 w 1452716"/>
              <a:gd name="connsiteY26" fmla="*/ 820191 h 1116737"/>
              <a:gd name="connsiteX27" fmla="*/ 97603 w 1452716"/>
              <a:gd name="connsiteY27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7968 w 1452716"/>
              <a:gd name="connsiteY12" fmla="*/ 634180 h 1116737"/>
              <a:gd name="connsiteX13" fmla="*/ 1268361 w 1452716"/>
              <a:gd name="connsiteY13" fmla="*/ 693174 h 1116737"/>
              <a:gd name="connsiteX14" fmla="*/ 1143000 w 1452716"/>
              <a:gd name="connsiteY14" fmla="*/ 663677 h 1116737"/>
              <a:gd name="connsiteX15" fmla="*/ 892277 w 1452716"/>
              <a:gd name="connsiteY15" fmla="*/ 560438 h 1116737"/>
              <a:gd name="connsiteX16" fmla="*/ 796413 w 1452716"/>
              <a:gd name="connsiteY16" fmla="*/ 582561 h 1116737"/>
              <a:gd name="connsiteX17" fmla="*/ 840658 w 1452716"/>
              <a:gd name="connsiteY17" fmla="*/ 626806 h 1116737"/>
              <a:gd name="connsiteX18" fmla="*/ 798292 w 1452716"/>
              <a:gd name="connsiteY18" fmla="*/ 727325 h 1116737"/>
              <a:gd name="connsiteX19" fmla="*/ 867407 w 1452716"/>
              <a:gd name="connsiteY19" fmla="*/ 795191 h 1116737"/>
              <a:gd name="connsiteX20" fmla="*/ 726997 w 1452716"/>
              <a:gd name="connsiteY20" fmla="*/ 929662 h 1116737"/>
              <a:gd name="connsiteX21" fmla="*/ 750856 w 1452716"/>
              <a:gd name="connsiteY21" fmla="*/ 1053326 h 1116737"/>
              <a:gd name="connsiteX22" fmla="*/ 629695 w 1452716"/>
              <a:gd name="connsiteY22" fmla="*/ 1116737 h 1116737"/>
              <a:gd name="connsiteX23" fmla="*/ 557691 w 1452716"/>
              <a:gd name="connsiteY23" fmla="*/ 1062082 h 1116737"/>
              <a:gd name="connsiteX24" fmla="*/ 491182 w 1452716"/>
              <a:gd name="connsiteY24" fmla="*/ 1069416 h 1116737"/>
              <a:gd name="connsiteX25" fmla="*/ 212983 w 1452716"/>
              <a:gd name="connsiteY25" fmla="*/ 885101 h 1116737"/>
              <a:gd name="connsiteX26" fmla="*/ 213992 w 1452716"/>
              <a:gd name="connsiteY26" fmla="*/ 820191 h 1116737"/>
              <a:gd name="connsiteX27" fmla="*/ 97603 w 1452716"/>
              <a:gd name="connsiteY27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7968 w 1452716"/>
              <a:gd name="connsiteY12" fmla="*/ 634180 h 1116737"/>
              <a:gd name="connsiteX13" fmla="*/ 1268361 w 1452716"/>
              <a:gd name="connsiteY13" fmla="*/ 693174 h 1116737"/>
              <a:gd name="connsiteX14" fmla="*/ 1143000 w 1452716"/>
              <a:gd name="connsiteY14" fmla="*/ 663677 h 1116737"/>
              <a:gd name="connsiteX15" fmla="*/ 892277 w 1452716"/>
              <a:gd name="connsiteY15" fmla="*/ 560438 h 1116737"/>
              <a:gd name="connsiteX16" fmla="*/ 796413 w 1452716"/>
              <a:gd name="connsiteY16" fmla="*/ 582561 h 1116737"/>
              <a:gd name="connsiteX17" fmla="*/ 851649 w 1452716"/>
              <a:gd name="connsiteY17" fmla="*/ 697788 h 1116737"/>
              <a:gd name="connsiteX18" fmla="*/ 798292 w 1452716"/>
              <a:gd name="connsiteY18" fmla="*/ 727325 h 1116737"/>
              <a:gd name="connsiteX19" fmla="*/ 867407 w 1452716"/>
              <a:gd name="connsiteY19" fmla="*/ 795191 h 1116737"/>
              <a:gd name="connsiteX20" fmla="*/ 726997 w 1452716"/>
              <a:gd name="connsiteY20" fmla="*/ 929662 h 1116737"/>
              <a:gd name="connsiteX21" fmla="*/ 750856 w 1452716"/>
              <a:gd name="connsiteY21" fmla="*/ 1053326 h 1116737"/>
              <a:gd name="connsiteX22" fmla="*/ 629695 w 1452716"/>
              <a:gd name="connsiteY22" fmla="*/ 1116737 h 1116737"/>
              <a:gd name="connsiteX23" fmla="*/ 557691 w 1452716"/>
              <a:gd name="connsiteY23" fmla="*/ 1062082 h 1116737"/>
              <a:gd name="connsiteX24" fmla="*/ 491182 w 1452716"/>
              <a:gd name="connsiteY24" fmla="*/ 1069416 h 1116737"/>
              <a:gd name="connsiteX25" fmla="*/ 212983 w 1452716"/>
              <a:gd name="connsiteY25" fmla="*/ 885101 h 1116737"/>
              <a:gd name="connsiteX26" fmla="*/ 213992 w 1452716"/>
              <a:gd name="connsiteY26" fmla="*/ 820191 h 1116737"/>
              <a:gd name="connsiteX27" fmla="*/ 97603 w 1452716"/>
              <a:gd name="connsiteY27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7968 w 1452716"/>
              <a:gd name="connsiteY12" fmla="*/ 634180 h 1116737"/>
              <a:gd name="connsiteX13" fmla="*/ 1268361 w 1452716"/>
              <a:gd name="connsiteY13" fmla="*/ 693174 h 1116737"/>
              <a:gd name="connsiteX14" fmla="*/ 1143000 w 1452716"/>
              <a:gd name="connsiteY14" fmla="*/ 663677 h 1116737"/>
              <a:gd name="connsiteX15" fmla="*/ 892277 w 1452716"/>
              <a:gd name="connsiteY15" fmla="*/ 560438 h 1116737"/>
              <a:gd name="connsiteX16" fmla="*/ 746957 w 1452716"/>
              <a:gd name="connsiteY16" fmla="*/ 623968 h 1116737"/>
              <a:gd name="connsiteX17" fmla="*/ 851649 w 1452716"/>
              <a:gd name="connsiteY17" fmla="*/ 697788 h 1116737"/>
              <a:gd name="connsiteX18" fmla="*/ 798292 w 1452716"/>
              <a:gd name="connsiteY18" fmla="*/ 727325 h 1116737"/>
              <a:gd name="connsiteX19" fmla="*/ 867407 w 1452716"/>
              <a:gd name="connsiteY19" fmla="*/ 795191 h 1116737"/>
              <a:gd name="connsiteX20" fmla="*/ 726997 w 1452716"/>
              <a:gd name="connsiteY20" fmla="*/ 929662 h 1116737"/>
              <a:gd name="connsiteX21" fmla="*/ 750856 w 1452716"/>
              <a:gd name="connsiteY21" fmla="*/ 1053326 h 1116737"/>
              <a:gd name="connsiteX22" fmla="*/ 629695 w 1452716"/>
              <a:gd name="connsiteY22" fmla="*/ 1116737 h 1116737"/>
              <a:gd name="connsiteX23" fmla="*/ 557691 w 1452716"/>
              <a:gd name="connsiteY23" fmla="*/ 1062082 h 1116737"/>
              <a:gd name="connsiteX24" fmla="*/ 491182 w 1452716"/>
              <a:gd name="connsiteY24" fmla="*/ 1069416 h 1116737"/>
              <a:gd name="connsiteX25" fmla="*/ 212983 w 1452716"/>
              <a:gd name="connsiteY25" fmla="*/ 885101 h 1116737"/>
              <a:gd name="connsiteX26" fmla="*/ 213992 w 1452716"/>
              <a:gd name="connsiteY26" fmla="*/ 820191 h 1116737"/>
              <a:gd name="connsiteX27" fmla="*/ 97603 w 1452716"/>
              <a:gd name="connsiteY27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7968 w 1452716"/>
              <a:gd name="connsiteY12" fmla="*/ 634180 h 1116737"/>
              <a:gd name="connsiteX13" fmla="*/ 1268361 w 1452716"/>
              <a:gd name="connsiteY13" fmla="*/ 693174 h 1116737"/>
              <a:gd name="connsiteX14" fmla="*/ 1143000 w 1452716"/>
              <a:gd name="connsiteY14" fmla="*/ 663677 h 1116737"/>
              <a:gd name="connsiteX15" fmla="*/ 892277 w 1452716"/>
              <a:gd name="connsiteY15" fmla="*/ 560438 h 1116737"/>
              <a:gd name="connsiteX16" fmla="*/ 601335 w 1452716"/>
              <a:gd name="connsiteY16" fmla="*/ 535239 h 1116737"/>
              <a:gd name="connsiteX17" fmla="*/ 851649 w 1452716"/>
              <a:gd name="connsiteY17" fmla="*/ 697788 h 1116737"/>
              <a:gd name="connsiteX18" fmla="*/ 798292 w 1452716"/>
              <a:gd name="connsiteY18" fmla="*/ 727325 h 1116737"/>
              <a:gd name="connsiteX19" fmla="*/ 867407 w 1452716"/>
              <a:gd name="connsiteY19" fmla="*/ 795191 h 1116737"/>
              <a:gd name="connsiteX20" fmla="*/ 726997 w 1452716"/>
              <a:gd name="connsiteY20" fmla="*/ 929662 h 1116737"/>
              <a:gd name="connsiteX21" fmla="*/ 750856 w 1452716"/>
              <a:gd name="connsiteY21" fmla="*/ 1053326 h 1116737"/>
              <a:gd name="connsiteX22" fmla="*/ 629695 w 1452716"/>
              <a:gd name="connsiteY22" fmla="*/ 1116737 h 1116737"/>
              <a:gd name="connsiteX23" fmla="*/ 557691 w 1452716"/>
              <a:gd name="connsiteY23" fmla="*/ 1062082 h 1116737"/>
              <a:gd name="connsiteX24" fmla="*/ 491182 w 1452716"/>
              <a:gd name="connsiteY24" fmla="*/ 1069416 h 1116737"/>
              <a:gd name="connsiteX25" fmla="*/ 212983 w 1452716"/>
              <a:gd name="connsiteY25" fmla="*/ 885101 h 1116737"/>
              <a:gd name="connsiteX26" fmla="*/ 213992 w 1452716"/>
              <a:gd name="connsiteY26" fmla="*/ 820191 h 1116737"/>
              <a:gd name="connsiteX27" fmla="*/ 97603 w 1452716"/>
              <a:gd name="connsiteY27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7968 w 1452716"/>
              <a:gd name="connsiteY12" fmla="*/ 634180 h 1116737"/>
              <a:gd name="connsiteX13" fmla="*/ 1268361 w 1452716"/>
              <a:gd name="connsiteY13" fmla="*/ 693174 h 1116737"/>
              <a:gd name="connsiteX14" fmla="*/ 1143000 w 1452716"/>
              <a:gd name="connsiteY14" fmla="*/ 663677 h 1116737"/>
              <a:gd name="connsiteX15" fmla="*/ 892277 w 1452716"/>
              <a:gd name="connsiteY15" fmla="*/ 560438 h 1116737"/>
              <a:gd name="connsiteX16" fmla="*/ 667277 w 1452716"/>
              <a:gd name="connsiteY16" fmla="*/ 588475 h 1116737"/>
              <a:gd name="connsiteX17" fmla="*/ 851649 w 1452716"/>
              <a:gd name="connsiteY17" fmla="*/ 697788 h 1116737"/>
              <a:gd name="connsiteX18" fmla="*/ 798292 w 1452716"/>
              <a:gd name="connsiteY18" fmla="*/ 727325 h 1116737"/>
              <a:gd name="connsiteX19" fmla="*/ 867407 w 1452716"/>
              <a:gd name="connsiteY19" fmla="*/ 795191 h 1116737"/>
              <a:gd name="connsiteX20" fmla="*/ 726997 w 1452716"/>
              <a:gd name="connsiteY20" fmla="*/ 929662 h 1116737"/>
              <a:gd name="connsiteX21" fmla="*/ 750856 w 1452716"/>
              <a:gd name="connsiteY21" fmla="*/ 1053326 h 1116737"/>
              <a:gd name="connsiteX22" fmla="*/ 629695 w 1452716"/>
              <a:gd name="connsiteY22" fmla="*/ 1116737 h 1116737"/>
              <a:gd name="connsiteX23" fmla="*/ 557691 w 1452716"/>
              <a:gd name="connsiteY23" fmla="*/ 1062082 h 1116737"/>
              <a:gd name="connsiteX24" fmla="*/ 491182 w 1452716"/>
              <a:gd name="connsiteY24" fmla="*/ 1069416 h 1116737"/>
              <a:gd name="connsiteX25" fmla="*/ 212983 w 1452716"/>
              <a:gd name="connsiteY25" fmla="*/ 885101 h 1116737"/>
              <a:gd name="connsiteX26" fmla="*/ 213992 w 1452716"/>
              <a:gd name="connsiteY26" fmla="*/ 820191 h 1116737"/>
              <a:gd name="connsiteX27" fmla="*/ 97603 w 1452716"/>
              <a:gd name="connsiteY27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7968 w 1452716"/>
              <a:gd name="connsiteY12" fmla="*/ 634180 h 1116737"/>
              <a:gd name="connsiteX13" fmla="*/ 1268361 w 1452716"/>
              <a:gd name="connsiteY13" fmla="*/ 693174 h 1116737"/>
              <a:gd name="connsiteX14" fmla="*/ 1143000 w 1452716"/>
              <a:gd name="connsiteY14" fmla="*/ 663677 h 1116737"/>
              <a:gd name="connsiteX15" fmla="*/ 840072 w 1452716"/>
              <a:gd name="connsiteY15" fmla="*/ 371152 h 1116737"/>
              <a:gd name="connsiteX16" fmla="*/ 667277 w 1452716"/>
              <a:gd name="connsiteY16" fmla="*/ 588475 h 1116737"/>
              <a:gd name="connsiteX17" fmla="*/ 851649 w 1452716"/>
              <a:gd name="connsiteY17" fmla="*/ 697788 h 1116737"/>
              <a:gd name="connsiteX18" fmla="*/ 798292 w 1452716"/>
              <a:gd name="connsiteY18" fmla="*/ 727325 h 1116737"/>
              <a:gd name="connsiteX19" fmla="*/ 867407 w 1452716"/>
              <a:gd name="connsiteY19" fmla="*/ 795191 h 1116737"/>
              <a:gd name="connsiteX20" fmla="*/ 726997 w 1452716"/>
              <a:gd name="connsiteY20" fmla="*/ 929662 h 1116737"/>
              <a:gd name="connsiteX21" fmla="*/ 750856 w 1452716"/>
              <a:gd name="connsiteY21" fmla="*/ 1053326 h 1116737"/>
              <a:gd name="connsiteX22" fmla="*/ 629695 w 1452716"/>
              <a:gd name="connsiteY22" fmla="*/ 1116737 h 1116737"/>
              <a:gd name="connsiteX23" fmla="*/ 557691 w 1452716"/>
              <a:gd name="connsiteY23" fmla="*/ 1062082 h 1116737"/>
              <a:gd name="connsiteX24" fmla="*/ 491182 w 1452716"/>
              <a:gd name="connsiteY24" fmla="*/ 1069416 h 1116737"/>
              <a:gd name="connsiteX25" fmla="*/ 212983 w 1452716"/>
              <a:gd name="connsiteY25" fmla="*/ 885101 h 1116737"/>
              <a:gd name="connsiteX26" fmla="*/ 213992 w 1452716"/>
              <a:gd name="connsiteY26" fmla="*/ 820191 h 1116737"/>
              <a:gd name="connsiteX27" fmla="*/ 97603 w 1452716"/>
              <a:gd name="connsiteY27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7968 w 1452716"/>
              <a:gd name="connsiteY12" fmla="*/ 634180 h 1116737"/>
              <a:gd name="connsiteX13" fmla="*/ 1268361 w 1452716"/>
              <a:gd name="connsiteY13" fmla="*/ 693174 h 1116737"/>
              <a:gd name="connsiteX14" fmla="*/ 1143000 w 1452716"/>
              <a:gd name="connsiteY14" fmla="*/ 663677 h 1116737"/>
              <a:gd name="connsiteX15" fmla="*/ 867548 w 1452716"/>
              <a:gd name="connsiteY15" fmla="*/ 595929 h 1116737"/>
              <a:gd name="connsiteX16" fmla="*/ 667277 w 1452716"/>
              <a:gd name="connsiteY16" fmla="*/ 588475 h 1116737"/>
              <a:gd name="connsiteX17" fmla="*/ 851649 w 1452716"/>
              <a:gd name="connsiteY17" fmla="*/ 697788 h 1116737"/>
              <a:gd name="connsiteX18" fmla="*/ 798292 w 1452716"/>
              <a:gd name="connsiteY18" fmla="*/ 727325 h 1116737"/>
              <a:gd name="connsiteX19" fmla="*/ 867407 w 1452716"/>
              <a:gd name="connsiteY19" fmla="*/ 795191 h 1116737"/>
              <a:gd name="connsiteX20" fmla="*/ 726997 w 1452716"/>
              <a:gd name="connsiteY20" fmla="*/ 929662 h 1116737"/>
              <a:gd name="connsiteX21" fmla="*/ 750856 w 1452716"/>
              <a:gd name="connsiteY21" fmla="*/ 1053326 h 1116737"/>
              <a:gd name="connsiteX22" fmla="*/ 629695 w 1452716"/>
              <a:gd name="connsiteY22" fmla="*/ 1116737 h 1116737"/>
              <a:gd name="connsiteX23" fmla="*/ 557691 w 1452716"/>
              <a:gd name="connsiteY23" fmla="*/ 1062082 h 1116737"/>
              <a:gd name="connsiteX24" fmla="*/ 491182 w 1452716"/>
              <a:gd name="connsiteY24" fmla="*/ 1069416 h 1116737"/>
              <a:gd name="connsiteX25" fmla="*/ 212983 w 1452716"/>
              <a:gd name="connsiteY25" fmla="*/ 885101 h 1116737"/>
              <a:gd name="connsiteX26" fmla="*/ 213992 w 1452716"/>
              <a:gd name="connsiteY26" fmla="*/ 820191 h 1116737"/>
              <a:gd name="connsiteX27" fmla="*/ 97603 w 1452716"/>
              <a:gd name="connsiteY27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7968 w 1452716"/>
              <a:gd name="connsiteY12" fmla="*/ 634180 h 1116737"/>
              <a:gd name="connsiteX13" fmla="*/ 1268361 w 1452716"/>
              <a:gd name="connsiteY13" fmla="*/ 693174 h 1116737"/>
              <a:gd name="connsiteX14" fmla="*/ 1143000 w 1452716"/>
              <a:gd name="connsiteY14" fmla="*/ 663677 h 1116737"/>
              <a:gd name="connsiteX15" fmla="*/ 867548 w 1452716"/>
              <a:gd name="connsiteY15" fmla="*/ 595929 h 1116737"/>
              <a:gd name="connsiteX16" fmla="*/ 774432 w 1452716"/>
              <a:gd name="connsiteY16" fmla="*/ 641713 h 1116737"/>
              <a:gd name="connsiteX17" fmla="*/ 851649 w 1452716"/>
              <a:gd name="connsiteY17" fmla="*/ 697788 h 1116737"/>
              <a:gd name="connsiteX18" fmla="*/ 798292 w 1452716"/>
              <a:gd name="connsiteY18" fmla="*/ 727325 h 1116737"/>
              <a:gd name="connsiteX19" fmla="*/ 867407 w 1452716"/>
              <a:gd name="connsiteY19" fmla="*/ 795191 h 1116737"/>
              <a:gd name="connsiteX20" fmla="*/ 726997 w 1452716"/>
              <a:gd name="connsiteY20" fmla="*/ 929662 h 1116737"/>
              <a:gd name="connsiteX21" fmla="*/ 750856 w 1452716"/>
              <a:gd name="connsiteY21" fmla="*/ 1053326 h 1116737"/>
              <a:gd name="connsiteX22" fmla="*/ 629695 w 1452716"/>
              <a:gd name="connsiteY22" fmla="*/ 1116737 h 1116737"/>
              <a:gd name="connsiteX23" fmla="*/ 557691 w 1452716"/>
              <a:gd name="connsiteY23" fmla="*/ 1062082 h 1116737"/>
              <a:gd name="connsiteX24" fmla="*/ 491182 w 1452716"/>
              <a:gd name="connsiteY24" fmla="*/ 1069416 h 1116737"/>
              <a:gd name="connsiteX25" fmla="*/ 212983 w 1452716"/>
              <a:gd name="connsiteY25" fmla="*/ 885101 h 1116737"/>
              <a:gd name="connsiteX26" fmla="*/ 213992 w 1452716"/>
              <a:gd name="connsiteY26" fmla="*/ 820191 h 1116737"/>
              <a:gd name="connsiteX27" fmla="*/ 97603 w 1452716"/>
              <a:gd name="connsiteY27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7968 w 1452716"/>
              <a:gd name="connsiteY12" fmla="*/ 634180 h 1116737"/>
              <a:gd name="connsiteX13" fmla="*/ 1268361 w 1452716"/>
              <a:gd name="connsiteY13" fmla="*/ 693174 h 1116737"/>
              <a:gd name="connsiteX14" fmla="*/ 1143000 w 1452716"/>
              <a:gd name="connsiteY14" fmla="*/ 752404 h 1116737"/>
              <a:gd name="connsiteX15" fmla="*/ 867548 w 1452716"/>
              <a:gd name="connsiteY15" fmla="*/ 595929 h 1116737"/>
              <a:gd name="connsiteX16" fmla="*/ 774432 w 1452716"/>
              <a:gd name="connsiteY16" fmla="*/ 641713 h 1116737"/>
              <a:gd name="connsiteX17" fmla="*/ 851649 w 1452716"/>
              <a:gd name="connsiteY17" fmla="*/ 697788 h 1116737"/>
              <a:gd name="connsiteX18" fmla="*/ 798292 w 1452716"/>
              <a:gd name="connsiteY18" fmla="*/ 727325 h 1116737"/>
              <a:gd name="connsiteX19" fmla="*/ 867407 w 1452716"/>
              <a:gd name="connsiteY19" fmla="*/ 795191 h 1116737"/>
              <a:gd name="connsiteX20" fmla="*/ 726997 w 1452716"/>
              <a:gd name="connsiteY20" fmla="*/ 929662 h 1116737"/>
              <a:gd name="connsiteX21" fmla="*/ 750856 w 1452716"/>
              <a:gd name="connsiteY21" fmla="*/ 1053326 h 1116737"/>
              <a:gd name="connsiteX22" fmla="*/ 629695 w 1452716"/>
              <a:gd name="connsiteY22" fmla="*/ 1116737 h 1116737"/>
              <a:gd name="connsiteX23" fmla="*/ 557691 w 1452716"/>
              <a:gd name="connsiteY23" fmla="*/ 1062082 h 1116737"/>
              <a:gd name="connsiteX24" fmla="*/ 491182 w 1452716"/>
              <a:gd name="connsiteY24" fmla="*/ 1069416 h 1116737"/>
              <a:gd name="connsiteX25" fmla="*/ 212983 w 1452716"/>
              <a:gd name="connsiteY25" fmla="*/ 885101 h 1116737"/>
              <a:gd name="connsiteX26" fmla="*/ 213992 w 1452716"/>
              <a:gd name="connsiteY26" fmla="*/ 820191 h 1116737"/>
              <a:gd name="connsiteX27" fmla="*/ 97603 w 1452716"/>
              <a:gd name="connsiteY27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7968 w 1452716"/>
              <a:gd name="connsiteY12" fmla="*/ 634180 h 1116737"/>
              <a:gd name="connsiteX13" fmla="*/ 1194176 w 1452716"/>
              <a:gd name="connsiteY13" fmla="*/ 728665 h 1116737"/>
              <a:gd name="connsiteX14" fmla="*/ 1143000 w 1452716"/>
              <a:gd name="connsiteY14" fmla="*/ 752404 h 1116737"/>
              <a:gd name="connsiteX15" fmla="*/ 867548 w 1452716"/>
              <a:gd name="connsiteY15" fmla="*/ 595929 h 1116737"/>
              <a:gd name="connsiteX16" fmla="*/ 774432 w 1452716"/>
              <a:gd name="connsiteY16" fmla="*/ 641713 h 1116737"/>
              <a:gd name="connsiteX17" fmla="*/ 851649 w 1452716"/>
              <a:gd name="connsiteY17" fmla="*/ 697788 h 1116737"/>
              <a:gd name="connsiteX18" fmla="*/ 798292 w 1452716"/>
              <a:gd name="connsiteY18" fmla="*/ 727325 h 1116737"/>
              <a:gd name="connsiteX19" fmla="*/ 867407 w 1452716"/>
              <a:gd name="connsiteY19" fmla="*/ 795191 h 1116737"/>
              <a:gd name="connsiteX20" fmla="*/ 726997 w 1452716"/>
              <a:gd name="connsiteY20" fmla="*/ 929662 h 1116737"/>
              <a:gd name="connsiteX21" fmla="*/ 750856 w 1452716"/>
              <a:gd name="connsiteY21" fmla="*/ 1053326 h 1116737"/>
              <a:gd name="connsiteX22" fmla="*/ 629695 w 1452716"/>
              <a:gd name="connsiteY22" fmla="*/ 1116737 h 1116737"/>
              <a:gd name="connsiteX23" fmla="*/ 557691 w 1452716"/>
              <a:gd name="connsiteY23" fmla="*/ 1062082 h 1116737"/>
              <a:gd name="connsiteX24" fmla="*/ 491182 w 1452716"/>
              <a:gd name="connsiteY24" fmla="*/ 1069416 h 1116737"/>
              <a:gd name="connsiteX25" fmla="*/ 212983 w 1452716"/>
              <a:gd name="connsiteY25" fmla="*/ 885101 h 1116737"/>
              <a:gd name="connsiteX26" fmla="*/ 213992 w 1452716"/>
              <a:gd name="connsiteY26" fmla="*/ 820191 h 1116737"/>
              <a:gd name="connsiteX27" fmla="*/ 97603 w 1452716"/>
              <a:gd name="connsiteY27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2472 w 1452716"/>
              <a:gd name="connsiteY12" fmla="*/ 716992 h 1116737"/>
              <a:gd name="connsiteX13" fmla="*/ 1194176 w 1452716"/>
              <a:gd name="connsiteY13" fmla="*/ 728665 h 1116737"/>
              <a:gd name="connsiteX14" fmla="*/ 1143000 w 1452716"/>
              <a:gd name="connsiteY14" fmla="*/ 752404 h 1116737"/>
              <a:gd name="connsiteX15" fmla="*/ 867548 w 1452716"/>
              <a:gd name="connsiteY15" fmla="*/ 595929 h 1116737"/>
              <a:gd name="connsiteX16" fmla="*/ 774432 w 1452716"/>
              <a:gd name="connsiteY16" fmla="*/ 641713 h 1116737"/>
              <a:gd name="connsiteX17" fmla="*/ 851649 w 1452716"/>
              <a:gd name="connsiteY17" fmla="*/ 697788 h 1116737"/>
              <a:gd name="connsiteX18" fmla="*/ 798292 w 1452716"/>
              <a:gd name="connsiteY18" fmla="*/ 727325 h 1116737"/>
              <a:gd name="connsiteX19" fmla="*/ 867407 w 1452716"/>
              <a:gd name="connsiteY19" fmla="*/ 795191 h 1116737"/>
              <a:gd name="connsiteX20" fmla="*/ 726997 w 1452716"/>
              <a:gd name="connsiteY20" fmla="*/ 929662 h 1116737"/>
              <a:gd name="connsiteX21" fmla="*/ 750856 w 1452716"/>
              <a:gd name="connsiteY21" fmla="*/ 1053326 h 1116737"/>
              <a:gd name="connsiteX22" fmla="*/ 629695 w 1452716"/>
              <a:gd name="connsiteY22" fmla="*/ 1116737 h 1116737"/>
              <a:gd name="connsiteX23" fmla="*/ 557691 w 1452716"/>
              <a:gd name="connsiteY23" fmla="*/ 1062082 h 1116737"/>
              <a:gd name="connsiteX24" fmla="*/ 491182 w 1452716"/>
              <a:gd name="connsiteY24" fmla="*/ 1069416 h 1116737"/>
              <a:gd name="connsiteX25" fmla="*/ 212983 w 1452716"/>
              <a:gd name="connsiteY25" fmla="*/ 885101 h 1116737"/>
              <a:gd name="connsiteX26" fmla="*/ 213992 w 1452716"/>
              <a:gd name="connsiteY26" fmla="*/ 820191 h 1116737"/>
              <a:gd name="connsiteX27" fmla="*/ 97603 w 1452716"/>
              <a:gd name="connsiteY27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2472 w 1452716"/>
              <a:gd name="connsiteY12" fmla="*/ 716992 h 1116737"/>
              <a:gd name="connsiteX13" fmla="*/ 1302361 w 1452716"/>
              <a:gd name="connsiteY13" fmla="*/ 727567 h 1116737"/>
              <a:gd name="connsiteX14" fmla="*/ 1194176 w 1452716"/>
              <a:gd name="connsiteY14" fmla="*/ 728665 h 1116737"/>
              <a:gd name="connsiteX15" fmla="*/ 1143000 w 1452716"/>
              <a:gd name="connsiteY15" fmla="*/ 752404 h 1116737"/>
              <a:gd name="connsiteX16" fmla="*/ 867548 w 1452716"/>
              <a:gd name="connsiteY16" fmla="*/ 595929 h 1116737"/>
              <a:gd name="connsiteX17" fmla="*/ 774432 w 1452716"/>
              <a:gd name="connsiteY17" fmla="*/ 641713 h 1116737"/>
              <a:gd name="connsiteX18" fmla="*/ 851649 w 1452716"/>
              <a:gd name="connsiteY18" fmla="*/ 697788 h 1116737"/>
              <a:gd name="connsiteX19" fmla="*/ 798292 w 1452716"/>
              <a:gd name="connsiteY19" fmla="*/ 727325 h 1116737"/>
              <a:gd name="connsiteX20" fmla="*/ 867407 w 1452716"/>
              <a:gd name="connsiteY20" fmla="*/ 795191 h 1116737"/>
              <a:gd name="connsiteX21" fmla="*/ 726997 w 1452716"/>
              <a:gd name="connsiteY21" fmla="*/ 929662 h 1116737"/>
              <a:gd name="connsiteX22" fmla="*/ 750856 w 1452716"/>
              <a:gd name="connsiteY22" fmla="*/ 1053326 h 1116737"/>
              <a:gd name="connsiteX23" fmla="*/ 629695 w 1452716"/>
              <a:gd name="connsiteY23" fmla="*/ 1116737 h 1116737"/>
              <a:gd name="connsiteX24" fmla="*/ 557691 w 1452716"/>
              <a:gd name="connsiteY24" fmla="*/ 1062082 h 1116737"/>
              <a:gd name="connsiteX25" fmla="*/ 491182 w 1452716"/>
              <a:gd name="connsiteY25" fmla="*/ 1069416 h 1116737"/>
              <a:gd name="connsiteX26" fmla="*/ 212983 w 1452716"/>
              <a:gd name="connsiteY26" fmla="*/ 885101 h 1116737"/>
              <a:gd name="connsiteX27" fmla="*/ 213992 w 1452716"/>
              <a:gd name="connsiteY27" fmla="*/ 820191 h 1116737"/>
              <a:gd name="connsiteX28" fmla="*/ 97603 w 1452716"/>
              <a:gd name="connsiteY28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2472 w 1452716"/>
              <a:gd name="connsiteY12" fmla="*/ 716992 h 1116737"/>
              <a:gd name="connsiteX13" fmla="*/ 1280380 w 1452716"/>
              <a:gd name="connsiteY13" fmla="*/ 783762 h 1116737"/>
              <a:gd name="connsiteX14" fmla="*/ 1194176 w 1452716"/>
              <a:gd name="connsiteY14" fmla="*/ 728665 h 1116737"/>
              <a:gd name="connsiteX15" fmla="*/ 1143000 w 1452716"/>
              <a:gd name="connsiteY15" fmla="*/ 752404 h 1116737"/>
              <a:gd name="connsiteX16" fmla="*/ 867548 w 1452716"/>
              <a:gd name="connsiteY16" fmla="*/ 595929 h 1116737"/>
              <a:gd name="connsiteX17" fmla="*/ 774432 w 1452716"/>
              <a:gd name="connsiteY17" fmla="*/ 641713 h 1116737"/>
              <a:gd name="connsiteX18" fmla="*/ 851649 w 1452716"/>
              <a:gd name="connsiteY18" fmla="*/ 697788 h 1116737"/>
              <a:gd name="connsiteX19" fmla="*/ 798292 w 1452716"/>
              <a:gd name="connsiteY19" fmla="*/ 727325 h 1116737"/>
              <a:gd name="connsiteX20" fmla="*/ 867407 w 1452716"/>
              <a:gd name="connsiteY20" fmla="*/ 795191 h 1116737"/>
              <a:gd name="connsiteX21" fmla="*/ 726997 w 1452716"/>
              <a:gd name="connsiteY21" fmla="*/ 929662 h 1116737"/>
              <a:gd name="connsiteX22" fmla="*/ 750856 w 1452716"/>
              <a:gd name="connsiteY22" fmla="*/ 1053326 h 1116737"/>
              <a:gd name="connsiteX23" fmla="*/ 629695 w 1452716"/>
              <a:gd name="connsiteY23" fmla="*/ 1116737 h 1116737"/>
              <a:gd name="connsiteX24" fmla="*/ 557691 w 1452716"/>
              <a:gd name="connsiteY24" fmla="*/ 1062082 h 1116737"/>
              <a:gd name="connsiteX25" fmla="*/ 491182 w 1452716"/>
              <a:gd name="connsiteY25" fmla="*/ 1069416 h 1116737"/>
              <a:gd name="connsiteX26" fmla="*/ 212983 w 1452716"/>
              <a:gd name="connsiteY26" fmla="*/ 885101 h 1116737"/>
              <a:gd name="connsiteX27" fmla="*/ 213992 w 1452716"/>
              <a:gd name="connsiteY27" fmla="*/ 820191 h 1116737"/>
              <a:gd name="connsiteX28" fmla="*/ 97603 w 1452716"/>
              <a:gd name="connsiteY28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2472 w 1452716"/>
              <a:gd name="connsiteY12" fmla="*/ 687416 h 1116737"/>
              <a:gd name="connsiteX13" fmla="*/ 1280380 w 1452716"/>
              <a:gd name="connsiteY13" fmla="*/ 783762 h 1116737"/>
              <a:gd name="connsiteX14" fmla="*/ 1194176 w 1452716"/>
              <a:gd name="connsiteY14" fmla="*/ 728665 h 1116737"/>
              <a:gd name="connsiteX15" fmla="*/ 1143000 w 1452716"/>
              <a:gd name="connsiteY15" fmla="*/ 752404 h 1116737"/>
              <a:gd name="connsiteX16" fmla="*/ 867548 w 1452716"/>
              <a:gd name="connsiteY16" fmla="*/ 595929 h 1116737"/>
              <a:gd name="connsiteX17" fmla="*/ 774432 w 1452716"/>
              <a:gd name="connsiteY17" fmla="*/ 641713 h 1116737"/>
              <a:gd name="connsiteX18" fmla="*/ 851649 w 1452716"/>
              <a:gd name="connsiteY18" fmla="*/ 697788 h 1116737"/>
              <a:gd name="connsiteX19" fmla="*/ 798292 w 1452716"/>
              <a:gd name="connsiteY19" fmla="*/ 727325 h 1116737"/>
              <a:gd name="connsiteX20" fmla="*/ 867407 w 1452716"/>
              <a:gd name="connsiteY20" fmla="*/ 795191 h 1116737"/>
              <a:gd name="connsiteX21" fmla="*/ 726997 w 1452716"/>
              <a:gd name="connsiteY21" fmla="*/ 929662 h 1116737"/>
              <a:gd name="connsiteX22" fmla="*/ 750856 w 1452716"/>
              <a:gd name="connsiteY22" fmla="*/ 1053326 h 1116737"/>
              <a:gd name="connsiteX23" fmla="*/ 629695 w 1452716"/>
              <a:gd name="connsiteY23" fmla="*/ 1116737 h 1116737"/>
              <a:gd name="connsiteX24" fmla="*/ 557691 w 1452716"/>
              <a:gd name="connsiteY24" fmla="*/ 1062082 h 1116737"/>
              <a:gd name="connsiteX25" fmla="*/ 491182 w 1452716"/>
              <a:gd name="connsiteY25" fmla="*/ 1069416 h 1116737"/>
              <a:gd name="connsiteX26" fmla="*/ 212983 w 1452716"/>
              <a:gd name="connsiteY26" fmla="*/ 885101 h 1116737"/>
              <a:gd name="connsiteX27" fmla="*/ 213992 w 1452716"/>
              <a:gd name="connsiteY27" fmla="*/ 820191 h 1116737"/>
              <a:gd name="connsiteX28" fmla="*/ 97603 w 1452716"/>
              <a:gd name="connsiteY28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430594 w 1452716"/>
              <a:gd name="connsiteY11" fmla="*/ 346587 h 1116737"/>
              <a:gd name="connsiteX12" fmla="*/ 1435219 w 1452716"/>
              <a:gd name="connsiteY12" fmla="*/ 702205 h 1116737"/>
              <a:gd name="connsiteX13" fmla="*/ 1280380 w 1452716"/>
              <a:gd name="connsiteY13" fmla="*/ 783762 h 1116737"/>
              <a:gd name="connsiteX14" fmla="*/ 1194176 w 1452716"/>
              <a:gd name="connsiteY14" fmla="*/ 728665 h 1116737"/>
              <a:gd name="connsiteX15" fmla="*/ 1143000 w 1452716"/>
              <a:gd name="connsiteY15" fmla="*/ 752404 h 1116737"/>
              <a:gd name="connsiteX16" fmla="*/ 867548 w 1452716"/>
              <a:gd name="connsiteY16" fmla="*/ 595929 h 1116737"/>
              <a:gd name="connsiteX17" fmla="*/ 774432 w 1452716"/>
              <a:gd name="connsiteY17" fmla="*/ 641713 h 1116737"/>
              <a:gd name="connsiteX18" fmla="*/ 851649 w 1452716"/>
              <a:gd name="connsiteY18" fmla="*/ 697788 h 1116737"/>
              <a:gd name="connsiteX19" fmla="*/ 798292 w 1452716"/>
              <a:gd name="connsiteY19" fmla="*/ 727325 h 1116737"/>
              <a:gd name="connsiteX20" fmla="*/ 867407 w 1452716"/>
              <a:gd name="connsiteY20" fmla="*/ 795191 h 1116737"/>
              <a:gd name="connsiteX21" fmla="*/ 726997 w 1452716"/>
              <a:gd name="connsiteY21" fmla="*/ 929662 h 1116737"/>
              <a:gd name="connsiteX22" fmla="*/ 750856 w 1452716"/>
              <a:gd name="connsiteY22" fmla="*/ 1053326 h 1116737"/>
              <a:gd name="connsiteX23" fmla="*/ 629695 w 1452716"/>
              <a:gd name="connsiteY23" fmla="*/ 1116737 h 1116737"/>
              <a:gd name="connsiteX24" fmla="*/ 557691 w 1452716"/>
              <a:gd name="connsiteY24" fmla="*/ 1062082 h 1116737"/>
              <a:gd name="connsiteX25" fmla="*/ 491182 w 1452716"/>
              <a:gd name="connsiteY25" fmla="*/ 1069416 h 1116737"/>
              <a:gd name="connsiteX26" fmla="*/ 212983 w 1452716"/>
              <a:gd name="connsiteY26" fmla="*/ 885101 h 1116737"/>
              <a:gd name="connsiteX27" fmla="*/ 213992 w 1452716"/>
              <a:gd name="connsiteY27" fmla="*/ 820191 h 1116737"/>
              <a:gd name="connsiteX28" fmla="*/ 97603 w 1452716"/>
              <a:gd name="connsiteY28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13851 h 1116737"/>
              <a:gd name="connsiteX11" fmla="*/ 1260243 w 1452716"/>
              <a:gd name="connsiteY11" fmla="*/ 376163 h 1116737"/>
              <a:gd name="connsiteX12" fmla="*/ 1435219 w 1452716"/>
              <a:gd name="connsiteY12" fmla="*/ 702205 h 1116737"/>
              <a:gd name="connsiteX13" fmla="*/ 1280380 w 1452716"/>
              <a:gd name="connsiteY13" fmla="*/ 783762 h 1116737"/>
              <a:gd name="connsiteX14" fmla="*/ 1194176 w 1452716"/>
              <a:gd name="connsiteY14" fmla="*/ 728665 h 1116737"/>
              <a:gd name="connsiteX15" fmla="*/ 1143000 w 1452716"/>
              <a:gd name="connsiteY15" fmla="*/ 752404 h 1116737"/>
              <a:gd name="connsiteX16" fmla="*/ 867548 w 1452716"/>
              <a:gd name="connsiteY16" fmla="*/ 595929 h 1116737"/>
              <a:gd name="connsiteX17" fmla="*/ 774432 w 1452716"/>
              <a:gd name="connsiteY17" fmla="*/ 641713 h 1116737"/>
              <a:gd name="connsiteX18" fmla="*/ 851649 w 1452716"/>
              <a:gd name="connsiteY18" fmla="*/ 697788 h 1116737"/>
              <a:gd name="connsiteX19" fmla="*/ 798292 w 1452716"/>
              <a:gd name="connsiteY19" fmla="*/ 727325 h 1116737"/>
              <a:gd name="connsiteX20" fmla="*/ 867407 w 1452716"/>
              <a:gd name="connsiteY20" fmla="*/ 795191 h 1116737"/>
              <a:gd name="connsiteX21" fmla="*/ 726997 w 1452716"/>
              <a:gd name="connsiteY21" fmla="*/ 929662 h 1116737"/>
              <a:gd name="connsiteX22" fmla="*/ 750856 w 1452716"/>
              <a:gd name="connsiteY22" fmla="*/ 1053326 h 1116737"/>
              <a:gd name="connsiteX23" fmla="*/ 629695 w 1452716"/>
              <a:gd name="connsiteY23" fmla="*/ 1116737 h 1116737"/>
              <a:gd name="connsiteX24" fmla="*/ 557691 w 1452716"/>
              <a:gd name="connsiteY24" fmla="*/ 1062082 h 1116737"/>
              <a:gd name="connsiteX25" fmla="*/ 491182 w 1452716"/>
              <a:gd name="connsiteY25" fmla="*/ 1069416 h 1116737"/>
              <a:gd name="connsiteX26" fmla="*/ 212983 w 1452716"/>
              <a:gd name="connsiteY26" fmla="*/ 885101 h 1116737"/>
              <a:gd name="connsiteX27" fmla="*/ 213992 w 1452716"/>
              <a:gd name="connsiteY27" fmla="*/ 820191 h 1116737"/>
              <a:gd name="connsiteX28" fmla="*/ 97603 w 1452716"/>
              <a:gd name="connsiteY28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81876 h 1116737"/>
              <a:gd name="connsiteX11" fmla="*/ 1260243 w 1452716"/>
              <a:gd name="connsiteY11" fmla="*/ 376163 h 1116737"/>
              <a:gd name="connsiteX12" fmla="*/ 1435219 w 1452716"/>
              <a:gd name="connsiteY12" fmla="*/ 702205 h 1116737"/>
              <a:gd name="connsiteX13" fmla="*/ 1280380 w 1452716"/>
              <a:gd name="connsiteY13" fmla="*/ 783762 h 1116737"/>
              <a:gd name="connsiteX14" fmla="*/ 1194176 w 1452716"/>
              <a:gd name="connsiteY14" fmla="*/ 728665 h 1116737"/>
              <a:gd name="connsiteX15" fmla="*/ 1143000 w 1452716"/>
              <a:gd name="connsiteY15" fmla="*/ 752404 h 1116737"/>
              <a:gd name="connsiteX16" fmla="*/ 867548 w 1452716"/>
              <a:gd name="connsiteY16" fmla="*/ 595929 h 1116737"/>
              <a:gd name="connsiteX17" fmla="*/ 774432 w 1452716"/>
              <a:gd name="connsiteY17" fmla="*/ 641713 h 1116737"/>
              <a:gd name="connsiteX18" fmla="*/ 851649 w 1452716"/>
              <a:gd name="connsiteY18" fmla="*/ 697788 h 1116737"/>
              <a:gd name="connsiteX19" fmla="*/ 798292 w 1452716"/>
              <a:gd name="connsiteY19" fmla="*/ 727325 h 1116737"/>
              <a:gd name="connsiteX20" fmla="*/ 867407 w 1452716"/>
              <a:gd name="connsiteY20" fmla="*/ 795191 h 1116737"/>
              <a:gd name="connsiteX21" fmla="*/ 726997 w 1452716"/>
              <a:gd name="connsiteY21" fmla="*/ 929662 h 1116737"/>
              <a:gd name="connsiteX22" fmla="*/ 750856 w 1452716"/>
              <a:gd name="connsiteY22" fmla="*/ 1053326 h 1116737"/>
              <a:gd name="connsiteX23" fmla="*/ 629695 w 1452716"/>
              <a:gd name="connsiteY23" fmla="*/ 1116737 h 1116737"/>
              <a:gd name="connsiteX24" fmla="*/ 557691 w 1452716"/>
              <a:gd name="connsiteY24" fmla="*/ 1062082 h 1116737"/>
              <a:gd name="connsiteX25" fmla="*/ 491182 w 1452716"/>
              <a:gd name="connsiteY25" fmla="*/ 1069416 h 1116737"/>
              <a:gd name="connsiteX26" fmla="*/ 212983 w 1452716"/>
              <a:gd name="connsiteY26" fmla="*/ 885101 h 1116737"/>
              <a:gd name="connsiteX27" fmla="*/ 213992 w 1452716"/>
              <a:gd name="connsiteY27" fmla="*/ 820191 h 1116737"/>
              <a:gd name="connsiteX28" fmla="*/ 97603 w 1452716"/>
              <a:gd name="connsiteY28" fmla="*/ 764156 h 1116737"/>
              <a:gd name="connsiteX0" fmla="*/ 97603 w 1452716"/>
              <a:gd name="connsiteY0" fmla="*/ 764156 h 1116737"/>
              <a:gd name="connsiteX1" fmla="*/ 73742 w 1452716"/>
              <a:gd name="connsiteY1" fmla="*/ 390832 h 1116737"/>
              <a:gd name="connsiteX2" fmla="*/ 0 w 1452716"/>
              <a:gd name="connsiteY2" fmla="*/ 339213 h 1116737"/>
              <a:gd name="connsiteX3" fmla="*/ 73742 w 1452716"/>
              <a:gd name="connsiteY3" fmla="*/ 302342 h 1116737"/>
              <a:gd name="connsiteX4" fmla="*/ 58994 w 1452716"/>
              <a:gd name="connsiteY4" fmla="*/ 265470 h 1116737"/>
              <a:gd name="connsiteX5" fmla="*/ 685800 w 1452716"/>
              <a:gd name="connsiteY5" fmla="*/ 0 h 1116737"/>
              <a:gd name="connsiteX6" fmla="*/ 766916 w 1452716"/>
              <a:gd name="connsiteY6" fmla="*/ 22122 h 1116737"/>
              <a:gd name="connsiteX7" fmla="*/ 855406 w 1452716"/>
              <a:gd name="connsiteY7" fmla="*/ 0 h 1116737"/>
              <a:gd name="connsiteX8" fmla="*/ 1039761 w 1452716"/>
              <a:gd name="connsiteY8" fmla="*/ 103238 h 1116737"/>
              <a:gd name="connsiteX9" fmla="*/ 1120877 w 1452716"/>
              <a:gd name="connsiteY9" fmla="*/ 73742 h 1116737"/>
              <a:gd name="connsiteX10" fmla="*/ 1452716 w 1452716"/>
              <a:gd name="connsiteY10" fmla="*/ 281876 h 1116737"/>
              <a:gd name="connsiteX11" fmla="*/ 1430594 w 1452716"/>
              <a:gd name="connsiteY11" fmla="*/ 379122 h 1116737"/>
              <a:gd name="connsiteX12" fmla="*/ 1435219 w 1452716"/>
              <a:gd name="connsiteY12" fmla="*/ 702205 h 1116737"/>
              <a:gd name="connsiteX13" fmla="*/ 1280380 w 1452716"/>
              <a:gd name="connsiteY13" fmla="*/ 783762 h 1116737"/>
              <a:gd name="connsiteX14" fmla="*/ 1194176 w 1452716"/>
              <a:gd name="connsiteY14" fmla="*/ 728665 h 1116737"/>
              <a:gd name="connsiteX15" fmla="*/ 1143000 w 1452716"/>
              <a:gd name="connsiteY15" fmla="*/ 752404 h 1116737"/>
              <a:gd name="connsiteX16" fmla="*/ 867548 w 1452716"/>
              <a:gd name="connsiteY16" fmla="*/ 595929 h 1116737"/>
              <a:gd name="connsiteX17" fmla="*/ 774432 w 1452716"/>
              <a:gd name="connsiteY17" fmla="*/ 641713 h 1116737"/>
              <a:gd name="connsiteX18" fmla="*/ 851649 w 1452716"/>
              <a:gd name="connsiteY18" fmla="*/ 697788 h 1116737"/>
              <a:gd name="connsiteX19" fmla="*/ 798292 w 1452716"/>
              <a:gd name="connsiteY19" fmla="*/ 727325 h 1116737"/>
              <a:gd name="connsiteX20" fmla="*/ 867407 w 1452716"/>
              <a:gd name="connsiteY20" fmla="*/ 795191 h 1116737"/>
              <a:gd name="connsiteX21" fmla="*/ 726997 w 1452716"/>
              <a:gd name="connsiteY21" fmla="*/ 929662 h 1116737"/>
              <a:gd name="connsiteX22" fmla="*/ 750856 w 1452716"/>
              <a:gd name="connsiteY22" fmla="*/ 1053326 h 1116737"/>
              <a:gd name="connsiteX23" fmla="*/ 629695 w 1452716"/>
              <a:gd name="connsiteY23" fmla="*/ 1116737 h 1116737"/>
              <a:gd name="connsiteX24" fmla="*/ 557691 w 1452716"/>
              <a:gd name="connsiteY24" fmla="*/ 1062082 h 1116737"/>
              <a:gd name="connsiteX25" fmla="*/ 491182 w 1452716"/>
              <a:gd name="connsiteY25" fmla="*/ 1069416 h 1116737"/>
              <a:gd name="connsiteX26" fmla="*/ 212983 w 1452716"/>
              <a:gd name="connsiteY26" fmla="*/ 885101 h 1116737"/>
              <a:gd name="connsiteX27" fmla="*/ 213992 w 1452716"/>
              <a:gd name="connsiteY27" fmla="*/ 820191 h 1116737"/>
              <a:gd name="connsiteX28" fmla="*/ 97603 w 1452716"/>
              <a:gd name="connsiteY28" fmla="*/ 764156 h 1116737"/>
              <a:gd name="connsiteX0" fmla="*/ 97603 w 1477444"/>
              <a:gd name="connsiteY0" fmla="*/ 764156 h 1116737"/>
              <a:gd name="connsiteX1" fmla="*/ 73742 w 1477444"/>
              <a:gd name="connsiteY1" fmla="*/ 390832 h 1116737"/>
              <a:gd name="connsiteX2" fmla="*/ 0 w 1477444"/>
              <a:gd name="connsiteY2" fmla="*/ 339213 h 1116737"/>
              <a:gd name="connsiteX3" fmla="*/ 73742 w 1477444"/>
              <a:gd name="connsiteY3" fmla="*/ 302342 h 1116737"/>
              <a:gd name="connsiteX4" fmla="*/ 58994 w 1477444"/>
              <a:gd name="connsiteY4" fmla="*/ 265470 h 1116737"/>
              <a:gd name="connsiteX5" fmla="*/ 685800 w 1477444"/>
              <a:gd name="connsiteY5" fmla="*/ 0 h 1116737"/>
              <a:gd name="connsiteX6" fmla="*/ 766916 w 1477444"/>
              <a:gd name="connsiteY6" fmla="*/ 22122 h 1116737"/>
              <a:gd name="connsiteX7" fmla="*/ 855406 w 1477444"/>
              <a:gd name="connsiteY7" fmla="*/ 0 h 1116737"/>
              <a:gd name="connsiteX8" fmla="*/ 1039761 w 1477444"/>
              <a:gd name="connsiteY8" fmla="*/ 103238 h 1116737"/>
              <a:gd name="connsiteX9" fmla="*/ 1120877 w 1477444"/>
              <a:gd name="connsiteY9" fmla="*/ 73742 h 1116737"/>
              <a:gd name="connsiteX10" fmla="*/ 1477444 w 1477444"/>
              <a:gd name="connsiteY10" fmla="*/ 329197 h 1116737"/>
              <a:gd name="connsiteX11" fmla="*/ 1430594 w 1477444"/>
              <a:gd name="connsiteY11" fmla="*/ 379122 h 1116737"/>
              <a:gd name="connsiteX12" fmla="*/ 1435219 w 1477444"/>
              <a:gd name="connsiteY12" fmla="*/ 702205 h 1116737"/>
              <a:gd name="connsiteX13" fmla="*/ 1280380 w 1477444"/>
              <a:gd name="connsiteY13" fmla="*/ 783762 h 1116737"/>
              <a:gd name="connsiteX14" fmla="*/ 1194176 w 1477444"/>
              <a:gd name="connsiteY14" fmla="*/ 728665 h 1116737"/>
              <a:gd name="connsiteX15" fmla="*/ 1143000 w 1477444"/>
              <a:gd name="connsiteY15" fmla="*/ 752404 h 1116737"/>
              <a:gd name="connsiteX16" fmla="*/ 867548 w 1477444"/>
              <a:gd name="connsiteY16" fmla="*/ 595929 h 1116737"/>
              <a:gd name="connsiteX17" fmla="*/ 774432 w 1477444"/>
              <a:gd name="connsiteY17" fmla="*/ 641713 h 1116737"/>
              <a:gd name="connsiteX18" fmla="*/ 851649 w 1477444"/>
              <a:gd name="connsiteY18" fmla="*/ 697788 h 1116737"/>
              <a:gd name="connsiteX19" fmla="*/ 798292 w 1477444"/>
              <a:gd name="connsiteY19" fmla="*/ 727325 h 1116737"/>
              <a:gd name="connsiteX20" fmla="*/ 867407 w 1477444"/>
              <a:gd name="connsiteY20" fmla="*/ 795191 h 1116737"/>
              <a:gd name="connsiteX21" fmla="*/ 726997 w 1477444"/>
              <a:gd name="connsiteY21" fmla="*/ 929662 h 1116737"/>
              <a:gd name="connsiteX22" fmla="*/ 750856 w 1477444"/>
              <a:gd name="connsiteY22" fmla="*/ 1053326 h 1116737"/>
              <a:gd name="connsiteX23" fmla="*/ 629695 w 1477444"/>
              <a:gd name="connsiteY23" fmla="*/ 1116737 h 1116737"/>
              <a:gd name="connsiteX24" fmla="*/ 557691 w 1477444"/>
              <a:gd name="connsiteY24" fmla="*/ 1062082 h 1116737"/>
              <a:gd name="connsiteX25" fmla="*/ 491182 w 1477444"/>
              <a:gd name="connsiteY25" fmla="*/ 1069416 h 1116737"/>
              <a:gd name="connsiteX26" fmla="*/ 212983 w 1477444"/>
              <a:gd name="connsiteY26" fmla="*/ 885101 h 1116737"/>
              <a:gd name="connsiteX27" fmla="*/ 213992 w 1477444"/>
              <a:gd name="connsiteY27" fmla="*/ 820191 h 1116737"/>
              <a:gd name="connsiteX28" fmla="*/ 97603 w 1477444"/>
              <a:gd name="connsiteY28" fmla="*/ 764156 h 1116737"/>
              <a:gd name="connsiteX0" fmla="*/ 97603 w 1477444"/>
              <a:gd name="connsiteY0" fmla="*/ 764156 h 1116737"/>
              <a:gd name="connsiteX1" fmla="*/ 73742 w 1477444"/>
              <a:gd name="connsiteY1" fmla="*/ 390832 h 1116737"/>
              <a:gd name="connsiteX2" fmla="*/ 0 w 1477444"/>
              <a:gd name="connsiteY2" fmla="*/ 339213 h 1116737"/>
              <a:gd name="connsiteX3" fmla="*/ 73742 w 1477444"/>
              <a:gd name="connsiteY3" fmla="*/ 302342 h 1116737"/>
              <a:gd name="connsiteX4" fmla="*/ 58994 w 1477444"/>
              <a:gd name="connsiteY4" fmla="*/ 265470 h 1116737"/>
              <a:gd name="connsiteX5" fmla="*/ 685800 w 1477444"/>
              <a:gd name="connsiteY5" fmla="*/ 0 h 1116737"/>
              <a:gd name="connsiteX6" fmla="*/ 766916 w 1477444"/>
              <a:gd name="connsiteY6" fmla="*/ 22122 h 1116737"/>
              <a:gd name="connsiteX7" fmla="*/ 855406 w 1477444"/>
              <a:gd name="connsiteY7" fmla="*/ 0 h 1116737"/>
              <a:gd name="connsiteX8" fmla="*/ 1039761 w 1477444"/>
              <a:gd name="connsiteY8" fmla="*/ 103238 h 1116737"/>
              <a:gd name="connsiteX9" fmla="*/ 1120877 w 1477444"/>
              <a:gd name="connsiteY9" fmla="*/ 94445 h 1116737"/>
              <a:gd name="connsiteX10" fmla="*/ 1477444 w 1477444"/>
              <a:gd name="connsiteY10" fmla="*/ 329197 h 1116737"/>
              <a:gd name="connsiteX11" fmla="*/ 1430594 w 1477444"/>
              <a:gd name="connsiteY11" fmla="*/ 379122 h 1116737"/>
              <a:gd name="connsiteX12" fmla="*/ 1435219 w 1477444"/>
              <a:gd name="connsiteY12" fmla="*/ 702205 h 1116737"/>
              <a:gd name="connsiteX13" fmla="*/ 1280380 w 1477444"/>
              <a:gd name="connsiteY13" fmla="*/ 783762 h 1116737"/>
              <a:gd name="connsiteX14" fmla="*/ 1194176 w 1477444"/>
              <a:gd name="connsiteY14" fmla="*/ 728665 h 1116737"/>
              <a:gd name="connsiteX15" fmla="*/ 1143000 w 1477444"/>
              <a:gd name="connsiteY15" fmla="*/ 752404 h 1116737"/>
              <a:gd name="connsiteX16" fmla="*/ 867548 w 1477444"/>
              <a:gd name="connsiteY16" fmla="*/ 595929 h 1116737"/>
              <a:gd name="connsiteX17" fmla="*/ 774432 w 1477444"/>
              <a:gd name="connsiteY17" fmla="*/ 641713 h 1116737"/>
              <a:gd name="connsiteX18" fmla="*/ 851649 w 1477444"/>
              <a:gd name="connsiteY18" fmla="*/ 697788 h 1116737"/>
              <a:gd name="connsiteX19" fmla="*/ 798292 w 1477444"/>
              <a:gd name="connsiteY19" fmla="*/ 727325 h 1116737"/>
              <a:gd name="connsiteX20" fmla="*/ 867407 w 1477444"/>
              <a:gd name="connsiteY20" fmla="*/ 795191 h 1116737"/>
              <a:gd name="connsiteX21" fmla="*/ 726997 w 1477444"/>
              <a:gd name="connsiteY21" fmla="*/ 929662 h 1116737"/>
              <a:gd name="connsiteX22" fmla="*/ 750856 w 1477444"/>
              <a:gd name="connsiteY22" fmla="*/ 1053326 h 1116737"/>
              <a:gd name="connsiteX23" fmla="*/ 629695 w 1477444"/>
              <a:gd name="connsiteY23" fmla="*/ 1116737 h 1116737"/>
              <a:gd name="connsiteX24" fmla="*/ 557691 w 1477444"/>
              <a:gd name="connsiteY24" fmla="*/ 1062082 h 1116737"/>
              <a:gd name="connsiteX25" fmla="*/ 491182 w 1477444"/>
              <a:gd name="connsiteY25" fmla="*/ 1069416 h 1116737"/>
              <a:gd name="connsiteX26" fmla="*/ 212983 w 1477444"/>
              <a:gd name="connsiteY26" fmla="*/ 885101 h 1116737"/>
              <a:gd name="connsiteX27" fmla="*/ 213992 w 1477444"/>
              <a:gd name="connsiteY27" fmla="*/ 820191 h 1116737"/>
              <a:gd name="connsiteX28" fmla="*/ 97603 w 1477444"/>
              <a:gd name="connsiteY28" fmla="*/ 764156 h 1116737"/>
              <a:gd name="connsiteX0" fmla="*/ 97603 w 1447220"/>
              <a:gd name="connsiteY0" fmla="*/ 764156 h 1116737"/>
              <a:gd name="connsiteX1" fmla="*/ 73742 w 1447220"/>
              <a:gd name="connsiteY1" fmla="*/ 390832 h 1116737"/>
              <a:gd name="connsiteX2" fmla="*/ 0 w 1447220"/>
              <a:gd name="connsiteY2" fmla="*/ 339213 h 1116737"/>
              <a:gd name="connsiteX3" fmla="*/ 73742 w 1447220"/>
              <a:gd name="connsiteY3" fmla="*/ 302342 h 1116737"/>
              <a:gd name="connsiteX4" fmla="*/ 58994 w 1447220"/>
              <a:gd name="connsiteY4" fmla="*/ 265470 h 1116737"/>
              <a:gd name="connsiteX5" fmla="*/ 685800 w 1447220"/>
              <a:gd name="connsiteY5" fmla="*/ 0 h 1116737"/>
              <a:gd name="connsiteX6" fmla="*/ 766916 w 1447220"/>
              <a:gd name="connsiteY6" fmla="*/ 22122 h 1116737"/>
              <a:gd name="connsiteX7" fmla="*/ 855406 w 1447220"/>
              <a:gd name="connsiteY7" fmla="*/ 0 h 1116737"/>
              <a:gd name="connsiteX8" fmla="*/ 1039761 w 1447220"/>
              <a:gd name="connsiteY8" fmla="*/ 103238 h 1116737"/>
              <a:gd name="connsiteX9" fmla="*/ 1120877 w 1447220"/>
              <a:gd name="connsiteY9" fmla="*/ 94445 h 1116737"/>
              <a:gd name="connsiteX10" fmla="*/ 1447220 w 1447220"/>
              <a:gd name="connsiteY10" fmla="*/ 258215 h 1116737"/>
              <a:gd name="connsiteX11" fmla="*/ 1430594 w 1447220"/>
              <a:gd name="connsiteY11" fmla="*/ 379122 h 1116737"/>
              <a:gd name="connsiteX12" fmla="*/ 1435219 w 1447220"/>
              <a:gd name="connsiteY12" fmla="*/ 702205 h 1116737"/>
              <a:gd name="connsiteX13" fmla="*/ 1280380 w 1447220"/>
              <a:gd name="connsiteY13" fmla="*/ 783762 h 1116737"/>
              <a:gd name="connsiteX14" fmla="*/ 1194176 w 1447220"/>
              <a:gd name="connsiteY14" fmla="*/ 728665 h 1116737"/>
              <a:gd name="connsiteX15" fmla="*/ 1143000 w 1447220"/>
              <a:gd name="connsiteY15" fmla="*/ 752404 h 1116737"/>
              <a:gd name="connsiteX16" fmla="*/ 867548 w 1447220"/>
              <a:gd name="connsiteY16" fmla="*/ 595929 h 1116737"/>
              <a:gd name="connsiteX17" fmla="*/ 774432 w 1447220"/>
              <a:gd name="connsiteY17" fmla="*/ 641713 h 1116737"/>
              <a:gd name="connsiteX18" fmla="*/ 851649 w 1447220"/>
              <a:gd name="connsiteY18" fmla="*/ 697788 h 1116737"/>
              <a:gd name="connsiteX19" fmla="*/ 798292 w 1447220"/>
              <a:gd name="connsiteY19" fmla="*/ 727325 h 1116737"/>
              <a:gd name="connsiteX20" fmla="*/ 867407 w 1447220"/>
              <a:gd name="connsiteY20" fmla="*/ 795191 h 1116737"/>
              <a:gd name="connsiteX21" fmla="*/ 726997 w 1447220"/>
              <a:gd name="connsiteY21" fmla="*/ 929662 h 1116737"/>
              <a:gd name="connsiteX22" fmla="*/ 750856 w 1447220"/>
              <a:gd name="connsiteY22" fmla="*/ 1053326 h 1116737"/>
              <a:gd name="connsiteX23" fmla="*/ 629695 w 1447220"/>
              <a:gd name="connsiteY23" fmla="*/ 1116737 h 1116737"/>
              <a:gd name="connsiteX24" fmla="*/ 557691 w 1447220"/>
              <a:gd name="connsiteY24" fmla="*/ 1062082 h 1116737"/>
              <a:gd name="connsiteX25" fmla="*/ 491182 w 1447220"/>
              <a:gd name="connsiteY25" fmla="*/ 1069416 h 1116737"/>
              <a:gd name="connsiteX26" fmla="*/ 212983 w 1447220"/>
              <a:gd name="connsiteY26" fmla="*/ 885101 h 1116737"/>
              <a:gd name="connsiteX27" fmla="*/ 213992 w 1447220"/>
              <a:gd name="connsiteY27" fmla="*/ 820191 h 1116737"/>
              <a:gd name="connsiteX28" fmla="*/ 97603 w 1447220"/>
              <a:gd name="connsiteY28" fmla="*/ 764156 h 1116737"/>
              <a:gd name="connsiteX0" fmla="*/ 97603 w 1447220"/>
              <a:gd name="connsiteY0" fmla="*/ 764156 h 1116737"/>
              <a:gd name="connsiteX1" fmla="*/ 73742 w 1447220"/>
              <a:gd name="connsiteY1" fmla="*/ 390832 h 1116737"/>
              <a:gd name="connsiteX2" fmla="*/ 0 w 1447220"/>
              <a:gd name="connsiteY2" fmla="*/ 339213 h 1116737"/>
              <a:gd name="connsiteX3" fmla="*/ 73742 w 1447220"/>
              <a:gd name="connsiteY3" fmla="*/ 302342 h 1116737"/>
              <a:gd name="connsiteX4" fmla="*/ 58994 w 1447220"/>
              <a:gd name="connsiteY4" fmla="*/ 265470 h 1116737"/>
              <a:gd name="connsiteX5" fmla="*/ 685800 w 1447220"/>
              <a:gd name="connsiteY5" fmla="*/ 0 h 1116737"/>
              <a:gd name="connsiteX6" fmla="*/ 766916 w 1447220"/>
              <a:gd name="connsiteY6" fmla="*/ 22122 h 1116737"/>
              <a:gd name="connsiteX7" fmla="*/ 855406 w 1447220"/>
              <a:gd name="connsiteY7" fmla="*/ 0 h 1116737"/>
              <a:gd name="connsiteX8" fmla="*/ 1039761 w 1447220"/>
              <a:gd name="connsiteY8" fmla="*/ 103238 h 1116737"/>
              <a:gd name="connsiteX9" fmla="*/ 1120877 w 1447220"/>
              <a:gd name="connsiteY9" fmla="*/ 94445 h 1116737"/>
              <a:gd name="connsiteX10" fmla="*/ 1447220 w 1447220"/>
              <a:gd name="connsiteY10" fmla="*/ 258215 h 1116737"/>
              <a:gd name="connsiteX11" fmla="*/ 1436991 w 1447220"/>
              <a:gd name="connsiteY11" fmla="*/ 325334 h 1116737"/>
              <a:gd name="connsiteX12" fmla="*/ 1430594 w 1447220"/>
              <a:gd name="connsiteY12" fmla="*/ 379122 h 1116737"/>
              <a:gd name="connsiteX13" fmla="*/ 1435219 w 1447220"/>
              <a:gd name="connsiteY13" fmla="*/ 702205 h 1116737"/>
              <a:gd name="connsiteX14" fmla="*/ 1280380 w 1447220"/>
              <a:gd name="connsiteY14" fmla="*/ 783762 h 1116737"/>
              <a:gd name="connsiteX15" fmla="*/ 1194176 w 1447220"/>
              <a:gd name="connsiteY15" fmla="*/ 728665 h 1116737"/>
              <a:gd name="connsiteX16" fmla="*/ 1143000 w 1447220"/>
              <a:gd name="connsiteY16" fmla="*/ 752404 h 1116737"/>
              <a:gd name="connsiteX17" fmla="*/ 867548 w 1447220"/>
              <a:gd name="connsiteY17" fmla="*/ 595929 h 1116737"/>
              <a:gd name="connsiteX18" fmla="*/ 774432 w 1447220"/>
              <a:gd name="connsiteY18" fmla="*/ 641713 h 1116737"/>
              <a:gd name="connsiteX19" fmla="*/ 851649 w 1447220"/>
              <a:gd name="connsiteY19" fmla="*/ 697788 h 1116737"/>
              <a:gd name="connsiteX20" fmla="*/ 798292 w 1447220"/>
              <a:gd name="connsiteY20" fmla="*/ 727325 h 1116737"/>
              <a:gd name="connsiteX21" fmla="*/ 867407 w 1447220"/>
              <a:gd name="connsiteY21" fmla="*/ 795191 h 1116737"/>
              <a:gd name="connsiteX22" fmla="*/ 726997 w 1447220"/>
              <a:gd name="connsiteY22" fmla="*/ 929662 h 1116737"/>
              <a:gd name="connsiteX23" fmla="*/ 750856 w 1447220"/>
              <a:gd name="connsiteY23" fmla="*/ 1053326 h 1116737"/>
              <a:gd name="connsiteX24" fmla="*/ 629695 w 1447220"/>
              <a:gd name="connsiteY24" fmla="*/ 1116737 h 1116737"/>
              <a:gd name="connsiteX25" fmla="*/ 557691 w 1447220"/>
              <a:gd name="connsiteY25" fmla="*/ 1062082 h 1116737"/>
              <a:gd name="connsiteX26" fmla="*/ 491182 w 1447220"/>
              <a:gd name="connsiteY26" fmla="*/ 1069416 h 1116737"/>
              <a:gd name="connsiteX27" fmla="*/ 212983 w 1447220"/>
              <a:gd name="connsiteY27" fmla="*/ 885101 h 1116737"/>
              <a:gd name="connsiteX28" fmla="*/ 213992 w 1447220"/>
              <a:gd name="connsiteY28" fmla="*/ 820191 h 1116737"/>
              <a:gd name="connsiteX29" fmla="*/ 97603 w 1447220"/>
              <a:gd name="connsiteY29" fmla="*/ 764156 h 1116737"/>
              <a:gd name="connsiteX0" fmla="*/ 97603 w 1447220"/>
              <a:gd name="connsiteY0" fmla="*/ 764156 h 1116737"/>
              <a:gd name="connsiteX1" fmla="*/ 73742 w 1447220"/>
              <a:gd name="connsiteY1" fmla="*/ 390832 h 1116737"/>
              <a:gd name="connsiteX2" fmla="*/ 0 w 1447220"/>
              <a:gd name="connsiteY2" fmla="*/ 339213 h 1116737"/>
              <a:gd name="connsiteX3" fmla="*/ 73742 w 1447220"/>
              <a:gd name="connsiteY3" fmla="*/ 302342 h 1116737"/>
              <a:gd name="connsiteX4" fmla="*/ 58994 w 1447220"/>
              <a:gd name="connsiteY4" fmla="*/ 265470 h 1116737"/>
              <a:gd name="connsiteX5" fmla="*/ 685800 w 1447220"/>
              <a:gd name="connsiteY5" fmla="*/ 0 h 1116737"/>
              <a:gd name="connsiteX6" fmla="*/ 766916 w 1447220"/>
              <a:gd name="connsiteY6" fmla="*/ 22122 h 1116737"/>
              <a:gd name="connsiteX7" fmla="*/ 855406 w 1447220"/>
              <a:gd name="connsiteY7" fmla="*/ 0 h 1116737"/>
              <a:gd name="connsiteX8" fmla="*/ 1039761 w 1447220"/>
              <a:gd name="connsiteY8" fmla="*/ 103238 h 1116737"/>
              <a:gd name="connsiteX9" fmla="*/ 1120877 w 1447220"/>
              <a:gd name="connsiteY9" fmla="*/ 94445 h 1116737"/>
              <a:gd name="connsiteX10" fmla="*/ 1447220 w 1447220"/>
              <a:gd name="connsiteY10" fmla="*/ 258215 h 1116737"/>
              <a:gd name="connsiteX11" fmla="*/ 1384787 w 1447220"/>
              <a:gd name="connsiteY11" fmla="*/ 322377 h 1116737"/>
              <a:gd name="connsiteX12" fmla="*/ 1430594 w 1447220"/>
              <a:gd name="connsiteY12" fmla="*/ 379122 h 1116737"/>
              <a:gd name="connsiteX13" fmla="*/ 1435219 w 1447220"/>
              <a:gd name="connsiteY13" fmla="*/ 702205 h 1116737"/>
              <a:gd name="connsiteX14" fmla="*/ 1280380 w 1447220"/>
              <a:gd name="connsiteY14" fmla="*/ 783762 h 1116737"/>
              <a:gd name="connsiteX15" fmla="*/ 1194176 w 1447220"/>
              <a:gd name="connsiteY15" fmla="*/ 728665 h 1116737"/>
              <a:gd name="connsiteX16" fmla="*/ 1143000 w 1447220"/>
              <a:gd name="connsiteY16" fmla="*/ 752404 h 1116737"/>
              <a:gd name="connsiteX17" fmla="*/ 867548 w 1447220"/>
              <a:gd name="connsiteY17" fmla="*/ 595929 h 1116737"/>
              <a:gd name="connsiteX18" fmla="*/ 774432 w 1447220"/>
              <a:gd name="connsiteY18" fmla="*/ 641713 h 1116737"/>
              <a:gd name="connsiteX19" fmla="*/ 851649 w 1447220"/>
              <a:gd name="connsiteY19" fmla="*/ 697788 h 1116737"/>
              <a:gd name="connsiteX20" fmla="*/ 798292 w 1447220"/>
              <a:gd name="connsiteY20" fmla="*/ 727325 h 1116737"/>
              <a:gd name="connsiteX21" fmla="*/ 867407 w 1447220"/>
              <a:gd name="connsiteY21" fmla="*/ 795191 h 1116737"/>
              <a:gd name="connsiteX22" fmla="*/ 726997 w 1447220"/>
              <a:gd name="connsiteY22" fmla="*/ 929662 h 1116737"/>
              <a:gd name="connsiteX23" fmla="*/ 750856 w 1447220"/>
              <a:gd name="connsiteY23" fmla="*/ 1053326 h 1116737"/>
              <a:gd name="connsiteX24" fmla="*/ 629695 w 1447220"/>
              <a:gd name="connsiteY24" fmla="*/ 1116737 h 1116737"/>
              <a:gd name="connsiteX25" fmla="*/ 557691 w 1447220"/>
              <a:gd name="connsiteY25" fmla="*/ 1062082 h 1116737"/>
              <a:gd name="connsiteX26" fmla="*/ 491182 w 1447220"/>
              <a:gd name="connsiteY26" fmla="*/ 1069416 h 1116737"/>
              <a:gd name="connsiteX27" fmla="*/ 212983 w 1447220"/>
              <a:gd name="connsiteY27" fmla="*/ 885101 h 1116737"/>
              <a:gd name="connsiteX28" fmla="*/ 213992 w 1447220"/>
              <a:gd name="connsiteY28" fmla="*/ 820191 h 1116737"/>
              <a:gd name="connsiteX29" fmla="*/ 97603 w 1447220"/>
              <a:gd name="connsiteY29" fmla="*/ 764156 h 1116737"/>
              <a:gd name="connsiteX0" fmla="*/ 97603 w 1441724"/>
              <a:gd name="connsiteY0" fmla="*/ 764156 h 1116737"/>
              <a:gd name="connsiteX1" fmla="*/ 73742 w 1441724"/>
              <a:gd name="connsiteY1" fmla="*/ 390832 h 1116737"/>
              <a:gd name="connsiteX2" fmla="*/ 0 w 1441724"/>
              <a:gd name="connsiteY2" fmla="*/ 339213 h 1116737"/>
              <a:gd name="connsiteX3" fmla="*/ 73742 w 1441724"/>
              <a:gd name="connsiteY3" fmla="*/ 302342 h 1116737"/>
              <a:gd name="connsiteX4" fmla="*/ 58994 w 1441724"/>
              <a:gd name="connsiteY4" fmla="*/ 265470 h 1116737"/>
              <a:gd name="connsiteX5" fmla="*/ 685800 w 1441724"/>
              <a:gd name="connsiteY5" fmla="*/ 0 h 1116737"/>
              <a:gd name="connsiteX6" fmla="*/ 766916 w 1441724"/>
              <a:gd name="connsiteY6" fmla="*/ 22122 h 1116737"/>
              <a:gd name="connsiteX7" fmla="*/ 855406 w 1441724"/>
              <a:gd name="connsiteY7" fmla="*/ 0 h 1116737"/>
              <a:gd name="connsiteX8" fmla="*/ 1039761 w 1441724"/>
              <a:gd name="connsiteY8" fmla="*/ 103238 h 1116737"/>
              <a:gd name="connsiteX9" fmla="*/ 1120877 w 1441724"/>
              <a:gd name="connsiteY9" fmla="*/ 94445 h 1116737"/>
              <a:gd name="connsiteX10" fmla="*/ 1441724 w 1441724"/>
              <a:gd name="connsiteY10" fmla="*/ 281876 h 1116737"/>
              <a:gd name="connsiteX11" fmla="*/ 1384787 w 1441724"/>
              <a:gd name="connsiteY11" fmla="*/ 322377 h 1116737"/>
              <a:gd name="connsiteX12" fmla="*/ 1430594 w 1441724"/>
              <a:gd name="connsiteY12" fmla="*/ 379122 h 1116737"/>
              <a:gd name="connsiteX13" fmla="*/ 1435219 w 1441724"/>
              <a:gd name="connsiteY13" fmla="*/ 702205 h 1116737"/>
              <a:gd name="connsiteX14" fmla="*/ 1280380 w 1441724"/>
              <a:gd name="connsiteY14" fmla="*/ 783762 h 1116737"/>
              <a:gd name="connsiteX15" fmla="*/ 1194176 w 1441724"/>
              <a:gd name="connsiteY15" fmla="*/ 728665 h 1116737"/>
              <a:gd name="connsiteX16" fmla="*/ 1143000 w 1441724"/>
              <a:gd name="connsiteY16" fmla="*/ 752404 h 1116737"/>
              <a:gd name="connsiteX17" fmla="*/ 867548 w 1441724"/>
              <a:gd name="connsiteY17" fmla="*/ 595929 h 1116737"/>
              <a:gd name="connsiteX18" fmla="*/ 774432 w 1441724"/>
              <a:gd name="connsiteY18" fmla="*/ 641713 h 1116737"/>
              <a:gd name="connsiteX19" fmla="*/ 851649 w 1441724"/>
              <a:gd name="connsiteY19" fmla="*/ 697788 h 1116737"/>
              <a:gd name="connsiteX20" fmla="*/ 798292 w 1441724"/>
              <a:gd name="connsiteY20" fmla="*/ 727325 h 1116737"/>
              <a:gd name="connsiteX21" fmla="*/ 867407 w 1441724"/>
              <a:gd name="connsiteY21" fmla="*/ 795191 h 1116737"/>
              <a:gd name="connsiteX22" fmla="*/ 726997 w 1441724"/>
              <a:gd name="connsiteY22" fmla="*/ 929662 h 1116737"/>
              <a:gd name="connsiteX23" fmla="*/ 750856 w 1441724"/>
              <a:gd name="connsiteY23" fmla="*/ 1053326 h 1116737"/>
              <a:gd name="connsiteX24" fmla="*/ 629695 w 1441724"/>
              <a:gd name="connsiteY24" fmla="*/ 1116737 h 1116737"/>
              <a:gd name="connsiteX25" fmla="*/ 557691 w 1441724"/>
              <a:gd name="connsiteY25" fmla="*/ 1062082 h 1116737"/>
              <a:gd name="connsiteX26" fmla="*/ 491182 w 1441724"/>
              <a:gd name="connsiteY26" fmla="*/ 1069416 h 1116737"/>
              <a:gd name="connsiteX27" fmla="*/ 212983 w 1441724"/>
              <a:gd name="connsiteY27" fmla="*/ 885101 h 1116737"/>
              <a:gd name="connsiteX28" fmla="*/ 213992 w 1441724"/>
              <a:gd name="connsiteY28" fmla="*/ 820191 h 1116737"/>
              <a:gd name="connsiteX29" fmla="*/ 97603 w 1441724"/>
              <a:gd name="connsiteY29" fmla="*/ 764156 h 1116737"/>
              <a:gd name="connsiteX0" fmla="*/ 97603 w 1441724"/>
              <a:gd name="connsiteY0" fmla="*/ 764156 h 1116737"/>
              <a:gd name="connsiteX1" fmla="*/ 73742 w 1441724"/>
              <a:gd name="connsiteY1" fmla="*/ 390832 h 1116737"/>
              <a:gd name="connsiteX2" fmla="*/ 0 w 1441724"/>
              <a:gd name="connsiteY2" fmla="*/ 339213 h 1116737"/>
              <a:gd name="connsiteX3" fmla="*/ 73742 w 1441724"/>
              <a:gd name="connsiteY3" fmla="*/ 302342 h 1116737"/>
              <a:gd name="connsiteX4" fmla="*/ 58994 w 1441724"/>
              <a:gd name="connsiteY4" fmla="*/ 265470 h 1116737"/>
              <a:gd name="connsiteX5" fmla="*/ 685800 w 1441724"/>
              <a:gd name="connsiteY5" fmla="*/ 0 h 1116737"/>
              <a:gd name="connsiteX6" fmla="*/ 766916 w 1441724"/>
              <a:gd name="connsiteY6" fmla="*/ 22122 h 1116737"/>
              <a:gd name="connsiteX7" fmla="*/ 855406 w 1441724"/>
              <a:gd name="connsiteY7" fmla="*/ 0 h 1116737"/>
              <a:gd name="connsiteX8" fmla="*/ 1039761 w 1441724"/>
              <a:gd name="connsiteY8" fmla="*/ 103238 h 1116737"/>
              <a:gd name="connsiteX9" fmla="*/ 1120877 w 1441724"/>
              <a:gd name="connsiteY9" fmla="*/ 94445 h 1116737"/>
              <a:gd name="connsiteX10" fmla="*/ 1441724 w 1441724"/>
              <a:gd name="connsiteY10" fmla="*/ 281876 h 1116737"/>
              <a:gd name="connsiteX11" fmla="*/ 1384787 w 1441724"/>
              <a:gd name="connsiteY11" fmla="*/ 322377 h 1116737"/>
              <a:gd name="connsiteX12" fmla="*/ 1430594 w 1441724"/>
              <a:gd name="connsiteY12" fmla="*/ 379122 h 1116737"/>
              <a:gd name="connsiteX13" fmla="*/ 1435219 w 1441724"/>
              <a:gd name="connsiteY13" fmla="*/ 702205 h 1116737"/>
              <a:gd name="connsiteX14" fmla="*/ 1280380 w 1441724"/>
              <a:gd name="connsiteY14" fmla="*/ 783762 h 1116737"/>
              <a:gd name="connsiteX15" fmla="*/ 1194176 w 1441724"/>
              <a:gd name="connsiteY15" fmla="*/ 728665 h 1116737"/>
              <a:gd name="connsiteX16" fmla="*/ 1143000 w 1441724"/>
              <a:gd name="connsiteY16" fmla="*/ 752404 h 1116737"/>
              <a:gd name="connsiteX17" fmla="*/ 867548 w 1441724"/>
              <a:gd name="connsiteY17" fmla="*/ 595929 h 1116737"/>
              <a:gd name="connsiteX18" fmla="*/ 774432 w 1441724"/>
              <a:gd name="connsiteY18" fmla="*/ 641713 h 1116737"/>
              <a:gd name="connsiteX19" fmla="*/ 851649 w 1441724"/>
              <a:gd name="connsiteY19" fmla="*/ 697788 h 1116737"/>
              <a:gd name="connsiteX20" fmla="*/ 798292 w 1441724"/>
              <a:gd name="connsiteY20" fmla="*/ 727325 h 1116737"/>
              <a:gd name="connsiteX21" fmla="*/ 867407 w 1441724"/>
              <a:gd name="connsiteY21" fmla="*/ 795191 h 1116737"/>
              <a:gd name="connsiteX22" fmla="*/ 658308 w 1441724"/>
              <a:gd name="connsiteY22" fmla="*/ 835019 h 1116737"/>
              <a:gd name="connsiteX23" fmla="*/ 750856 w 1441724"/>
              <a:gd name="connsiteY23" fmla="*/ 1053326 h 1116737"/>
              <a:gd name="connsiteX24" fmla="*/ 629695 w 1441724"/>
              <a:gd name="connsiteY24" fmla="*/ 1116737 h 1116737"/>
              <a:gd name="connsiteX25" fmla="*/ 557691 w 1441724"/>
              <a:gd name="connsiteY25" fmla="*/ 1062082 h 1116737"/>
              <a:gd name="connsiteX26" fmla="*/ 491182 w 1441724"/>
              <a:gd name="connsiteY26" fmla="*/ 1069416 h 1116737"/>
              <a:gd name="connsiteX27" fmla="*/ 212983 w 1441724"/>
              <a:gd name="connsiteY27" fmla="*/ 885101 h 1116737"/>
              <a:gd name="connsiteX28" fmla="*/ 213992 w 1441724"/>
              <a:gd name="connsiteY28" fmla="*/ 820191 h 1116737"/>
              <a:gd name="connsiteX29" fmla="*/ 97603 w 1441724"/>
              <a:gd name="connsiteY29" fmla="*/ 764156 h 1116737"/>
              <a:gd name="connsiteX0" fmla="*/ 97603 w 1441724"/>
              <a:gd name="connsiteY0" fmla="*/ 764156 h 1116737"/>
              <a:gd name="connsiteX1" fmla="*/ 73742 w 1441724"/>
              <a:gd name="connsiteY1" fmla="*/ 390832 h 1116737"/>
              <a:gd name="connsiteX2" fmla="*/ 0 w 1441724"/>
              <a:gd name="connsiteY2" fmla="*/ 339213 h 1116737"/>
              <a:gd name="connsiteX3" fmla="*/ 73742 w 1441724"/>
              <a:gd name="connsiteY3" fmla="*/ 302342 h 1116737"/>
              <a:gd name="connsiteX4" fmla="*/ 58994 w 1441724"/>
              <a:gd name="connsiteY4" fmla="*/ 265470 h 1116737"/>
              <a:gd name="connsiteX5" fmla="*/ 685800 w 1441724"/>
              <a:gd name="connsiteY5" fmla="*/ 0 h 1116737"/>
              <a:gd name="connsiteX6" fmla="*/ 766916 w 1441724"/>
              <a:gd name="connsiteY6" fmla="*/ 22122 h 1116737"/>
              <a:gd name="connsiteX7" fmla="*/ 855406 w 1441724"/>
              <a:gd name="connsiteY7" fmla="*/ 0 h 1116737"/>
              <a:gd name="connsiteX8" fmla="*/ 1039761 w 1441724"/>
              <a:gd name="connsiteY8" fmla="*/ 103238 h 1116737"/>
              <a:gd name="connsiteX9" fmla="*/ 1120877 w 1441724"/>
              <a:gd name="connsiteY9" fmla="*/ 94445 h 1116737"/>
              <a:gd name="connsiteX10" fmla="*/ 1441724 w 1441724"/>
              <a:gd name="connsiteY10" fmla="*/ 281876 h 1116737"/>
              <a:gd name="connsiteX11" fmla="*/ 1384787 w 1441724"/>
              <a:gd name="connsiteY11" fmla="*/ 322377 h 1116737"/>
              <a:gd name="connsiteX12" fmla="*/ 1430594 w 1441724"/>
              <a:gd name="connsiteY12" fmla="*/ 379122 h 1116737"/>
              <a:gd name="connsiteX13" fmla="*/ 1435219 w 1441724"/>
              <a:gd name="connsiteY13" fmla="*/ 702205 h 1116737"/>
              <a:gd name="connsiteX14" fmla="*/ 1280380 w 1441724"/>
              <a:gd name="connsiteY14" fmla="*/ 783762 h 1116737"/>
              <a:gd name="connsiteX15" fmla="*/ 1194176 w 1441724"/>
              <a:gd name="connsiteY15" fmla="*/ 728665 h 1116737"/>
              <a:gd name="connsiteX16" fmla="*/ 1143000 w 1441724"/>
              <a:gd name="connsiteY16" fmla="*/ 752404 h 1116737"/>
              <a:gd name="connsiteX17" fmla="*/ 867548 w 1441724"/>
              <a:gd name="connsiteY17" fmla="*/ 595929 h 1116737"/>
              <a:gd name="connsiteX18" fmla="*/ 774432 w 1441724"/>
              <a:gd name="connsiteY18" fmla="*/ 641713 h 1116737"/>
              <a:gd name="connsiteX19" fmla="*/ 851649 w 1441724"/>
              <a:gd name="connsiteY19" fmla="*/ 697788 h 1116737"/>
              <a:gd name="connsiteX20" fmla="*/ 798292 w 1441724"/>
              <a:gd name="connsiteY20" fmla="*/ 727325 h 1116737"/>
              <a:gd name="connsiteX21" fmla="*/ 867407 w 1441724"/>
              <a:gd name="connsiteY21" fmla="*/ 795191 h 1116737"/>
              <a:gd name="connsiteX22" fmla="*/ 820415 w 1441724"/>
              <a:gd name="connsiteY22" fmla="*/ 994728 h 1116737"/>
              <a:gd name="connsiteX23" fmla="*/ 750856 w 1441724"/>
              <a:gd name="connsiteY23" fmla="*/ 1053326 h 1116737"/>
              <a:gd name="connsiteX24" fmla="*/ 629695 w 1441724"/>
              <a:gd name="connsiteY24" fmla="*/ 1116737 h 1116737"/>
              <a:gd name="connsiteX25" fmla="*/ 557691 w 1441724"/>
              <a:gd name="connsiteY25" fmla="*/ 1062082 h 1116737"/>
              <a:gd name="connsiteX26" fmla="*/ 491182 w 1441724"/>
              <a:gd name="connsiteY26" fmla="*/ 1069416 h 1116737"/>
              <a:gd name="connsiteX27" fmla="*/ 212983 w 1441724"/>
              <a:gd name="connsiteY27" fmla="*/ 885101 h 1116737"/>
              <a:gd name="connsiteX28" fmla="*/ 213992 w 1441724"/>
              <a:gd name="connsiteY28" fmla="*/ 820191 h 1116737"/>
              <a:gd name="connsiteX29" fmla="*/ 97603 w 1441724"/>
              <a:gd name="connsiteY29" fmla="*/ 764156 h 1116737"/>
              <a:gd name="connsiteX0" fmla="*/ 97603 w 1441724"/>
              <a:gd name="connsiteY0" fmla="*/ 764156 h 1116737"/>
              <a:gd name="connsiteX1" fmla="*/ 73742 w 1441724"/>
              <a:gd name="connsiteY1" fmla="*/ 390832 h 1116737"/>
              <a:gd name="connsiteX2" fmla="*/ 0 w 1441724"/>
              <a:gd name="connsiteY2" fmla="*/ 339213 h 1116737"/>
              <a:gd name="connsiteX3" fmla="*/ 73742 w 1441724"/>
              <a:gd name="connsiteY3" fmla="*/ 302342 h 1116737"/>
              <a:gd name="connsiteX4" fmla="*/ 58994 w 1441724"/>
              <a:gd name="connsiteY4" fmla="*/ 265470 h 1116737"/>
              <a:gd name="connsiteX5" fmla="*/ 685800 w 1441724"/>
              <a:gd name="connsiteY5" fmla="*/ 0 h 1116737"/>
              <a:gd name="connsiteX6" fmla="*/ 766916 w 1441724"/>
              <a:gd name="connsiteY6" fmla="*/ 22122 h 1116737"/>
              <a:gd name="connsiteX7" fmla="*/ 855406 w 1441724"/>
              <a:gd name="connsiteY7" fmla="*/ 0 h 1116737"/>
              <a:gd name="connsiteX8" fmla="*/ 1039761 w 1441724"/>
              <a:gd name="connsiteY8" fmla="*/ 103238 h 1116737"/>
              <a:gd name="connsiteX9" fmla="*/ 1120877 w 1441724"/>
              <a:gd name="connsiteY9" fmla="*/ 94445 h 1116737"/>
              <a:gd name="connsiteX10" fmla="*/ 1441724 w 1441724"/>
              <a:gd name="connsiteY10" fmla="*/ 281876 h 1116737"/>
              <a:gd name="connsiteX11" fmla="*/ 1384787 w 1441724"/>
              <a:gd name="connsiteY11" fmla="*/ 322377 h 1116737"/>
              <a:gd name="connsiteX12" fmla="*/ 1430594 w 1441724"/>
              <a:gd name="connsiteY12" fmla="*/ 379122 h 1116737"/>
              <a:gd name="connsiteX13" fmla="*/ 1435219 w 1441724"/>
              <a:gd name="connsiteY13" fmla="*/ 702205 h 1116737"/>
              <a:gd name="connsiteX14" fmla="*/ 1280380 w 1441724"/>
              <a:gd name="connsiteY14" fmla="*/ 783762 h 1116737"/>
              <a:gd name="connsiteX15" fmla="*/ 1194176 w 1441724"/>
              <a:gd name="connsiteY15" fmla="*/ 728665 h 1116737"/>
              <a:gd name="connsiteX16" fmla="*/ 1143000 w 1441724"/>
              <a:gd name="connsiteY16" fmla="*/ 752404 h 1116737"/>
              <a:gd name="connsiteX17" fmla="*/ 867548 w 1441724"/>
              <a:gd name="connsiteY17" fmla="*/ 595929 h 1116737"/>
              <a:gd name="connsiteX18" fmla="*/ 774432 w 1441724"/>
              <a:gd name="connsiteY18" fmla="*/ 641713 h 1116737"/>
              <a:gd name="connsiteX19" fmla="*/ 851649 w 1441724"/>
              <a:gd name="connsiteY19" fmla="*/ 697788 h 1116737"/>
              <a:gd name="connsiteX20" fmla="*/ 798292 w 1441724"/>
              <a:gd name="connsiteY20" fmla="*/ 727325 h 1116737"/>
              <a:gd name="connsiteX21" fmla="*/ 812455 w 1441724"/>
              <a:gd name="connsiteY21" fmla="*/ 792233 h 1116737"/>
              <a:gd name="connsiteX22" fmla="*/ 820415 w 1441724"/>
              <a:gd name="connsiteY22" fmla="*/ 994728 h 1116737"/>
              <a:gd name="connsiteX23" fmla="*/ 750856 w 1441724"/>
              <a:gd name="connsiteY23" fmla="*/ 1053326 h 1116737"/>
              <a:gd name="connsiteX24" fmla="*/ 629695 w 1441724"/>
              <a:gd name="connsiteY24" fmla="*/ 1116737 h 1116737"/>
              <a:gd name="connsiteX25" fmla="*/ 557691 w 1441724"/>
              <a:gd name="connsiteY25" fmla="*/ 1062082 h 1116737"/>
              <a:gd name="connsiteX26" fmla="*/ 491182 w 1441724"/>
              <a:gd name="connsiteY26" fmla="*/ 1069416 h 1116737"/>
              <a:gd name="connsiteX27" fmla="*/ 212983 w 1441724"/>
              <a:gd name="connsiteY27" fmla="*/ 885101 h 1116737"/>
              <a:gd name="connsiteX28" fmla="*/ 213992 w 1441724"/>
              <a:gd name="connsiteY28" fmla="*/ 820191 h 1116737"/>
              <a:gd name="connsiteX29" fmla="*/ 97603 w 1441724"/>
              <a:gd name="connsiteY29" fmla="*/ 764156 h 1116737"/>
              <a:gd name="connsiteX0" fmla="*/ 97603 w 1441724"/>
              <a:gd name="connsiteY0" fmla="*/ 764156 h 1116737"/>
              <a:gd name="connsiteX1" fmla="*/ 73742 w 1441724"/>
              <a:gd name="connsiteY1" fmla="*/ 390832 h 1116737"/>
              <a:gd name="connsiteX2" fmla="*/ 0 w 1441724"/>
              <a:gd name="connsiteY2" fmla="*/ 339213 h 1116737"/>
              <a:gd name="connsiteX3" fmla="*/ 73742 w 1441724"/>
              <a:gd name="connsiteY3" fmla="*/ 302342 h 1116737"/>
              <a:gd name="connsiteX4" fmla="*/ 58994 w 1441724"/>
              <a:gd name="connsiteY4" fmla="*/ 265470 h 1116737"/>
              <a:gd name="connsiteX5" fmla="*/ 685800 w 1441724"/>
              <a:gd name="connsiteY5" fmla="*/ 0 h 1116737"/>
              <a:gd name="connsiteX6" fmla="*/ 766916 w 1441724"/>
              <a:gd name="connsiteY6" fmla="*/ 22122 h 1116737"/>
              <a:gd name="connsiteX7" fmla="*/ 855406 w 1441724"/>
              <a:gd name="connsiteY7" fmla="*/ 0 h 1116737"/>
              <a:gd name="connsiteX8" fmla="*/ 1039761 w 1441724"/>
              <a:gd name="connsiteY8" fmla="*/ 103238 h 1116737"/>
              <a:gd name="connsiteX9" fmla="*/ 1120877 w 1441724"/>
              <a:gd name="connsiteY9" fmla="*/ 94445 h 1116737"/>
              <a:gd name="connsiteX10" fmla="*/ 1441724 w 1441724"/>
              <a:gd name="connsiteY10" fmla="*/ 281876 h 1116737"/>
              <a:gd name="connsiteX11" fmla="*/ 1384787 w 1441724"/>
              <a:gd name="connsiteY11" fmla="*/ 322377 h 1116737"/>
              <a:gd name="connsiteX12" fmla="*/ 1430594 w 1441724"/>
              <a:gd name="connsiteY12" fmla="*/ 379122 h 1116737"/>
              <a:gd name="connsiteX13" fmla="*/ 1435219 w 1441724"/>
              <a:gd name="connsiteY13" fmla="*/ 702205 h 1116737"/>
              <a:gd name="connsiteX14" fmla="*/ 1280380 w 1441724"/>
              <a:gd name="connsiteY14" fmla="*/ 783762 h 1116737"/>
              <a:gd name="connsiteX15" fmla="*/ 1194176 w 1441724"/>
              <a:gd name="connsiteY15" fmla="*/ 728665 h 1116737"/>
              <a:gd name="connsiteX16" fmla="*/ 1143000 w 1441724"/>
              <a:gd name="connsiteY16" fmla="*/ 752404 h 1116737"/>
              <a:gd name="connsiteX17" fmla="*/ 867548 w 1441724"/>
              <a:gd name="connsiteY17" fmla="*/ 595929 h 1116737"/>
              <a:gd name="connsiteX18" fmla="*/ 774432 w 1441724"/>
              <a:gd name="connsiteY18" fmla="*/ 641713 h 1116737"/>
              <a:gd name="connsiteX19" fmla="*/ 851649 w 1441724"/>
              <a:gd name="connsiteY19" fmla="*/ 697788 h 1116737"/>
              <a:gd name="connsiteX20" fmla="*/ 798292 w 1441724"/>
              <a:gd name="connsiteY20" fmla="*/ 727325 h 1116737"/>
              <a:gd name="connsiteX21" fmla="*/ 815202 w 1441724"/>
              <a:gd name="connsiteY21" fmla="*/ 824766 h 1116737"/>
              <a:gd name="connsiteX22" fmla="*/ 820415 w 1441724"/>
              <a:gd name="connsiteY22" fmla="*/ 994728 h 1116737"/>
              <a:gd name="connsiteX23" fmla="*/ 750856 w 1441724"/>
              <a:gd name="connsiteY23" fmla="*/ 1053326 h 1116737"/>
              <a:gd name="connsiteX24" fmla="*/ 629695 w 1441724"/>
              <a:gd name="connsiteY24" fmla="*/ 1116737 h 1116737"/>
              <a:gd name="connsiteX25" fmla="*/ 557691 w 1441724"/>
              <a:gd name="connsiteY25" fmla="*/ 1062082 h 1116737"/>
              <a:gd name="connsiteX26" fmla="*/ 491182 w 1441724"/>
              <a:gd name="connsiteY26" fmla="*/ 1069416 h 1116737"/>
              <a:gd name="connsiteX27" fmla="*/ 212983 w 1441724"/>
              <a:gd name="connsiteY27" fmla="*/ 885101 h 1116737"/>
              <a:gd name="connsiteX28" fmla="*/ 213992 w 1441724"/>
              <a:gd name="connsiteY28" fmla="*/ 820191 h 1116737"/>
              <a:gd name="connsiteX29" fmla="*/ 97603 w 1441724"/>
              <a:gd name="connsiteY29" fmla="*/ 764156 h 1116737"/>
              <a:gd name="connsiteX0" fmla="*/ 97603 w 1441724"/>
              <a:gd name="connsiteY0" fmla="*/ 764156 h 1116737"/>
              <a:gd name="connsiteX1" fmla="*/ 73742 w 1441724"/>
              <a:gd name="connsiteY1" fmla="*/ 390832 h 1116737"/>
              <a:gd name="connsiteX2" fmla="*/ 0 w 1441724"/>
              <a:gd name="connsiteY2" fmla="*/ 339213 h 1116737"/>
              <a:gd name="connsiteX3" fmla="*/ 73742 w 1441724"/>
              <a:gd name="connsiteY3" fmla="*/ 302342 h 1116737"/>
              <a:gd name="connsiteX4" fmla="*/ 58994 w 1441724"/>
              <a:gd name="connsiteY4" fmla="*/ 265470 h 1116737"/>
              <a:gd name="connsiteX5" fmla="*/ 685800 w 1441724"/>
              <a:gd name="connsiteY5" fmla="*/ 0 h 1116737"/>
              <a:gd name="connsiteX6" fmla="*/ 766916 w 1441724"/>
              <a:gd name="connsiteY6" fmla="*/ 22122 h 1116737"/>
              <a:gd name="connsiteX7" fmla="*/ 855406 w 1441724"/>
              <a:gd name="connsiteY7" fmla="*/ 0 h 1116737"/>
              <a:gd name="connsiteX8" fmla="*/ 1039761 w 1441724"/>
              <a:gd name="connsiteY8" fmla="*/ 103238 h 1116737"/>
              <a:gd name="connsiteX9" fmla="*/ 1120877 w 1441724"/>
              <a:gd name="connsiteY9" fmla="*/ 94445 h 1116737"/>
              <a:gd name="connsiteX10" fmla="*/ 1441724 w 1441724"/>
              <a:gd name="connsiteY10" fmla="*/ 281876 h 1116737"/>
              <a:gd name="connsiteX11" fmla="*/ 1384787 w 1441724"/>
              <a:gd name="connsiteY11" fmla="*/ 322377 h 1116737"/>
              <a:gd name="connsiteX12" fmla="*/ 1430594 w 1441724"/>
              <a:gd name="connsiteY12" fmla="*/ 379122 h 1116737"/>
              <a:gd name="connsiteX13" fmla="*/ 1435219 w 1441724"/>
              <a:gd name="connsiteY13" fmla="*/ 702205 h 1116737"/>
              <a:gd name="connsiteX14" fmla="*/ 1280380 w 1441724"/>
              <a:gd name="connsiteY14" fmla="*/ 783762 h 1116737"/>
              <a:gd name="connsiteX15" fmla="*/ 1194176 w 1441724"/>
              <a:gd name="connsiteY15" fmla="*/ 728665 h 1116737"/>
              <a:gd name="connsiteX16" fmla="*/ 1143000 w 1441724"/>
              <a:gd name="connsiteY16" fmla="*/ 752404 h 1116737"/>
              <a:gd name="connsiteX17" fmla="*/ 867548 w 1441724"/>
              <a:gd name="connsiteY17" fmla="*/ 595929 h 1116737"/>
              <a:gd name="connsiteX18" fmla="*/ 774432 w 1441724"/>
              <a:gd name="connsiteY18" fmla="*/ 641713 h 1116737"/>
              <a:gd name="connsiteX19" fmla="*/ 851649 w 1441724"/>
              <a:gd name="connsiteY19" fmla="*/ 697788 h 1116737"/>
              <a:gd name="connsiteX20" fmla="*/ 798292 w 1441724"/>
              <a:gd name="connsiteY20" fmla="*/ 727325 h 1116737"/>
              <a:gd name="connsiteX21" fmla="*/ 805045 w 1441724"/>
              <a:gd name="connsiteY21" fmla="*/ 763058 h 1116737"/>
              <a:gd name="connsiteX22" fmla="*/ 815202 w 1441724"/>
              <a:gd name="connsiteY22" fmla="*/ 824766 h 1116737"/>
              <a:gd name="connsiteX23" fmla="*/ 820415 w 1441724"/>
              <a:gd name="connsiteY23" fmla="*/ 994728 h 1116737"/>
              <a:gd name="connsiteX24" fmla="*/ 750856 w 1441724"/>
              <a:gd name="connsiteY24" fmla="*/ 1053326 h 1116737"/>
              <a:gd name="connsiteX25" fmla="*/ 629695 w 1441724"/>
              <a:gd name="connsiteY25" fmla="*/ 1116737 h 1116737"/>
              <a:gd name="connsiteX26" fmla="*/ 557691 w 1441724"/>
              <a:gd name="connsiteY26" fmla="*/ 1062082 h 1116737"/>
              <a:gd name="connsiteX27" fmla="*/ 491182 w 1441724"/>
              <a:gd name="connsiteY27" fmla="*/ 1069416 h 1116737"/>
              <a:gd name="connsiteX28" fmla="*/ 212983 w 1441724"/>
              <a:gd name="connsiteY28" fmla="*/ 885101 h 1116737"/>
              <a:gd name="connsiteX29" fmla="*/ 213992 w 1441724"/>
              <a:gd name="connsiteY29" fmla="*/ 820191 h 1116737"/>
              <a:gd name="connsiteX30" fmla="*/ 97603 w 1441724"/>
              <a:gd name="connsiteY30" fmla="*/ 764156 h 1116737"/>
              <a:gd name="connsiteX0" fmla="*/ 97603 w 1441724"/>
              <a:gd name="connsiteY0" fmla="*/ 764156 h 1116737"/>
              <a:gd name="connsiteX1" fmla="*/ 73742 w 1441724"/>
              <a:gd name="connsiteY1" fmla="*/ 390832 h 1116737"/>
              <a:gd name="connsiteX2" fmla="*/ 0 w 1441724"/>
              <a:gd name="connsiteY2" fmla="*/ 339213 h 1116737"/>
              <a:gd name="connsiteX3" fmla="*/ 73742 w 1441724"/>
              <a:gd name="connsiteY3" fmla="*/ 302342 h 1116737"/>
              <a:gd name="connsiteX4" fmla="*/ 58994 w 1441724"/>
              <a:gd name="connsiteY4" fmla="*/ 265470 h 1116737"/>
              <a:gd name="connsiteX5" fmla="*/ 685800 w 1441724"/>
              <a:gd name="connsiteY5" fmla="*/ 0 h 1116737"/>
              <a:gd name="connsiteX6" fmla="*/ 766916 w 1441724"/>
              <a:gd name="connsiteY6" fmla="*/ 22122 h 1116737"/>
              <a:gd name="connsiteX7" fmla="*/ 855406 w 1441724"/>
              <a:gd name="connsiteY7" fmla="*/ 0 h 1116737"/>
              <a:gd name="connsiteX8" fmla="*/ 1039761 w 1441724"/>
              <a:gd name="connsiteY8" fmla="*/ 103238 h 1116737"/>
              <a:gd name="connsiteX9" fmla="*/ 1120877 w 1441724"/>
              <a:gd name="connsiteY9" fmla="*/ 94445 h 1116737"/>
              <a:gd name="connsiteX10" fmla="*/ 1441724 w 1441724"/>
              <a:gd name="connsiteY10" fmla="*/ 281876 h 1116737"/>
              <a:gd name="connsiteX11" fmla="*/ 1384787 w 1441724"/>
              <a:gd name="connsiteY11" fmla="*/ 322377 h 1116737"/>
              <a:gd name="connsiteX12" fmla="*/ 1430594 w 1441724"/>
              <a:gd name="connsiteY12" fmla="*/ 379122 h 1116737"/>
              <a:gd name="connsiteX13" fmla="*/ 1435219 w 1441724"/>
              <a:gd name="connsiteY13" fmla="*/ 702205 h 1116737"/>
              <a:gd name="connsiteX14" fmla="*/ 1280380 w 1441724"/>
              <a:gd name="connsiteY14" fmla="*/ 783762 h 1116737"/>
              <a:gd name="connsiteX15" fmla="*/ 1194176 w 1441724"/>
              <a:gd name="connsiteY15" fmla="*/ 728665 h 1116737"/>
              <a:gd name="connsiteX16" fmla="*/ 1143000 w 1441724"/>
              <a:gd name="connsiteY16" fmla="*/ 752404 h 1116737"/>
              <a:gd name="connsiteX17" fmla="*/ 867548 w 1441724"/>
              <a:gd name="connsiteY17" fmla="*/ 595929 h 1116737"/>
              <a:gd name="connsiteX18" fmla="*/ 774432 w 1441724"/>
              <a:gd name="connsiteY18" fmla="*/ 641713 h 1116737"/>
              <a:gd name="connsiteX19" fmla="*/ 851649 w 1441724"/>
              <a:gd name="connsiteY19" fmla="*/ 697788 h 1116737"/>
              <a:gd name="connsiteX20" fmla="*/ 798292 w 1441724"/>
              <a:gd name="connsiteY20" fmla="*/ 727325 h 1116737"/>
              <a:gd name="connsiteX21" fmla="*/ 881977 w 1441724"/>
              <a:gd name="connsiteY21" fmla="*/ 780803 h 1116737"/>
              <a:gd name="connsiteX22" fmla="*/ 815202 w 1441724"/>
              <a:gd name="connsiteY22" fmla="*/ 824766 h 1116737"/>
              <a:gd name="connsiteX23" fmla="*/ 820415 w 1441724"/>
              <a:gd name="connsiteY23" fmla="*/ 994728 h 1116737"/>
              <a:gd name="connsiteX24" fmla="*/ 750856 w 1441724"/>
              <a:gd name="connsiteY24" fmla="*/ 1053326 h 1116737"/>
              <a:gd name="connsiteX25" fmla="*/ 629695 w 1441724"/>
              <a:gd name="connsiteY25" fmla="*/ 1116737 h 1116737"/>
              <a:gd name="connsiteX26" fmla="*/ 557691 w 1441724"/>
              <a:gd name="connsiteY26" fmla="*/ 1062082 h 1116737"/>
              <a:gd name="connsiteX27" fmla="*/ 491182 w 1441724"/>
              <a:gd name="connsiteY27" fmla="*/ 1069416 h 1116737"/>
              <a:gd name="connsiteX28" fmla="*/ 212983 w 1441724"/>
              <a:gd name="connsiteY28" fmla="*/ 885101 h 1116737"/>
              <a:gd name="connsiteX29" fmla="*/ 213992 w 1441724"/>
              <a:gd name="connsiteY29" fmla="*/ 820191 h 1116737"/>
              <a:gd name="connsiteX30" fmla="*/ 97603 w 1441724"/>
              <a:gd name="connsiteY30" fmla="*/ 764156 h 1116737"/>
              <a:gd name="connsiteX0" fmla="*/ 97603 w 1441724"/>
              <a:gd name="connsiteY0" fmla="*/ 764156 h 1116737"/>
              <a:gd name="connsiteX1" fmla="*/ 73742 w 1441724"/>
              <a:gd name="connsiteY1" fmla="*/ 390832 h 1116737"/>
              <a:gd name="connsiteX2" fmla="*/ 0 w 1441724"/>
              <a:gd name="connsiteY2" fmla="*/ 339213 h 1116737"/>
              <a:gd name="connsiteX3" fmla="*/ 73742 w 1441724"/>
              <a:gd name="connsiteY3" fmla="*/ 302342 h 1116737"/>
              <a:gd name="connsiteX4" fmla="*/ 58994 w 1441724"/>
              <a:gd name="connsiteY4" fmla="*/ 265470 h 1116737"/>
              <a:gd name="connsiteX5" fmla="*/ 685800 w 1441724"/>
              <a:gd name="connsiteY5" fmla="*/ 0 h 1116737"/>
              <a:gd name="connsiteX6" fmla="*/ 766916 w 1441724"/>
              <a:gd name="connsiteY6" fmla="*/ 22122 h 1116737"/>
              <a:gd name="connsiteX7" fmla="*/ 855406 w 1441724"/>
              <a:gd name="connsiteY7" fmla="*/ 0 h 1116737"/>
              <a:gd name="connsiteX8" fmla="*/ 1039761 w 1441724"/>
              <a:gd name="connsiteY8" fmla="*/ 103238 h 1116737"/>
              <a:gd name="connsiteX9" fmla="*/ 1120877 w 1441724"/>
              <a:gd name="connsiteY9" fmla="*/ 94445 h 1116737"/>
              <a:gd name="connsiteX10" fmla="*/ 1441724 w 1441724"/>
              <a:gd name="connsiteY10" fmla="*/ 281876 h 1116737"/>
              <a:gd name="connsiteX11" fmla="*/ 1384787 w 1441724"/>
              <a:gd name="connsiteY11" fmla="*/ 322377 h 1116737"/>
              <a:gd name="connsiteX12" fmla="*/ 1430594 w 1441724"/>
              <a:gd name="connsiteY12" fmla="*/ 379122 h 1116737"/>
              <a:gd name="connsiteX13" fmla="*/ 1435219 w 1441724"/>
              <a:gd name="connsiteY13" fmla="*/ 702205 h 1116737"/>
              <a:gd name="connsiteX14" fmla="*/ 1280380 w 1441724"/>
              <a:gd name="connsiteY14" fmla="*/ 783762 h 1116737"/>
              <a:gd name="connsiteX15" fmla="*/ 1194176 w 1441724"/>
              <a:gd name="connsiteY15" fmla="*/ 728665 h 1116737"/>
              <a:gd name="connsiteX16" fmla="*/ 1143000 w 1441724"/>
              <a:gd name="connsiteY16" fmla="*/ 752404 h 1116737"/>
              <a:gd name="connsiteX17" fmla="*/ 867548 w 1441724"/>
              <a:gd name="connsiteY17" fmla="*/ 595929 h 1116737"/>
              <a:gd name="connsiteX18" fmla="*/ 774432 w 1441724"/>
              <a:gd name="connsiteY18" fmla="*/ 641713 h 1116737"/>
              <a:gd name="connsiteX19" fmla="*/ 851649 w 1441724"/>
              <a:gd name="connsiteY19" fmla="*/ 697788 h 1116737"/>
              <a:gd name="connsiteX20" fmla="*/ 798292 w 1441724"/>
              <a:gd name="connsiteY20" fmla="*/ 727325 h 1116737"/>
              <a:gd name="connsiteX21" fmla="*/ 881977 w 1441724"/>
              <a:gd name="connsiteY21" fmla="*/ 780803 h 1116737"/>
              <a:gd name="connsiteX22" fmla="*/ 815202 w 1441724"/>
              <a:gd name="connsiteY22" fmla="*/ 809978 h 1116737"/>
              <a:gd name="connsiteX23" fmla="*/ 820415 w 1441724"/>
              <a:gd name="connsiteY23" fmla="*/ 994728 h 1116737"/>
              <a:gd name="connsiteX24" fmla="*/ 750856 w 1441724"/>
              <a:gd name="connsiteY24" fmla="*/ 1053326 h 1116737"/>
              <a:gd name="connsiteX25" fmla="*/ 629695 w 1441724"/>
              <a:gd name="connsiteY25" fmla="*/ 1116737 h 1116737"/>
              <a:gd name="connsiteX26" fmla="*/ 557691 w 1441724"/>
              <a:gd name="connsiteY26" fmla="*/ 1062082 h 1116737"/>
              <a:gd name="connsiteX27" fmla="*/ 491182 w 1441724"/>
              <a:gd name="connsiteY27" fmla="*/ 1069416 h 1116737"/>
              <a:gd name="connsiteX28" fmla="*/ 212983 w 1441724"/>
              <a:gd name="connsiteY28" fmla="*/ 885101 h 1116737"/>
              <a:gd name="connsiteX29" fmla="*/ 213992 w 1441724"/>
              <a:gd name="connsiteY29" fmla="*/ 820191 h 1116737"/>
              <a:gd name="connsiteX30" fmla="*/ 97603 w 1441724"/>
              <a:gd name="connsiteY30" fmla="*/ 764156 h 111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441724" h="1116737">
                <a:moveTo>
                  <a:pt x="97603" y="764156"/>
                </a:moveTo>
                <a:lnTo>
                  <a:pt x="73742" y="390832"/>
                </a:lnTo>
                <a:lnTo>
                  <a:pt x="0" y="339213"/>
                </a:lnTo>
                <a:lnTo>
                  <a:pt x="73742" y="302342"/>
                </a:lnTo>
                <a:lnTo>
                  <a:pt x="58994" y="265470"/>
                </a:lnTo>
                <a:lnTo>
                  <a:pt x="685800" y="0"/>
                </a:lnTo>
                <a:lnTo>
                  <a:pt x="766916" y="22122"/>
                </a:lnTo>
                <a:lnTo>
                  <a:pt x="855406" y="0"/>
                </a:lnTo>
                <a:lnTo>
                  <a:pt x="1039761" y="103238"/>
                </a:lnTo>
                <a:lnTo>
                  <a:pt x="1120877" y="94445"/>
                </a:lnTo>
                <a:lnTo>
                  <a:pt x="1441724" y="281876"/>
                </a:lnTo>
                <a:lnTo>
                  <a:pt x="1384787" y="322377"/>
                </a:lnTo>
                <a:lnTo>
                  <a:pt x="1430594" y="379122"/>
                </a:lnTo>
                <a:cubicBezTo>
                  <a:pt x="1432136" y="497661"/>
                  <a:pt x="1433677" y="583666"/>
                  <a:pt x="1435219" y="702205"/>
                </a:cubicBezTo>
                <a:lnTo>
                  <a:pt x="1280380" y="783762"/>
                </a:lnTo>
                <a:lnTo>
                  <a:pt x="1194176" y="728665"/>
                </a:lnTo>
                <a:lnTo>
                  <a:pt x="1143000" y="752404"/>
                </a:lnTo>
                <a:lnTo>
                  <a:pt x="867548" y="595929"/>
                </a:lnTo>
                <a:lnTo>
                  <a:pt x="774432" y="641713"/>
                </a:lnTo>
                <a:lnTo>
                  <a:pt x="851649" y="697788"/>
                </a:lnTo>
                <a:lnTo>
                  <a:pt x="798292" y="727325"/>
                </a:lnTo>
                <a:lnTo>
                  <a:pt x="881977" y="780803"/>
                </a:lnTo>
                <a:lnTo>
                  <a:pt x="815202" y="809978"/>
                </a:lnTo>
                <a:lnTo>
                  <a:pt x="820415" y="994728"/>
                </a:lnTo>
                <a:lnTo>
                  <a:pt x="750856" y="1053326"/>
                </a:lnTo>
                <a:lnTo>
                  <a:pt x="629695" y="1116737"/>
                </a:lnTo>
                <a:lnTo>
                  <a:pt x="557691" y="1062082"/>
                </a:lnTo>
                <a:lnTo>
                  <a:pt x="491182" y="1069416"/>
                </a:lnTo>
                <a:lnTo>
                  <a:pt x="212983" y="885101"/>
                </a:lnTo>
                <a:cubicBezTo>
                  <a:pt x="213319" y="863464"/>
                  <a:pt x="213656" y="841828"/>
                  <a:pt x="213992" y="820191"/>
                </a:cubicBezTo>
                <a:lnTo>
                  <a:pt x="97603" y="764156"/>
                </a:ln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0363200" y="4334133"/>
            <a:ext cx="1663261" cy="1135790"/>
          </a:xfrm>
          <a:custGeom>
            <a:avLst/>
            <a:gdLst>
              <a:gd name="connsiteX0" fmla="*/ 471949 w 1895168"/>
              <a:gd name="connsiteY0" fmla="*/ 1297858 h 1297858"/>
              <a:gd name="connsiteX1" fmla="*/ 0 w 1895168"/>
              <a:gd name="connsiteY1" fmla="*/ 803787 h 1297858"/>
              <a:gd name="connsiteX2" fmla="*/ 125361 w 1895168"/>
              <a:gd name="connsiteY2" fmla="*/ 744794 h 1297858"/>
              <a:gd name="connsiteX3" fmla="*/ 0 w 1895168"/>
              <a:gd name="connsiteY3" fmla="*/ 612058 h 1297858"/>
              <a:gd name="connsiteX4" fmla="*/ 51620 w 1895168"/>
              <a:gd name="connsiteY4" fmla="*/ 479323 h 1297858"/>
              <a:gd name="connsiteX5" fmla="*/ 1010265 w 1895168"/>
              <a:gd name="connsiteY5" fmla="*/ 7374 h 1297858"/>
              <a:gd name="connsiteX6" fmla="*/ 1010265 w 1895168"/>
              <a:gd name="connsiteY6" fmla="*/ 7374 h 1297858"/>
              <a:gd name="connsiteX7" fmla="*/ 1194620 w 1895168"/>
              <a:gd name="connsiteY7" fmla="*/ 125361 h 1297858"/>
              <a:gd name="connsiteX8" fmla="*/ 1415845 w 1895168"/>
              <a:gd name="connsiteY8" fmla="*/ 7374 h 1297858"/>
              <a:gd name="connsiteX9" fmla="*/ 1496961 w 1895168"/>
              <a:gd name="connsiteY9" fmla="*/ 81116 h 1297858"/>
              <a:gd name="connsiteX10" fmla="*/ 1622323 w 1895168"/>
              <a:gd name="connsiteY10" fmla="*/ 0 h 1297858"/>
              <a:gd name="connsiteX11" fmla="*/ 1895168 w 1895168"/>
              <a:gd name="connsiteY11" fmla="*/ 206477 h 1297858"/>
              <a:gd name="connsiteX12" fmla="*/ 1777181 w 1895168"/>
              <a:gd name="connsiteY12" fmla="*/ 258097 h 1297858"/>
              <a:gd name="connsiteX13" fmla="*/ 1850923 w 1895168"/>
              <a:gd name="connsiteY13" fmla="*/ 353961 h 1297858"/>
              <a:gd name="connsiteX14" fmla="*/ 1637071 w 1895168"/>
              <a:gd name="connsiteY14" fmla="*/ 471948 h 1297858"/>
              <a:gd name="connsiteX15" fmla="*/ 1755058 w 1895168"/>
              <a:gd name="connsiteY15" fmla="*/ 575187 h 1297858"/>
              <a:gd name="connsiteX16" fmla="*/ 471949 w 1895168"/>
              <a:gd name="connsiteY16" fmla="*/ 1297858 h 1297858"/>
              <a:gd name="connsiteX0" fmla="*/ 471949 w 1895168"/>
              <a:gd name="connsiteY0" fmla="*/ 1297858 h 1297858"/>
              <a:gd name="connsiteX1" fmla="*/ 0 w 1895168"/>
              <a:gd name="connsiteY1" fmla="*/ 803787 h 1297858"/>
              <a:gd name="connsiteX2" fmla="*/ 125361 w 1895168"/>
              <a:gd name="connsiteY2" fmla="*/ 744794 h 1297858"/>
              <a:gd name="connsiteX3" fmla="*/ 0 w 1895168"/>
              <a:gd name="connsiteY3" fmla="*/ 612058 h 1297858"/>
              <a:gd name="connsiteX4" fmla="*/ 51620 w 1895168"/>
              <a:gd name="connsiteY4" fmla="*/ 479323 h 1297858"/>
              <a:gd name="connsiteX5" fmla="*/ 1010265 w 1895168"/>
              <a:gd name="connsiteY5" fmla="*/ 7374 h 1297858"/>
              <a:gd name="connsiteX6" fmla="*/ 1010265 w 1895168"/>
              <a:gd name="connsiteY6" fmla="*/ 7374 h 1297858"/>
              <a:gd name="connsiteX7" fmla="*/ 1194620 w 1895168"/>
              <a:gd name="connsiteY7" fmla="*/ 125361 h 1297858"/>
              <a:gd name="connsiteX8" fmla="*/ 1415845 w 1895168"/>
              <a:gd name="connsiteY8" fmla="*/ 7374 h 1297858"/>
              <a:gd name="connsiteX9" fmla="*/ 1496961 w 1895168"/>
              <a:gd name="connsiteY9" fmla="*/ 81116 h 1297858"/>
              <a:gd name="connsiteX10" fmla="*/ 1622323 w 1895168"/>
              <a:gd name="connsiteY10" fmla="*/ 0 h 1297858"/>
              <a:gd name="connsiteX11" fmla="*/ 1895168 w 1895168"/>
              <a:gd name="connsiteY11" fmla="*/ 206477 h 1297858"/>
              <a:gd name="connsiteX12" fmla="*/ 1777181 w 1895168"/>
              <a:gd name="connsiteY12" fmla="*/ 258097 h 1297858"/>
              <a:gd name="connsiteX13" fmla="*/ 1850923 w 1895168"/>
              <a:gd name="connsiteY13" fmla="*/ 353961 h 1297858"/>
              <a:gd name="connsiteX14" fmla="*/ 1732936 w 1895168"/>
              <a:gd name="connsiteY14" fmla="*/ 420329 h 1297858"/>
              <a:gd name="connsiteX15" fmla="*/ 1637071 w 1895168"/>
              <a:gd name="connsiteY15" fmla="*/ 471948 h 1297858"/>
              <a:gd name="connsiteX16" fmla="*/ 1755058 w 1895168"/>
              <a:gd name="connsiteY16" fmla="*/ 575187 h 1297858"/>
              <a:gd name="connsiteX17" fmla="*/ 471949 w 1895168"/>
              <a:gd name="connsiteY17" fmla="*/ 1297858 h 1297858"/>
              <a:gd name="connsiteX0" fmla="*/ 471949 w 1895168"/>
              <a:gd name="connsiteY0" fmla="*/ 1297858 h 1297858"/>
              <a:gd name="connsiteX1" fmla="*/ 0 w 1895168"/>
              <a:gd name="connsiteY1" fmla="*/ 803787 h 1297858"/>
              <a:gd name="connsiteX2" fmla="*/ 125361 w 1895168"/>
              <a:gd name="connsiteY2" fmla="*/ 744794 h 1297858"/>
              <a:gd name="connsiteX3" fmla="*/ 0 w 1895168"/>
              <a:gd name="connsiteY3" fmla="*/ 612058 h 1297858"/>
              <a:gd name="connsiteX4" fmla="*/ 51620 w 1895168"/>
              <a:gd name="connsiteY4" fmla="*/ 479323 h 1297858"/>
              <a:gd name="connsiteX5" fmla="*/ 1010265 w 1895168"/>
              <a:gd name="connsiteY5" fmla="*/ 7374 h 1297858"/>
              <a:gd name="connsiteX6" fmla="*/ 1010265 w 1895168"/>
              <a:gd name="connsiteY6" fmla="*/ 7374 h 1297858"/>
              <a:gd name="connsiteX7" fmla="*/ 1194620 w 1895168"/>
              <a:gd name="connsiteY7" fmla="*/ 125361 h 1297858"/>
              <a:gd name="connsiteX8" fmla="*/ 1415845 w 1895168"/>
              <a:gd name="connsiteY8" fmla="*/ 7374 h 1297858"/>
              <a:gd name="connsiteX9" fmla="*/ 1496961 w 1895168"/>
              <a:gd name="connsiteY9" fmla="*/ 81116 h 1297858"/>
              <a:gd name="connsiteX10" fmla="*/ 1622323 w 1895168"/>
              <a:gd name="connsiteY10" fmla="*/ 0 h 1297858"/>
              <a:gd name="connsiteX11" fmla="*/ 1895168 w 1895168"/>
              <a:gd name="connsiteY11" fmla="*/ 206477 h 1297858"/>
              <a:gd name="connsiteX12" fmla="*/ 1777181 w 1895168"/>
              <a:gd name="connsiteY12" fmla="*/ 258097 h 1297858"/>
              <a:gd name="connsiteX13" fmla="*/ 1850923 w 1895168"/>
              <a:gd name="connsiteY13" fmla="*/ 353961 h 1297858"/>
              <a:gd name="connsiteX14" fmla="*/ 1732936 w 1895168"/>
              <a:gd name="connsiteY14" fmla="*/ 420329 h 1297858"/>
              <a:gd name="connsiteX15" fmla="*/ 1755058 w 1895168"/>
              <a:gd name="connsiteY15" fmla="*/ 501445 h 1297858"/>
              <a:gd name="connsiteX16" fmla="*/ 1755058 w 1895168"/>
              <a:gd name="connsiteY16" fmla="*/ 575187 h 1297858"/>
              <a:gd name="connsiteX17" fmla="*/ 471949 w 1895168"/>
              <a:gd name="connsiteY17" fmla="*/ 1297858 h 1297858"/>
              <a:gd name="connsiteX0" fmla="*/ 471949 w 1895168"/>
              <a:gd name="connsiteY0" fmla="*/ 1297858 h 1297858"/>
              <a:gd name="connsiteX1" fmla="*/ 0 w 1895168"/>
              <a:gd name="connsiteY1" fmla="*/ 803787 h 1297858"/>
              <a:gd name="connsiteX2" fmla="*/ 125361 w 1895168"/>
              <a:gd name="connsiteY2" fmla="*/ 744794 h 1297858"/>
              <a:gd name="connsiteX3" fmla="*/ 0 w 1895168"/>
              <a:gd name="connsiteY3" fmla="*/ 612058 h 1297858"/>
              <a:gd name="connsiteX4" fmla="*/ 51620 w 1895168"/>
              <a:gd name="connsiteY4" fmla="*/ 479323 h 1297858"/>
              <a:gd name="connsiteX5" fmla="*/ 1010265 w 1895168"/>
              <a:gd name="connsiteY5" fmla="*/ 7374 h 1297858"/>
              <a:gd name="connsiteX6" fmla="*/ 1010265 w 1895168"/>
              <a:gd name="connsiteY6" fmla="*/ 7374 h 1297858"/>
              <a:gd name="connsiteX7" fmla="*/ 1194620 w 1895168"/>
              <a:gd name="connsiteY7" fmla="*/ 125361 h 1297858"/>
              <a:gd name="connsiteX8" fmla="*/ 1415845 w 1895168"/>
              <a:gd name="connsiteY8" fmla="*/ 7374 h 1297858"/>
              <a:gd name="connsiteX9" fmla="*/ 1496961 w 1895168"/>
              <a:gd name="connsiteY9" fmla="*/ 81116 h 1297858"/>
              <a:gd name="connsiteX10" fmla="*/ 1622323 w 1895168"/>
              <a:gd name="connsiteY10" fmla="*/ 0 h 1297858"/>
              <a:gd name="connsiteX11" fmla="*/ 1895168 w 1895168"/>
              <a:gd name="connsiteY11" fmla="*/ 206477 h 1297858"/>
              <a:gd name="connsiteX12" fmla="*/ 1777181 w 1895168"/>
              <a:gd name="connsiteY12" fmla="*/ 258097 h 1297858"/>
              <a:gd name="connsiteX13" fmla="*/ 1850923 w 1895168"/>
              <a:gd name="connsiteY13" fmla="*/ 353961 h 1297858"/>
              <a:gd name="connsiteX14" fmla="*/ 1732936 w 1895168"/>
              <a:gd name="connsiteY14" fmla="*/ 420329 h 1297858"/>
              <a:gd name="connsiteX15" fmla="*/ 1755058 w 1895168"/>
              <a:gd name="connsiteY15" fmla="*/ 501445 h 1297858"/>
              <a:gd name="connsiteX16" fmla="*/ 1732935 w 1895168"/>
              <a:gd name="connsiteY16" fmla="*/ 685800 h 1297858"/>
              <a:gd name="connsiteX17" fmla="*/ 471949 w 1895168"/>
              <a:gd name="connsiteY17" fmla="*/ 1297858 h 1297858"/>
              <a:gd name="connsiteX0" fmla="*/ 530943 w 1895168"/>
              <a:gd name="connsiteY0" fmla="*/ 1496962 h 1496962"/>
              <a:gd name="connsiteX1" fmla="*/ 0 w 1895168"/>
              <a:gd name="connsiteY1" fmla="*/ 803787 h 1496962"/>
              <a:gd name="connsiteX2" fmla="*/ 125361 w 1895168"/>
              <a:gd name="connsiteY2" fmla="*/ 744794 h 1496962"/>
              <a:gd name="connsiteX3" fmla="*/ 0 w 1895168"/>
              <a:gd name="connsiteY3" fmla="*/ 612058 h 1496962"/>
              <a:gd name="connsiteX4" fmla="*/ 51620 w 1895168"/>
              <a:gd name="connsiteY4" fmla="*/ 479323 h 1496962"/>
              <a:gd name="connsiteX5" fmla="*/ 1010265 w 1895168"/>
              <a:gd name="connsiteY5" fmla="*/ 7374 h 1496962"/>
              <a:gd name="connsiteX6" fmla="*/ 1010265 w 1895168"/>
              <a:gd name="connsiteY6" fmla="*/ 7374 h 1496962"/>
              <a:gd name="connsiteX7" fmla="*/ 1194620 w 1895168"/>
              <a:gd name="connsiteY7" fmla="*/ 125361 h 1496962"/>
              <a:gd name="connsiteX8" fmla="*/ 1415845 w 1895168"/>
              <a:gd name="connsiteY8" fmla="*/ 7374 h 1496962"/>
              <a:gd name="connsiteX9" fmla="*/ 1496961 w 1895168"/>
              <a:gd name="connsiteY9" fmla="*/ 81116 h 1496962"/>
              <a:gd name="connsiteX10" fmla="*/ 1622323 w 1895168"/>
              <a:gd name="connsiteY10" fmla="*/ 0 h 1496962"/>
              <a:gd name="connsiteX11" fmla="*/ 1895168 w 1895168"/>
              <a:gd name="connsiteY11" fmla="*/ 206477 h 1496962"/>
              <a:gd name="connsiteX12" fmla="*/ 1777181 w 1895168"/>
              <a:gd name="connsiteY12" fmla="*/ 258097 h 1496962"/>
              <a:gd name="connsiteX13" fmla="*/ 1850923 w 1895168"/>
              <a:gd name="connsiteY13" fmla="*/ 353961 h 1496962"/>
              <a:gd name="connsiteX14" fmla="*/ 1732936 w 1895168"/>
              <a:gd name="connsiteY14" fmla="*/ 420329 h 1496962"/>
              <a:gd name="connsiteX15" fmla="*/ 1755058 w 1895168"/>
              <a:gd name="connsiteY15" fmla="*/ 501445 h 1496962"/>
              <a:gd name="connsiteX16" fmla="*/ 1732935 w 1895168"/>
              <a:gd name="connsiteY16" fmla="*/ 685800 h 1496962"/>
              <a:gd name="connsiteX17" fmla="*/ 530943 w 1895168"/>
              <a:gd name="connsiteY17" fmla="*/ 1496962 h 1496962"/>
              <a:gd name="connsiteX0" fmla="*/ 553065 w 1895168"/>
              <a:gd name="connsiteY0" fmla="*/ 1194621 h 1194621"/>
              <a:gd name="connsiteX1" fmla="*/ 0 w 1895168"/>
              <a:gd name="connsiteY1" fmla="*/ 803787 h 1194621"/>
              <a:gd name="connsiteX2" fmla="*/ 125361 w 1895168"/>
              <a:gd name="connsiteY2" fmla="*/ 744794 h 1194621"/>
              <a:gd name="connsiteX3" fmla="*/ 0 w 1895168"/>
              <a:gd name="connsiteY3" fmla="*/ 612058 h 1194621"/>
              <a:gd name="connsiteX4" fmla="*/ 51620 w 1895168"/>
              <a:gd name="connsiteY4" fmla="*/ 479323 h 1194621"/>
              <a:gd name="connsiteX5" fmla="*/ 1010265 w 1895168"/>
              <a:gd name="connsiteY5" fmla="*/ 7374 h 1194621"/>
              <a:gd name="connsiteX6" fmla="*/ 1010265 w 1895168"/>
              <a:gd name="connsiteY6" fmla="*/ 7374 h 1194621"/>
              <a:gd name="connsiteX7" fmla="*/ 1194620 w 1895168"/>
              <a:gd name="connsiteY7" fmla="*/ 125361 h 1194621"/>
              <a:gd name="connsiteX8" fmla="*/ 1415845 w 1895168"/>
              <a:gd name="connsiteY8" fmla="*/ 7374 h 1194621"/>
              <a:gd name="connsiteX9" fmla="*/ 1496961 w 1895168"/>
              <a:gd name="connsiteY9" fmla="*/ 81116 h 1194621"/>
              <a:gd name="connsiteX10" fmla="*/ 1622323 w 1895168"/>
              <a:gd name="connsiteY10" fmla="*/ 0 h 1194621"/>
              <a:gd name="connsiteX11" fmla="*/ 1895168 w 1895168"/>
              <a:gd name="connsiteY11" fmla="*/ 206477 h 1194621"/>
              <a:gd name="connsiteX12" fmla="*/ 1777181 w 1895168"/>
              <a:gd name="connsiteY12" fmla="*/ 258097 h 1194621"/>
              <a:gd name="connsiteX13" fmla="*/ 1850923 w 1895168"/>
              <a:gd name="connsiteY13" fmla="*/ 353961 h 1194621"/>
              <a:gd name="connsiteX14" fmla="*/ 1732936 w 1895168"/>
              <a:gd name="connsiteY14" fmla="*/ 420329 h 1194621"/>
              <a:gd name="connsiteX15" fmla="*/ 1755058 w 1895168"/>
              <a:gd name="connsiteY15" fmla="*/ 501445 h 1194621"/>
              <a:gd name="connsiteX16" fmla="*/ 1732935 w 1895168"/>
              <a:gd name="connsiteY16" fmla="*/ 685800 h 1194621"/>
              <a:gd name="connsiteX17" fmla="*/ 553065 w 1895168"/>
              <a:gd name="connsiteY17" fmla="*/ 1194621 h 1194621"/>
              <a:gd name="connsiteX0" fmla="*/ 545691 w 1895168"/>
              <a:gd name="connsiteY0" fmla="*/ 1371602 h 1371602"/>
              <a:gd name="connsiteX1" fmla="*/ 0 w 1895168"/>
              <a:gd name="connsiteY1" fmla="*/ 803787 h 1371602"/>
              <a:gd name="connsiteX2" fmla="*/ 125361 w 1895168"/>
              <a:gd name="connsiteY2" fmla="*/ 744794 h 1371602"/>
              <a:gd name="connsiteX3" fmla="*/ 0 w 1895168"/>
              <a:gd name="connsiteY3" fmla="*/ 612058 h 1371602"/>
              <a:gd name="connsiteX4" fmla="*/ 51620 w 1895168"/>
              <a:gd name="connsiteY4" fmla="*/ 479323 h 1371602"/>
              <a:gd name="connsiteX5" fmla="*/ 1010265 w 1895168"/>
              <a:gd name="connsiteY5" fmla="*/ 7374 h 1371602"/>
              <a:gd name="connsiteX6" fmla="*/ 1010265 w 1895168"/>
              <a:gd name="connsiteY6" fmla="*/ 7374 h 1371602"/>
              <a:gd name="connsiteX7" fmla="*/ 1194620 w 1895168"/>
              <a:gd name="connsiteY7" fmla="*/ 125361 h 1371602"/>
              <a:gd name="connsiteX8" fmla="*/ 1415845 w 1895168"/>
              <a:gd name="connsiteY8" fmla="*/ 7374 h 1371602"/>
              <a:gd name="connsiteX9" fmla="*/ 1496961 w 1895168"/>
              <a:gd name="connsiteY9" fmla="*/ 81116 h 1371602"/>
              <a:gd name="connsiteX10" fmla="*/ 1622323 w 1895168"/>
              <a:gd name="connsiteY10" fmla="*/ 0 h 1371602"/>
              <a:gd name="connsiteX11" fmla="*/ 1895168 w 1895168"/>
              <a:gd name="connsiteY11" fmla="*/ 206477 h 1371602"/>
              <a:gd name="connsiteX12" fmla="*/ 1777181 w 1895168"/>
              <a:gd name="connsiteY12" fmla="*/ 258097 h 1371602"/>
              <a:gd name="connsiteX13" fmla="*/ 1850923 w 1895168"/>
              <a:gd name="connsiteY13" fmla="*/ 353961 h 1371602"/>
              <a:gd name="connsiteX14" fmla="*/ 1732936 w 1895168"/>
              <a:gd name="connsiteY14" fmla="*/ 420329 h 1371602"/>
              <a:gd name="connsiteX15" fmla="*/ 1755058 w 1895168"/>
              <a:gd name="connsiteY15" fmla="*/ 501445 h 1371602"/>
              <a:gd name="connsiteX16" fmla="*/ 1732935 w 1895168"/>
              <a:gd name="connsiteY16" fmla="*/ 685800 h 1371602"/>
              <a:gd name="connsiteX17" fmla="*/ 545691 w 1895168"/>
              <a:gd name="connsiteY17" fmla="*/ 1371602 h 1371602"/>
              <a:gd name="connsiteX0" fmla="*/ 545691 w 1895168"/>
              <a:gd name="connsiteY0" fmla="*/ 1378976 h 1378976"/>
              <a:gd name="connsiteX1" fmla="*/ 0 w 1895168"/>
              <a:gd name="connsiteY1" fmla="*/ 811161 h 1378976"/>
              <a:gd name="connsiteX2" fmla="*/ 125361 w 1895168"/>
              <a:gd name="connsiteY2" fmla="*/ 752168 h 1378976"/>
              <a:gd name="connsiteX3" fmla="*/ 0 w 1895168"/>
              <a:gd name="connsiteY3" fmla="*/ 619432 h 1378976"/>
              <a:gd name="connsiteX4" fmla="*/ 51620 w 1895168"/>
              <a:gd name="connsiteY4" fmla="*/ 486697 h 1378976"/>
              <a:gd name="connsiteX5" fmla="*/ 1010265 w 1895168"/>
              <a:gd name="connsiteY5" fmla="*/ 14748 h 1378976"/>
              <a:gd name="connsiteX6" fmla="*/ 1039762 w 1895168"/>
              <a:gd name="connsiteY6" fmla="*/ 0 h 1378976"/>
              <a:gd name="connsiteX7" fmla="*/ 1194620 w 1895168"/>
              <a:gd name="connsiteY7" fmla="*/ 132735 h 1378976"/>
              <a:gd name="connsiteX8" fmla="*/ 1415845 w 1895168"/>
              <a:gd name="connsiteY8" fmla="*/ 14748 h 1378976"/>
              <a:gd name="connsiteX9" fmla="*/ 1496961 w 1895168"/>
              <a:gd name="connsiteY9" fmla="*/ 88490 h 1378976"/>
              <a:gd name="connsiteX10" fmla="*/ 1622323 w 1895168"/>
              <a:gd name="connsiteY10" fmla="*/ 7374 h 1378976"/>
              <a:gd name="connsiteX11" fmla="*/ 1895168 w 1895168"/>
              <a:gd name="connsiteY11" fmla="*/ 213851 h 1378976"/>
              <a:gd name="connsiteX12" fmla="*/ 1777181 w 1895168"/>
              <a:gd name="connsiteY12" fmla="*/ 265471 h 1378976"/>
              <a:gd name="connsiteX13" fmla="*/ 1850923 w 1895168"/>
              <a:gd name="connsiteY13" fmla="*/ 361335 h 1378976"/>
              <a:gd name="connsiteX14" fmla="*/ 1732936 w 1895168"/>
              <a:gd name="connsiteY14" fmla="*/ 427703 h 1378976"/>
              <a:gd name="connsiteX15" fmla="*/ 1755058 w 1895168"/>
              <a:gd name="connsiteY15" fmla="*/ 508819 h 1378976"/>
              <a:gd name="connsiteX16" fmla="*/ 1732935 w 1895168"/>
              <a:gd name="connsiteY16" fmla="*/ 693174 h 1378976"/>
              <a:gd name="connsiteX17" fmla="*/ 545691 w 1895168"/>
              <a:gd name="connsiteY17" fmla="*/ 1378976 h 1378976"/>
              <a:gd name="connsiteX0" fmla="*/ 545691 w 1895168"/>
              <a:gd name="connsiteY0" fmla="*/ 1378976 h 1378976"/>
              <a:gd name="connsiteX1" fmla="*/ 0 w 1895168"/>
              <a:gd name="connsiteY1" fmla="*/ 811161 h 1378976"/>
              <a:gd name="connsiteX2" fmla="*/ 125361 w 1895168"/>
              <a:gd name="connsiteY2" fmla="*/ 752168 h 1378976"/>
              <a:gd name="connsiteX3" fmla="*/ 0 w 1895168"/>
              <a:gd name="connsiteY3" fmla="*/ 619432 h 1378976"/>
              <a:gd name="connsiteX4" fmla="*/ 51620 w 1895168"/>
              <a:gd name="connsiteY4" fmla="*/ 486697 h 1378976"/>
              <a:gd name="connsiteX5" fmla="*/ 1010265 w 1895168"/>
              <a:gd name="connsiteY5" fmla="*/ 14748 h 1378976"/>
              <a:gd name="connsiteX6" fmla="*/ 1039762 w 1895168"/>
              <a:gd name="connsiteY6" fmla="*/ 0 h 1378976"/>
              <a:gd name="connsiteX7" fmla="*/ 1194620 w 1895168"/>
              <a:gd name="connsiteY7" fmla="*/ 132735 h 1378976"/>
              <a:gd name="connsiteX8" fmla="*/ 1415845 w 1895168"/>
              <a:gd name="connsiteY8" fmla="*/ 14748 h 1378976"/>
              <a:gd name="connsiteX9" fmla="*/ 1496961 w 1895168"/>
              <a:gd name="connsiteY9" fmla="*/ 88490 h 1378976"/>
              <a:gd name="connsiteX10" fmla="*/ 1622323 w 1895168"/>
              <a:gd name="connsiteY10" fmla="*/ 7374 h 1378976"/>
              <a:gd name="connsiteX11" fmla="*/ 1895168 w 1895168"/>
              <a:gd name="connsiteY11" fmla="*/ 213851 h 1378976"/>
              <a:gd name="connsiteX12" fmla="*/ 1777181 w 1895168"/>
              <a:gd name="connsiteY12" fmla="*/ 265471 h 1378976"/>
              <a:gd name="connsiteX13" fmla="*/ 1850923 w 1895168"/>
              <a:gd name="connsiteY13" fmla="*/ 361335 h 1378976"/>
              <a:gd name="connsiteX14" fmla="*/ 1732936 w 1895168"/>
              <a:gd name="connsiteY14" fmla="*/ 427703 h 1378976"/>
              <a:gd name="connsiteX15" fmla="*/ 1666568 w 1895168"/>
              <a:gd name="connsiteY15" fmla="*/ 516194 h 1378976"/>
              <a:gd name="connsiteX16" fmla="*/ 1732935 w 1895168"/>
              <a:gd name="connsiteY16" fmla="*/ 693174 h 1378976"/>
              <a:gd name="connsiteX17" fmla="*/ 545691 w 1895168"/>
              <a:gd name="connsiteY17" fmla="*/ 1378976 h 1378976"/>
              <a:gd name="connsiteX0" fmla="*/ 545691 w 1895168"/>
              <a:gd name="connsiteY0" fmla="*/ 1378976 h 1378976"/>
              <a:gd name="connsiteX1" fmla="*/ 0 w 1895168"/>
              <a:gd name="connsiteY1" fmla="*/ 811161 h 1378976"/>
              <a:gd name="connsiteX2" fmla="*/ 125361 w 1895168"/>
              <a:gd name="connsiteY2" fmla="*/ 752168 h 1378976"/>
              <a:gd name="connsiteX3" fmla="*/ 0 w 1895168"/>
              <a:gd name="connsiteY3" fmla="*/ 619432 h 1378976"/>
              <a:gd name="connsiteX4" fmla="*/ 51620 w 1895168"/>
              <a:gd name="connsiteY4" fmla="*/ 486697 h 1378976"/>
              <a:gd name="connsiteX5" fmla="*/ 1010265 w 1895168"/>
              <a:gd name="connsiteY5" fmla="*/ 14748 h 1378976"/>
              <a:gd name="connsiteX6" fmla="*/ 1039762 w 1895168"/>
              <a:gd name="connsiteY6" fmla="*/ 0 h 1378976"/>
              <a:gd name="connsiteX7" fmla="*/ 1194620 w 1895168"/>
              <a:gd name="connsiteY7" fmla="*/ 132735 h 1378976"/>
              <a:gd name="connsiteX8" fmla="*/ 1415845 w 1895168"/>
              <a:gd name="connsiteY8" fmla="*/ 14748 h 1378976"/>
              <a:gd name="connsiteX9" fmla="*/ 1496961 w 1895168"/>
              <a:gd name="connsiteY9" fmla="*/ 88490 h 1378976"/>
              <a:gd name="connsiteX10" fmla="*/ 1622323 w 1895168"/>
              <a:gd name="connsiteY10" fmla="*/ 7374 h 1378976"/>
              <a:gd name="connsiteX11" fmla="*/ 1895168 w 1895168"/>
              <a:gd name="connsiteY11" fmla="*/ 213851 h 1378976"/>
              <a:gd name="connsiteX12" fmla="*/ 1777181 w 1895168"/>
              <a:gd name="connsiteY12" fmla="*/ 265471 h 1378976"/>
              <a:gd name="connsiteX13" fmla="*/ 1850923 w 1895168"/>
              <a:gd name="connsiteY13" fmla="*/ 361335 h 1378976"/>
              <a:gd name="connsiteX14" fmla="*/ 1732936 w 1895168"/>
              <a:gd name="connsiteY14" fmla="*/ 427703 h 1378976"/>
              <a:gd name="connsiteX15" fmla="*/ 1666568 w 1895168"/>
              <a:gd name="connsiteY15" fmla="*/ 516194 h 1378976"/>
              <a:gd name="connsiteX16" fmla="*/ 1806677 w 1895168"/>
              <a:gd name="connsiteY16" fmla="*/ 678425 h 1378976"/>
              <a:gd name="connsiteX17" fmla="*/ 545691 w 1895168"/>
              <a:gd name="connsiteY17" fmla="*/ 1378976 h 1378976"/>
              <a:gd name="connsiteX0" fmla="*/ 545691 w 1895168"/>
              <a:gd name="connsiteY0" fmla="*/ 1399625 h 1399625"/>
              <a:gd name="connsiteX1" fmla="*/ 0 w 1895168"/>
              <a:gd name="connsiteY1" fmla="*/ 831810 h 1399625"/>
              <a:gd name="connsiteX2" fmla="*/ 125361 w 1895168"/>
              <a:gd name="connsiteY2" fmla="*/ 772817 h 1399625"/>
              <a:gd name="connsiteX3" fmla="*/ 0 w 1895168"/>
              <a:gd name="connsiteY3" fmla="*/ 640081 h 1399625"/>
              <a:gd name="connsiteX4" fmla="*/ 51620 w 1895168"/>
              <a:gd name="connsiteY4" fmla="*/ 507346 h 1399625"/>
              <a:gd name="connsiteX5" fmla="*/ 1010265 w 1895168"/>
              <a:gd name="connsiteY5" fmla="*/ 35397 h 1399625"/>
              <a:gd name="connsiteX6" fmla="*/ 1106903 w 1895168"/>
              <a:gd name="connsiteY6" fmla="*/ 0 h 1399625"/>
              <a:gd name="connsiteX7" fmla="*/ 1194620 w 1895168"/>
              <a:gd name="connsiteY7" fmla="*/ 153384 h 1399625"/>
              <a:gd name="connsiteX8" fmla="*/ 1415845 w 1895168"/>
              <a:gd name="connsiteY8" fmla="*/ 35397 h 1399625"/>
              <a:gd name="connsiteX9" fmla="*/ 1496961 w 1895168"/>
              <a:gd name="connsiteY9" fmla="*/ 109139 h 1399625"/>
              <a:gd name="connsiteX10" fmla="*/ 1622323 w 1895168"/>
              <a:gd name="connsiteY10" fmla="*/ 28023 h 1399625"/>
              <a:gd name="connsiteX11" fmla="*/ 1895168 w 1895168"/>
              <a:gd name="connsiteY11" fmla="*/ 234500 h 1399625"/>
              <a:gd name="connsiteX12" fmla="*/ 1777181 w 1895168"/>
              <a:gd name="connsiteY12" fmla="*/ 286120 h 1399625"/>
              <a:gd name="connsiteX13" fmla="*/ 1850923 w 1895168"/>
              <a:gd name="connsiteY13" fmla="*/ 381984 h 1399625"/>
              <a:gd name="connsiteX14" fmla="*/ 1732936 w 1895168"/>
              <a:gd name="connsiteY14" fmla="*/ 448352 h 1399625"/>
              <a:gd name="connsiteX15" fmla="*/ 1666568 w 1895168"/>
              <a:gd name="connsiteY15" fmla="*/ 536843 h 1399625"/>
              <a:gd name="connsiteX16" fmla="*/ 1806677 w 1895168"/>
              <a:gd name="connsiteY16" fmla="*/ 699074 h 1399625"/>
              <a:gd name="connsiteX17" fmla="*/ 545691 w 1895168"/>
              <a:gd name="connsiteY17" fmla="*/ 1399625 h 1399625"/>
              <a:gd name="connsiteX0" fmla="*/ 545691 w 1895168"/>
              <a:gd name="connsiteY0" fmla="*/ 1399625 h 1399625"/>
              <a:gd name="connsiteX1" fmla="*/ 0 w 1895168"/>
              <a:gd name="connsiteY1" fmla="*/ 831810 h 1399625"/>
              <a:gd name="connsiteX2" fmla="*/ 125361 w 1895168"/>
              <a:gd name="connsiteY2" fmla="*/ 772817 h 1399625"/>
              <a:gd name="connsiteX3" fmla="*/ 0 w 1895168"/>
              <a:gd name="connsiteY3" fmla="*/ 640081 h 1399625"/>
              <a:gd name="connsiteX4" fmla="*/ 51620 w 1895168"/>
              <a:gd name="connsiteY4" fmla="*/ 507346 h 1399625"/>
              <a:gd name="connsiteX5" fmla="*/ 1010265 w 1895168"/>
              <a:gd name="connsiteY5" fmla="*/ 35397 h 1399625"/>
              <a:gd name="connsiteX6" fmla="*/ 1106903 w 1895168"/>
              <a:gd name="connsiteY6" fmla="*/ 0 h 1399625"/>
              <a:gd name="connsiteX7" fmla="*/ 1247373 w 1895168"/>
              <a:gd name="connsiteY7" fmla="*/ 137897 h 1399625"/>
              <a:gd name="connsiteX8" fmla="*/ 1415845 w 1895168"/>
              <a:gd name="connsiteY8" fmla="*/ 35397 h 1399625"/>
              <a:gd name="connsiteX9" fmla="*/ 1496961 w 1895168"/>
              <a:gd name="connsiteY9" fmla="*/ 109139 h 1399625"/>
              <a:gd name="connsiteX10" fmla="*/ 1622323 w 1895168"/>
              <a:gd name="connsiteY10" fmla="*/ 28023 h 1399625"/>
              <a:gd name="connsiteX11" fmla="*/ 1895168 w 1895168"/>
              <a:gd name="connsiteY11" fmla="*/ 234500 h 1399625"/>
              <a:gd name="connsiteX12" fmla="*/ 1777181 w 1895168"/>
              <a:gd name="connsiteY12" fmla="*/ 286120 h 1399625"/>
              <a:gd name="connsiteX13" fmla="*/ 1850923 w 1895168"/>
              <a:gd name="connsiteY13" fmla="*/ 381984 h 1399625"/>
              <a:gd name="connsiteX14" fmla="*/ 1732936 w 1895168"/>
              <a:gd name="connsiteY14" fmla="*/ 448352 h 1399625"/>
              <a:gd name="connsiteX15" fmla="*/ 1666568 w 1895168"/>
              <a:gd name="connsiteY15" fmla="*/ 536843 h 1399625"/>
              <a:gd name="connsiteX16" fmla="*/ 1806677 w 1895168"/>
              <a:gd name="connsiteY16" fmla="*/ 699074 h 1399625"/>
              <a:gd name="connsiteX17" fmla="*/ 545691 w 1895168"/>
              <a:gd name="connsiteY17" fmla="*/ 1399625 h 1399625"/>
              <a:gd name="connsiteX0" fmla="*/ 545691 w 1895168"/>
              <a:gd name="connsiteY0" fmla="*/ 1410689 h 1410689"/>
              <a:gd name="connsiteX1" fmla="*/ 0 w 1895168"/>
              <a:gd name="connsiteY1" fmla="*/ 842874 h 1410689"/>
              <a:gd name="connsiteX2" fmla="*/ 125361 w 1895168"/>
              <a:gd name="connsiteY2" fmla="*/ 783881 h 1410689"/>
              <a:gd name="connsiteX3" fmla="*/ 0 w 1895168"/>
              <a:gd name="connsiteY3" fmla="*/ 651145 h 1410689"/>
              <a:gd name="connsiteX4" fmla="*/ 51620 w 1895168"/>
              <a:gd name="connsiteY4" fmla="*/ 518410 h 1410689"/>
              <a:gd name="connsiteX5" fmla="*/ 1010265 w 1895168"/>
              <a:gd name="connsiteY5" fmla="*/ 46461 h 1410689"/>
              <a:gd name="connsiteX6" fmla="*/ 1106903 w 1895168"/>
              <a:gd name="connsiteY6" fmla="*/ 11064 h 1410689"/>
              <a:gd name="connsiteX7" fmla="*/ 1247373 w 1895168"/>
              <a:gd name="connsiteY7" fmla="*/ 148961 h 1410689"/>
              <a:gd name="connsiteX8" fmla="*/ 1449416 w 1895168"/>
              <a:gd name="connsiteY8" fmla="*/ 0 h 1410689"/>
              <a:gd name="connsiteX9" fmla="*/ 1496961 w 1895168"/>
              <a:gd name="connsiteY9" fmla="*/ 120203 h 1410689"/>
              <a:gd name="connsiteX10" fmla="*/ 1622323 w 1895168"/>
              <a:gd name="connsiteY10" fmla="*/ 39087 h 1410689"/>
              <a:gd name="connsiteX11" fmla="*/ 1895168 w 1895168"/>
              <a:gd name="connsiteY11" fmla="*/ 245564 h 1410689"/>
              <a:gd name="connsiteX12" fmla="*/ 1777181 w 1895168"/>
              <a:gd name="connsiteY12" fmla="*/ 297184 h 1410689"/>
              <a:gd name="connsiteX13" fmla="*/ 1850923 w 1895168"/>
              <a:gd name="connsiteY13" fmla="*/ 393048 h 1410689"/>
              <a:gd name="connsiteX14" fmla="*/ 1732936 w 1895168"/>
              <a:gd name="connsiteY14" fmla="*/ 459416 h 1410689"/>
              <a:gd name="connsiteX15" fmla="*/ 1666568 w 1895168"/>
              <a:gd name="connsiteY15" fmla="*/ 547907 h 1410689"/>
              <a:gd name="connsiteX16" fmla="*/ 1806677 w 1895168"/>
              <a:gd name="connsiteY16" fmla="*/ 710138 h 1410689"/>
              <a:gd name="connsiteX17" fmla="*/ 545691 w 1895168"/>
              <a:gd name="connsiteY17" fmla="*/ 1410689 h 1410689"/>
              <a:gd name="connsiteX0" fmla="*/ 545691 w 1895168"/>
              <a:gd name="connsiteY0" fmla="*/ 1410689 h 1410689"/>
              <a:gd name="connsiteX1" fmla="*/ 0 w 1895168"/>
              <a:gd name="connsiteY1" fmla="*/ 842874 h 1410689"/>
              <a:gd name="connsiteX2" fmla="*/ 125361 w 1895168"/>
              <a:gd name="connsiteY2" fmla="*/ 783881 h 1410689"/>
              <a:gd name="connsiteX3" fmla="*/ 0 w 1895168"/>
              <a:gd name="connsiteY3" fmla="*/ 651145 h 1410689"/>
              <a:gd name="connsiteX4" fmla="*/ 51620 w 1895168"/>
              <a:gd name="connsiteY4" fmla="*/ 518410 h 1410689"/>
              <a:gd name="connsiteX5" fmla="*/ 1010265 w 1895168"/>
              <a:gd name="connsiteY5" fmla="*/ 46461 h 1410689"/>
              <a:gd name="connsiteX6" fmla="*/ 1106903 w 1895168"/>
              <a:gd name="connsiteY6" fmla="*/ 11064 h 1410689"/>
              <a:gd name="connsiteX7" fmla="*/ 1247373 w 1895168"/>
              <a:gd name="connsiteY7" fmla="*/ 148961 h 1410689"/>
              <a:gd name="connsiteX8" fmla="*/ 1449416 w 1895168"/>
              <a:gd name="connsiteY8" fmla="*/ 0 h 1410689"/>
              <a:gd name="connsiteX9" fmla="*/ 1549715 w 1895168"/>
              <a:gd name="connsiteY9" fmla="*/ 89229 h 1410689"/>
              <a:gd name="connsiteX10" fmla="*/ 1622323 w 1895168"/>
              <a:gd name="connsiteY10" fmla="*/ 39087 h 1410689"/>
              <a:gd name="connsiteX11" fmla="*/ 1895168 w 1895168"/>
              <a:gd name="connsiteY11" fmla="*/ 245564 h 1410689"/>
              <a:gd name="connsiteX12" fmla="*/ 1777181 w 1895168"/>
              <a:gd name="connsiteY12" fmla="*/ 297184 h 1410689"/>
              <a:gd name="connsiteX13" fmla="*/ 1850923 w 1895168"/>
              <a:gd name="connsiteY13" fmla="*/ 393048 h 1410689"/>
              <a:gd name="connsiteX14" fmla="*/ 1732936 w 1895168"/>
              <a:gd name="connsiteY14" fmla="*/ 459416 h 1410689"/>
              <a:gd name="connsiteX15" fmla="*/ 1666568 w 1895168"/>
              <a:gd name="connsiteY15" fmla="*/ 547907 h 1410689"/>
              <a:gd name="connsiteX16" fmla="*/ 1806677 w 1895168"/>
              <a:gd name="connsiteY16" fmla="*/ 710138 h 1410689"/>
              <a:gd name="connsiteX17" fmla="*/ 545691 w 1895168"/>
              <a:gd name="connsiteY17" fmla="*/ 1410689 h 1410689"/>
              <a:gd name="connsiteX0" fmla="*/ 545691 w 1895168"/>
              <a:gd name="connsiteY0" fmla="*/ 1410689 h 1410689"/>
              <a:gd name="connsiteX1" fmla="*/ 0 w 1895168"/>
              <a:gd name="connsiteY1" fmla="*/ 842874 h 1410689"/>
              <a:gd name="connsiteX2" fmla="*/ 125361 w 1895168"/>
              <a:gd name="connsiteY2" fmla="*/ 783881 h 1410689"/>
              <a:gd name="connsiteX3" fmla="*/ 0 w 1895168"/>
              <a:gd name="connsiteY3" fmla="*/ 651145 h 1410689"/>
              <a:gd name="connsiteX4" fmla="*/ 51620 w 1895168"/>
              <a:gd name="connsiteY4" fmla="*/ 518410 h 1410689"/>
              <a:gd name="connsiteX5" fmla="*/ 1010265 w 1895168"/>
              <a:gd name="connsiteY5" fmla="*/ 46461 h 1410689"/>
              <a:gd name="connsiteX6" fmla="*/ 1106903 w 1895168"/>
              <a:gd name="connsiteY6" fmla="*/ 11064 h 1410689"/>
              <a:gd name="connsiteX7" fmla="*/ 1247373 w 1895168"/>
              <a:gd name="connsiteY7" fmla="*/ 148961 h 1410689"/>
              <a:gd name="connsiteX8" fmla="*/ 1449416 w 1895168"/>
              <a:gd name="connsiteY8" fmla="*/ 0 h 1410689"/>
              <a:gd name="connsiteX9" fmla="*/ 1549715 w 1895168"/>
              <a:gd name="connsiteY9" fmla="*/ 89229 h 1410689"/>
              <a:gd name="connsiteX10" fmla="*/ 1670281 w 1895168"/>
              <a:gd name="connsiteY10" fmla="*/ 8113 h 1410689"/>
              <a:gd name="connsiteX11" fmla="*/ 1895168 w 1895168"/>
              <a:gd name="connsiteY11" fmla="*/ 245564 h 1410689"/>
              <a:gd name="connsiteX12" fmla="*/ 1777181 w 1895168"/>
              <a:gd name="connsiteY12" fmla="*/ 297184 h 1410689"/>
              <a:gd name="connsiteX13" fmla="*/ 1850923 w 1895168"/>
              <a:gd name="connsiteY13" fmla="*/ 393048 h 1410689"/>
              <a:gd name="connsiteX14" fmla="*/ 1732936 w 1895168"/>
              <a:gd name="connsiteY14" fmla="*/ 459416 h 1410689"/>
              <a:gd name="connsiteX15" fmla="*/ 1666568 w 1895168"/>
              <a:gd name="connsiteY15" fmla="*/ 547907 h 1410689"/>
              <a:gd name="connsiteX16" fmla="*/ 1806677 w 1895168"/>
              <a:gd name="connsiteY16" fmla="*/ 710138 h 1410689"/>
              <a:gd name="connsiteX17" fmla="*/ 545691 w 1895168"/>
              <a:gd name="connsiteY17" fmla="*/ 1410689 h 1410689"/>
              <a:gd name="connsiteX0" fmla="*/ 545691 w 1919147"/>
              <a:gd name="connsiteY0" fmla="*/ 1410689 h 1410689"/>
              <a:gd name="connsiteX1" fmla="*/ 0 w 1919147"/>
              <a:gd name="connsiteY1" fmla="*/ 842874 h 1410689"/>
              <a:gd name="connsiteX2" fmla="*/ 125361 w 1919147"/>
              <a:gd name="connsiteY2" fmla="*/ 783881 h 1410689"/>
              <a:gd name="connsiteX3" fmla="*/ 0 w 1919147"/>
              <a:gd name="connsiteY3" fmla="*/ 651145 h 1410689"/>
              <a:gd name="connsiteX4" fmla="*/ 51620 w 1919147"/>
              <a:gd name="connsiteY4" fmla="*/ 518410 h 1410689"/>
              <a:gd name="connsiteX5" fmla="*/ 1010265 w 1919147"/>
              <a:gd name="connsiteY5" fmla="*/ 46461 h 1410689"/>
              <a:gd name="connsiteX6" fmla="*/ 1106903 w 1919147"/>
              <a:gd name="connsiteY6" fmla="*/ 11064 h 1410689"/>
              <a:gd name="connsiteX7" fmla="*/ 1247373 w 1919147"/>
              <a:gd name="connsiteY7" fmla="*/ 148961 h 1410689"/>
              <a:gd name="connsiteX8" fmla="*/ 1449416 w 1919147"/>
              <a:gd name="connsiteY8" fmla="*/ 0 h 1410689"/>
              <a:gd name="connsiteX9" fmla="*/ 1549715 w 1919147"/>
              <a:gd name="connsiteY9" fmla="*/ 89229 h 1410689"/>
              <a:gd name="connsiteX10" fmla="*/ 1670281 w 1919147"/>
              <a:gd name="connsiteY10" fmla="*/ 8113 h 1410689"/>
              <a:gd name="connsiteX11" fmla="*/ 1919147 w 1919147"/>
              <a:gd name="connsiteY11" fmla="*/ 230077 h 1410689"/>
              <a:gd name="connsiteX12" fmla="*/ 1777181 w 1919147"/>
              <a:gd name="connsiteY12" fmla="*/ 297184 h 1410689"/>
              <a:gd name="connsiteX13" fmla="*/ 1850923 w 1919147"/>
              <a:gd name="connsiteY13" fmla="*/ 393048 h 1410689"/>
              <a:gd name="connsiteX14" fmla="*/ 1732936 w 1919147"/>
              <a:gd name="connsiteY14" fmla="*/ 459416 h 1410689"/>
              <a:gd name="connsiteX15" fmla="*/ 1666568 w 1919147"/>
              <a:gd name="connsiteY15" fmla="*/ 547907 h 1410689"/>
              <a:gd name="connsiteX16" fmla="*/ 1806677 w 1919147"/>
              <a:gd name="connsiteY16" fmla="*/ 710138 h 1410689"/>
              <a:gd name="connsiteX17" fmla="*/ 545691 w 1919147"/>
              <a:gd name="connsiteY17" fmla="*/ 1410689 h 1410689"/>
              <a:gd name="connsiteX0" fmla="*/ 545691 w 1919147"/>
              <a:gd name="connsiteY0" fmla="*/ 1410689 h 1410689"/>
              <a:gd name="connsiteX1" fmla="*/ 0 w 1919147"/>
              <a:gd name="connsiteY1" fmla="*/ 842874 h 1410689"/>
              <a:gd name="connsiteX2" fmla="*/ 125361 w 1919147"/>
              <a:gd name="connsiteY2" fmla="*/ 783881 h 1410689"/>
              <a:gd name="connsiteX3" fmla="*/ 0 w 1919147"/>
              <a:gd name="connsiteY3" fmla="*/ 651145 h 1410689"/>
              <a:gd name="connsiteX4" fmla="*/ 51620 w 1919147"/>
              <a:gd name="connsiteY4" fmla="*/ 518410 h 1410689"/>
              <a:gd name="connsiteX5" fmla="*/ 1010265 w 1919147"/>
              <a:gd name="connsiteY5" fmla="*/ 46461 h 1410689"/>
              <a:gd name="connsiteX6" fmla="*/ 1106903 w 1919147"/>
              <a:gd name="connsiteY6" fmla="*/ 11064 h 1410689"/>
              <a:gd name="connsiteX7" fmla="*/ 1247373 w 1919147"/>
              <a:gd name="connsiteY7" fmla="*/ 148961 h 1410689"/>
              <a:gd name="connsiteX8" fmla="*/ 1449416 w 1919147"/>
              <a:gd name="connsiteY8" fmla="*/ 0 h 1410689"/>
              <a:gd name="connsiteX9" fmla="*/ 1549715 w 1919147"/>
              <a:gd name="connsiteY9" fmla="*/ 89229 h 1410689"/>
              <a:gd name="connsiteX10" fmla="*/ 1670281 w 1919147"/>
              <a:gd name="connsiteY10" fmla="*/ 8113 h 1410689"/>
              <a:gd name="connsiteX11" fmla="*/ 1919147 w 1919147"/>
              <a:gd name="connsiteY11" fmla="*/ 230077 h 1410689"/>
              <a:gd name="connsiteX12" fmla="*/ 1777181 w 1919147"/>
              <a:gd name="connsiteY12" fmla="*/ 297184 h 1410689"/>
              <a:gd name="connsiteX13" fmla="*/ 1874903 w 1919147"/>
              <a:gd name="connsiteY13" fmla="*/ 372399 h 1410689"/>
              <a:gd name="connsiteX14" fmla="*/ 1732936 w 1919147"/>
              <a:gd name="connsiteY14" fmla="*/ 459416 h 1410689"/>
              <a:gd name="connsiteX15" fmla="*/ 1666568 w 1919147"/>
              <a:gd name="connsiteY15" fmla="*/ 547907 h 1410689"/>
              <a:gd name="connsiteX16" fmla="*/ 1806677 w 1919147"/>
              <a:gd name="connsiteY16" fmla="*/ 710138 h 1410689"/>
              <a:gd name="connsiteX17" fmla="*/ 545691 w 1919147"/>
              <a:gd name="connsiteY17" fmla="*/ 1410689 h 1410689"/>
              <a:gd name="connsiteX0" fmla="*/ 545691 w 1919147"/>
              <a:gd name="connsiteY0" fmla="*/ 1410689 h 1410689"/>
              <a:gd name="connsiteX1" fmla="*/ 0 w 1919147"/>
              <a:gd name="connsiteY1" fmla="*/ 842874 h 1410689"/>
              <a:gd name="connsiteX2" fmla="*/ 125361 w 1919147"/>
              <a:gd name="connsiteY2" fmla="*/ 783881 h 1410689"/>
              <a:gd name="connsiteX3" fmla="*/ 0 w 1919147"/>
              <a:gd name="connsiteY3" fmla="*/ 651145 h 1410689"/>
              <a:gd name="connsiteX4" fmla="*/ 51620 w 1919147"/>
              <a:gd name="connsiteY4" fmla="*/ 518410 h 1410689"/>
              <a:gd name="connsiteX5" fmla="*/ 1010265 w 1919147"/>
              <a:gd name="connsiteY5" fmla="*/ 46461 h 1410689"/>
              <a:gd name="connsiteX6" fmla="*/ 1106903 w 1919147"/>
              <a:gd name="connsiteY6" fmla="*/ 11064 h 1410689"/>
              <a:gd name="connsiteX7" fmla="*/ 1247373 w 1919147"/>
              <a:gd name="connsiteY7" fmla="*/ 148961 h 1410689"/>
              <a:gd name="connsiteX8" fmla="*/ 1449416 w 1919147"/>
              <a:gd name="connsiteY8" fmla="*/ 0 h 1410689"/>
              <a:gd name="connsiteX9" fmla="*/ 1549715 w 1919147"/>
              <a:gd name="connsiteY9" fmla="*/ 89229 h 1410689"/>
              <a:gd name="connsiteX10" fmla="*/ 1670281 w 1919147"/>
              <a:gd name="connsiteY10" fmla="*/ 8113 h 1410689"/>
              <a:gd name="connsiteX11" fmla="*/ 1919147 w 1919147"/>
              <a:gd name="connsiteY11" fmla="*/ 230077 h 1410689"/>
              <a:gd name="connsiteX12" fmla="*/ 1777181 w 1919147"/>
              <a:gd name="connsiteY12" fmla="*/ 297184 h 1410689"/>
              <a:gd name="connsiteX13" fmla="*/ 1874903 w 1919147"/>
              <a:gd name="connsiteY13" fmla="*/ 372399 h 1410689"/>
              <a:gd name="connsiteX14" fmla="*/ 1732936 w 1919147"/>
              <a:gd name="connsiteY14" fmla="*/ 459416 h 1410689"/>
              <a:gd name="connsiteX15" fmla="*/ 1666568 w 1919147"/>
              <a:gd name="connsiteY15" fmla="*/ 547907 h 1410689"/>
              <a:gd name="connsiteX16" fmla="*/ 1801882 w 1919147"/>
              <a:gd name="connsiteY16" fmla="*/ 606891 h 1410689"/>
              <a:gd name="connsiteX17" fmla="*/ 545691 w 1919147"/>
              <a:gd name="connsiteY17" fmla="*/ 1410689 h 1410689"/>
              <a:gd name="connsiteX0" fmla="*/ 545691 w 1919147"/>
              <a:gd name="connsiteY0" fmla="*/ 1410689 h 1410689"/>
              <a:gd name="connsiteX1" fmla="*/ 0 w 1919147"/>
              <a:gd name="connsiteY1" fmla="*/ 842874 h 1410689"/>
              <a:gd name="connsiteX2" fmla="*/ 125361 w 1919147"/>
              <a:gd name="connsiteY2" fmla="*/ 783881 h 1410689"/>
              <a:gd name="connsiteX3" fmla="*/ 0 w 1919147"/>
              <a:gd name="connsiteY3" fmla="*/ 651145 h 1410689"/>
              <a:gd name="connsiteX4" fmla="*/ 51620 w 1919147"/>
              <a:gd name="connsiteY4" fmla="*/ 518410 h 1410689"/>
              <a:gd name="connsiteX5" fmla="*/ 1010265 w 1919147"/>
              <a:gd name="connsiteY5" fmla="*/ 46461 h 1410689"/>
              <a:gd name="connsiteX6" fmla="*/ 1106903 w 1919147"/>
              <a:gd name="connsiteY6" fmla="*/ 11064 h 1410689"/>
              <a:gd name="connsiteX7" fmla="*/ 1247373 w 1919147"/>
              <a:gd name="connsiteY7" fmla="*/ 148961 h 1410689"/>
              <a:gd name="connsiteX8" fmla="*/ 1449416 w 1919147"/>
              <a:gd name="connsiteY8" fmla="*/ 0 h 1410689"/>
              <a:gd name="connsiteX9" fmla="*/ 1549715 w 1919147"/>
              <a:gd name="connsiteY9" fmla="*/ 89229 h 1410689"/>
              <a:gd name="connsiteX10" fmla="*/ 1670281 w 1919147"/>
              <a:gd name="connsiteY10" fmla="*/ 8113 h 1410689"/>
              <a:gd name="connsiteX11" fmla="*/ 1919147 w 1919147"/>
              <a:gd name="connsiteY11" fmla="*/ 230077 h 1410689"/>
              <a:gd name="connsiteX12" fmla="*/ 1777181 w 1919147"/>
              <a:gd name="connsiteY12" fmla="*/ 297184 h 1410689"/>
              <a:gd name="connsiteX13" fmla="*/ 1874903 w 1919147"/>
              <a:gd name="connsiteY13" fmla="*/ 372399 h 1410689"/>
              <a:gd name="connsiteX14" fmla="*/ 1732936 w 1919147"/>
              <a:gd name="connsiteY14" fmla="*/ 459416 h 1410689"/>
              <a:gd name="connsiteX15" fmla="*/ 1666568 w 1919147"/>
              <a:gd name="connsiteY15" fmla="*/ 547907 h 1410689"/>
              <a:gd name="connsiteX16" fmla="*/ 1801882 w 1919147"/>
              <a:gd name="connsiteY16" fmla="*/ 643027 h 1410689"/>
              <a:gd name="connsiteX17" fmla="*/ 545691 w 1919147"/>
              <a:gd name="connsiteY17" fmla="*/ 1410689 h 1410689"/>
              <a:gd name="connsiteX0" fmla="*/ 545691 w 1919147"/>
              <a:gd name="connsiteY0" fmla="*/ 1410689 h 1410689"/>
              <a:gd name="connsiteX1" fmla="*/ 0 w 1919147"/>
              <a:gd name="connsiteY1" fmla="*/ 842874 h 1410689"/>
              <a:gd name="connsiteX2" fmla="*/ 125361 w 1919147"/>
              <a:gd name="connsiteY2" fmla="*/ 783881 h 1410689"/>
              <a:gd name="connsiteX3" fmla="*/ 0 w 1919147"/>
              <a:gd name="connsiteY3" fmla="*/ 651145 h 1410689"/>
              <a:gd name="connsiteX4" fmla="*/ 51620 w 1919147"/>
              <a:gd name="connsiteY4" fmla="*/ 518410 h 1410689"/>
              <a:gd name="connsiteX5" fmla="*/ 1010265 w 1919147"/>
              <a:gd name="connsiteY5" fmla="*/ 46461 h 1410689"/>
              <a:gd name="connsiteX6" fmla="*/ 1106903 w 1919147"/>
              <a:gd name="connsiteY6" fmla="*/ 11064 h 1410689"/>
              <a:gd name="connsiteX7" fmla="*/ 1247373 w 1919147"/>
              <a:gd name="connsiteY7" fmla="*/ 148961 h 1410689"/>
              <a:gd name="connsiteX8" fmla="*/ 1449416 w 1919147"/>
              <a:gd name="connsiteY8" fmla="*/ 0 h 1410689"/>
              <a:gd name="connsiteX9" fmla="*/ 1549715 w 1919147"/>
              <a:gd name="connsiteY9" fmla="*/ 89229 h 1410689"/>
              <a:gd name="connsiteX10" fmla="*/ 1670281 w 1919147"/>
              <a:gd name="connsiteY10" fmla="*/ 8113 h 1410689"/>
              <a:gd name="connsiteX11" fmla="*/ 1919147 w 1919147"/>
              <a:gd name="connsiteY11" fmla="*/ 230077 h 1410689"/>
              <a:gd name="connsiteX12" fmla="*/ 1777181 w 1919147"/>
              <a:gd name="connsiteY12" fmla="*/ 297184 h 1410689"/>
              <a:gd name="connsiteX13" fmla="*/ 1874903 w 1919147"/>
              <a:gd name="connsiteY13" fmla="*/ 372399 h 1410689"/>
              <a:gd name="connsiteX14" fmla="*/ 1732936 w 1919147"/>
              <a:gd name="connsiteY14" fmla="*/ 459416 h 1410689"/>
              <a:gd name="connsiteX15" fmla="*/ 1671363 w 1919147"/>
              <a:gd name="connsiteY15" fmla="*/ 506608 h 1410689"/>
              <a:gd name="connsiteX16" fmla="*/ 1801882 w 1919147"/>
              <a:gd name="connsiteY16" fmla="*/ 643027 h 1410689"/>
              <a:gd name="connsiteX17" fmla="*/ 545691 w 1919147"/>
              <a:gd name="connsiteY17" fmla="*/ 1410689 h 141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9147" h="1410689">
                <a:moveTo>
                  <a:pt x="545691" y="1410689"/>
                </a:moveTo>
                <a:lnTo>
                  <a:pt x="0" y="842874"/>
                </a:lnTo>
                <a:lnTo>
                  <a:pt x="125361" y="783881"/>
                </a:lnTo>
                <a:lnTo>
                  <a:pt x="0" y="651145"/>
                </a:lnTo>
                <a:lnTo>
                  <a:pt x="51620" y="518410"/>
                </a:lnTo>
                <a:lnTo>
                  <a:pt x="1010265" y="46461"/>
                </a:lnTo>
                <a:lnTo>
                  <a:pt x="1106903" y="11064"/>
                </a:lnTo>
                <a:lnTo>
                  <a:pt x="1247373" y="148961"/>
                </a:lnTo>
                <a:lnTo>
                  <a:pt x="1449416" y="0"/>
                </a:lnTo>
                <a:lnTo>
                  <a:pt x="1549715" y="89229"/>
                </a:lnTo>
                <a:lnTo>
                  <a:pt x="1670281" y="8113"/>
                </a:lnTo>
                <a:lnTo>
                  <a:pt x="1919147" y="230077"/>
                </a:lnTo>
                <a:lnTo>
                  <a:pt x="1777181" y="297184"/>
                </a:lnTo>
                <a:lnTo>
                  <a:pt x="1874903" y="372399"/>
                </a:lnTo>
                <a:lnTo>
                  <a:pt x="1732936" y="459416"/>
                </a:lnTo>
                <a:lnTo>
                  <a:pt x="1671363" y="506608"/>
                </a:lnTo>
                <a:lnTo>
                  <a:pt x="1801882" y="643027"/>
                </a:lnTo>
                <a:lnTo>
                  <a:pt x="545691" y="1410689"/>
                </a:ln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33916" y="1351746"/>
            <a:ext cx="547656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+mn-lt"/>
              </a:rPr>
              <a:t>Problem Statement: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Fellowship Hall and Convent/Monastery are only buildings to have a mostly steel structure.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Does not take advantage of worker affinity to concrete operations.</a:t>
            </a:r>
          </a:p>
          <a:p>
            <a:endParaRPr lang="en-US" sz="2600" dirty="0"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Potential Solution: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n-lt"/>
              </a:rPr>
              <a:t>Design the structure of these buildings to be concrete rather than steel.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21400" y="1351746"/>
            <a:ext cx="8077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089275" algn="l"/>
              </a:tabLst>
            </a:pPr>
            <a:r>
              <a:rPr lang="en-US" sz="2600" b="1" dirty="0">
                <a:latin typeface="+mn-lt"/>
              </a:rPr>
              <a:t>Volume of Concrete: 	</a:t>
            </a:r>
            <a:r>
              <a:rPr lang="en-US" sz="2600" dirty="0">
                <a:latin typeface="+mn-lt"/>
              </a:rPr>
              <a:t>25,000 CY</a:t>
            </a:r>
          </a:p>
          <a:p>
            <a:pPr>
              <a:tabLst>
                <a:tab pos="3089275" algn="l"/>
              </a:tabLst>
            </a:pPr>
            <a:r>
              <a:rPr lang="en-US" sz="2600" b="1" dirty="0">
                <a:latin typeface="+mn-lt"/>
              </a:rPr>
              <a:t>Total Cost: 	</a:t>
            </a:r>
            <a:r>
              <a:rPr lang="en-US" sz="2600" dirty="0">
                <a:latin typeface="+mn-lt"/>
              </a:rPr>
              <a:t>$15.5 million</a:t>
            </a:r>
          </a:p>
          <a:p>
            <a:pPr>
              <a:tabLst>
                <a:tab pos="3089275" algn="l"/>
              </a:tabLst>
            </a:pPr>
            <a:endParaRPr lang="en-US" sz="2600" b="1" dirty="0" smtClean="0">
              <a:latin typeface="+mn-lt"/>
            </a:endParaRPr>
          </a:p>
          <a:p>
            <a:pPr>
              <a:tabLst>
                <a:tab pos="3089275" algn="l"/>
              </a:tabLst>
            </a:pPr>
            <a:r>
              <a:rPr lang="en-US" sz="2600" b="1" dirty="0" smtClean="0">
                <a:latin typeface="+mn-lt"/>
              </a:rPr>
              <a:t>Concrete </a:t>
            </a:r>
            <a:r>
              <a:rPr lang="en-US" sz="2600" b="1" dirty="0">
                <a:latin typeface="+mn-lt"/>
              </a:rPr>
              <a:t>Strength: 	</a:t>
            </a:r>
            <a:r>
              <a:rPr lang="en-US" sz="2600" dirty="0">
                <a:latin typeface="+mn-lt"/>
              </a:rPr>
              <a:t>5000 </a:t>
            </a:r>
            <a:r>
              <a:rPr lang="en-US" sz="2600" dirty="0" smtClean="0">
                <a:latin typeface="+mn-lt"/>
              </a:rPr>
              <a:t>psi</a:t>
            </a:r>
          </a:p>
          <a:p>
            <a:r>
              <a:rPr lang="en-US" sz="2600" b="1" dirty="0" smtClean="0">
                <a:latin typeface="+mn-lt"/>
              </a:rPr>
              <a:t>Typical Dimensions Used on Site:</a:t>
            </a:r>
          </a:p>
          <a:p>
            <a:endParaRPr lang="en-US" sz="2600" b="1" dirty="0">
              <a:latin typeface="+mn-lt"/>
            </a:endParaRPr>
          </a:p>
          <a:p>
            <a:endParaRPr lang="en-US" sz="2600" b="1" dirty="0" smtClean="0">
              <a:latin typeface="+mn-lt"/>
            </a:endParaRPr>
          </a:p>
          <a:p>
            <a:endParaRPr lang="en-US" sz="2600" b="1" dirty="0">
              <a:latin typeface="+mn-lt"/>
            </a:endParaRPr>
          </a:p>
          <a:p>
            <a:endParaRPr lang="en-US" sz="2600" b="1" dirty="0" smtClean="0">
              <a:latin typeface="+mn-lt"/>
            </a:endParaRPr>
          </a:p>
          <a:p>
            <a:endParaRPr lang="en-US" sz="2600" b="1" dirty="0" smtClean="0"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81286"/>
              </p:ext>
            </p:extLst>
          </p:nvPr>
        </p:nvGraphicFramePr>
        <p:xfrm>
          <a:off x="19126200" y="3505200"/>
          <a:ext cx="7543800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8676"/>
                <a:gridCol w="4555124"/>
              </a:tblGrid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Structural Element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Dimension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Beams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12”x18” --- 12”x30” --- 18”x30”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Columns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12”x24” --- 16”x24” --- 30”x30”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Slabs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8” --- 10” --- 12”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4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033756" y="1143000"/>
            <a:ext cx="765248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b="1" dirty="0" smtClean="0">
              <a:latin typeface="+mn-lt"/>
            </a:endParaRPr>
          </a:p>
          <a:p>
            <a:pPr algn="ctr"/>
            <a:endParaRPr lang="en-US" sz="2600" b="1" dirty="0"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Beam Design:</a:t>
            </a:r>
            <a:endParaRPr lang="en-US" sz="2600" dirty="0" smtClean="0">
              <a:latin typeface="+mn-lt"/>
            </a:endParaRPr>
          </a:p>
          <a:p>
            <a:pPr lvl="1"/>
            <a:r>
              <a:rPr lang="en-US" sz="2600" dirty="0" smtClean="0">
                <a:latin typeface="+mn-lt"/>
              </a:rPr>
              <a:t>16 ½” x 36” Joist-Band</a:t>
            </a:r>
          </a:p>
          <a:p>
            <a:pPr lvl="1"/>
            <a:r>
              <a:rPr lang="en-US" sz="2600" dirty="0" smtClean="0">
                <a:latin typeface="+mn-lt"/>
              </a:rPr>
              <a:t>(10) #11 Bars along Transverse Axis</a:t>
            </a:r>
          </a:p>
          <a:p>
            <a:pPr lvl="1"/>
            <a:endParaRPr lang="en-US" sz="2600" dirty="0">
              <a:latin typeface="+mn-lt"/>
            </a:endParaRPr>
          </a:p>
          <a:p>
            <a:pPr lvl="1"/>
            <a:r>
              <a:rPr lang="en-US" sz="2600" dirty="0" smtClean="0">
                <a:latin typeface="+mn-lt"/>
              </a:rPr>
              <a:t>18” x 12”</a:t>
            </a:r>
          </a:p>
          <a:p>
            <a:pPr lvl="1"/>
            <a:r>
              <a:rPr lang="en-US" sz="2600" dirty="0" smtClean="0">
                <a:latin typeface="+mn-lt"/>
              </a:rPr>
              <a:t>(4) #8 Bars along Transverse Axis</a:t>
            </a:r>
          </a:p>
          <a:p>
            <a:pPr lvl="1"/>
            <a:endParaRPr lang="en-US" sz="2600" dirty="0">
              <a:latin typeface="+mn-lt"/>
            </a:endParaRPr>
          </a:p>
          <a:p>
            <a:r>
              <a:rPr lang="en-US" sz="2600" b="1" dirty="0">
                <a:latin typeface="+mn-lt"/>
              </a:rPr>
              <a:t>Column Design:</a:t>
            </a:r>
          </a:p>
          <a:p>
            <a:pPr lvl="1"/>
            <a:r>
              <a:rPr lang="en-US" sz="2600" dirty="0">
                <a:latin typeface="+mn-lt"/>
              </a:rPr>
              <a:t>20” x 20” Square</a:t>
            </a:r>
          </a:p>
          <a:p>
            <a:pPr lvl="1"/>
            <a:r>
              <a:rPr lang="en-US" sz="2600" dirty="0">
                <a:latin typeface="+mn-lt"/>
              </a:rPr>
              <a:t>(4) #9 Bars along Transverse Axis</a:t>
            </a:r>
          </a:p>
          <a:p>
            <a:pPr lvl="1"/>
            <a:r>
              <a:rPr lang="en-US" sz="2600" dirty="0" smtClean="0">
                <a:latin typeface="+mn-lt"/>
              </a:rPr>
              <a:t>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Analysis I: Breadth 1 - Structural Redesign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Analysis I – Structural Redesign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Overview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Breadth 1 - Structural Redesign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Results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Recommendations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IV – Foreign Worker Safety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43" y="2047609"/>
            <a:ext cx="5280113" cy="4424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429000" y="1316534"/>
            <a:ext cx="56118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+mn-lt"/>
              </a:rPr>
              <a:t>Fellowship Hall</a:t>
            </a:r>
          </a:p>
          <a:p>
            <a:pPr algn="ctr"/>
            <a:endParaRPr lang="en-US" sz="2600" b="1" dirty="0"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Size of Designed Area: </a:t>
            </a:r>
            <a:r>
              <a:rPr lang="en-US" sz="2600" dirty="0" smtClean="0">
                <a:latin typeface="+mn-lt"/>
              </a:rPr>
              <a:t>1562 SF</a:t>
            </a:r>
          </a:p>
          <a:p>
            <a:r>
              <a:rPr lang="en-US" sz="2600" b="1" dirty="0" smtClean="0">
                <a:latin typeface="+mn-lt"/>
              </a:rPr>
              <a:t>Total Floor Area:</a:t>
            </a:r>
            <a:r>
              <a:rPr lang="en-US" sz="2600" dirty="0" smtClean="0">
                <a:latin typeface="+mn-lt"/>
              </a:rPr>
              <a:t> 9600 SF</a:t>
            </a:r>
            <a:endParaRPr lang="en-US" sz="2600" b="1" dirty="0" smtClean="0"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Supported Load: </a:t>
            </a:r>
            <a:r>
              <a:rPr lang="en-US" sz="2600" dirty="0" smtClean="0">
                <a:latin typeface="+mn-lt"/>
              </a:rPr>
              <a:t>50 </a:t>
            </a:r>
            <a:r>
              <a:rPr lang="en-US" sz="2600" dirty="0" err="1" smtClean="0">
                <a:latin typeface="+mn-lt"/>
              </a:rPr>
              <a:t>psf</a:t>
            </a:r>
            <a:r>
              <a:rPr lang="en-US" sz="2600" dirty="0" smtClean="0">
                <a:latin typeface="+mn-lt"/>
              </a:rPr>
              <a:t> by Roof</a:t>
            </a:r>
          </a:p>
          <a:p>
            <a:endParaRPr lang="en-US" sz="2600" b="1" dirty="0" smtClean="0"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Beam Design:</a:t>
            </a:r>
          </a:p>
          <a:p>
            <a:pPr lvl="1"/>
            <a:r>
              <a:rPr lang="en-US" sz="2600" dirty="0" smtClean="0">
                <a:latin typeface="+mn-lt"/>
              </a:rPr>
              <a:t>24” x 16”</a:t>
            </a:r>
          </a:p>
          <a:p>
            <a:pPr lvl="1"/>
            <a:r>
              <a:rPr lang="en-US" sz="2600" dirty="0" smtClean="0">
                <a:latin typeface="+mn-lt"/>
              </a:rPr>
              <a:t>(5) #10 Bars along Transverse Axis</a:t>
            </a:r>
          </a:p>
          <a:p>
            <a:pPr lvl="1"/>
            <a:endParaRPr lang="en-US" sz="2600" b="1" dirty="0">
              <a:latin typeface="+mn-lt"/>
            </a:endParaRPr>
          </a:p>
          <a:p>
            <a:r>
              <a:rPr lang="en-US" sz="2600" b="1" dirty="0">
                <a:latin typeface="+mn-lt"/>
              </a:rPr>
              <a:t>Column Design:</a:t>
            </a:r>
          </a:p>
          <a:p>
            <a:pPr lvl="1"/>
            <a:r>
              <a:rPr lang="en-US" sz="2600" dirty="0">
                <a:latin typeface="+mn-lt"/>
              </a:rPr>
              <a:t>12” x 12” Square</a:t>
            </a:r>
          </a:p>
          <a:p>
            <a:pPr lvl="1"/>
            <a:r>
              <a:rPr lang="en-US" sz="2600" dirty="0">
                <a:latin typeface="+mn-lt"/>
              </a:rPr>
              <a:t>(4) #6 Bars along Transverse Axis</a:t>
            </a:r>
          </a:p>
          <a:p>
            <a:pPr lvl="1"/>
            <a:endParaRPr lang="en-US" sz="26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49714" y="1143000"/>
            <a:ext cx="76524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+mn-lt"/>
              </a:rPr>
              <a:t>Convent/Monastery</a:t>
            </a:r>
          </a:p>
          <a:p>
            <a:pPr algn="ctr"/>
            <a:endParaRPr lang="en-US" sz="2600" b="1" dirty="0"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Size of Designed Area: </a:t>
            </a:r>
            <a:r>
              <a:rPr lang="en-US" sz="2600" dirty="0" smtClean="0">
                <a:latin typeface="+mn-lt"/>
              </a:rPr>
              <a:t>1312 SF per Floor</a:t>
            </a:r>
          </a:p>
          <a:p>
            <a:r>
              <a:rPr lang="en-US" sz="2600" b="1" dirty="0" smtClean="0">
                <a:latin typeface="+mn-lt"/>
              </a:rPr>
              <a:t>Total Floor Areas:</a:t>
            </a:r>
            <a:r>
              <a:rPr lang="en-US" sz="2600" dirty="0" smtClean="0">
                <a:latin typeface="+mn-lt"/>
              </a:rPr>
              <a:t> 	2</a:t>
            </a:r>
            <a:r>
              <a:rPr lang="en-US" sz="2600" baseline="30000" dirty="0" smtClean="0">
                <a:latin typeface="+mn-lt"/>
              </a:rPr>
              <a:t>nd</a:t>
            </a:r>
            <a:r>
              <a:rPr lang="en-US" sz="2600" dirty="0" smtClean="0">
                <a:latin typeface="+mn-lt"/>
              </a:rPr>
              <a:t> – 9800 SF</a:t>
            </a:r>
          </a:p>
          <a:p>
            <a:r>
              <a:rPr lang="en-US" sz="2600" b="1" dirty="0">
                <a:latin typeface="+mn-lt"/>
              </a:rPr>
              <a:t>	</a:t>
            </a:r>
            <a:r>
              <a:rPr lang="en-US" sz="2600" b="1" dirty="0" smtClean="0">
                <a:latin typeface="+mn-lt"/>
              </a:rPr>
              <a:t>		</a:t>
            </a:r>
            <a:r>
              <a:rPr lang="en-US" sz="2600" dirty="0" smtClean="0">
                <a:latin typeface="+mn-lt"/>
              </a:rPr>
              <a:t>3</a:t>
            </a:r>
            <a:r>
              <a:rPr lang="en-US" sz="2600" baseline="30000" dirty="0" smtClean="0">
                <a:latin typeface="+mn-lt"/>
              </a:rPr>
              <a:t>rd</a:t>
            </a:r>
            <a:r>
              <a:rPr lang="en-US" sz="2600" dirty="0" smtClean="0">
                <a:latin typeface="+mn-lt"/>
              </a:rPr>
              <a:t> – 7400 SF</a:t>
            </a:r>
          </a:p>
          <a:p>
            <a:r>
              <a:rPr lang="en-US" sz="2600" b="1" dirty="0">
                <a:latin typeface="+mn-lt"/>
              </a:rPr>
              <a:t>	</a:t>
            </a:r>
            <a:r>
              <a:rPr lang="en-US" sz="2600" b="1" dirty="0" smtClean="0">
                <a:latin typeface="+mn-lt"/>
              </a:rPr>
              <a:t>		</a:t>
            </a:r>
            <a:r>
              <a:rPr lang="en-US" sz="2600" dirty="0" smtClean="0">
                <a:latin typeface="+mn-lt"/>
              </a:rPr>
              <a:t>Roof – 9800 SF</a:t>
            </a:r>
          </a:p>
          <a:p>
            <a:r>
              <a:rPr lang="en-US" sz="2600" b="1" dirty="0" smtClean="0">
                <a:latin typeface="+mn-lt"/>
              </a:rPr>
              <a:t>Supported Load: </a:t>
            </a:r>
            <a:r>
              <a:rPr lang="en-US" sz="2600" dirty="0" smtClean="0">
                <a:latin typeface="+mn-lt"/>
              </a:rPr>
              <a:t>2</a:t>
            </a:r>
            <a:r>
              <a:rPr lang="en-US" sz="2600" baseline="30000" dirty="0" smtClean="0">
                <a:latin typeface="+mn-lt"/>
              </a:rPr>
              <a:t>nd</a:t>
            </a:r>
            <a:r>
              <a:rPr lang="en-US" sz="2600" dirty="0" smtClean="0">
                <a:latin typeface="+mn-lt"/>
              </a:rPr>
              <a:t>/3</a:t>
            </a:r>
            <a:r>
              <a:rPr lang="en-US" sz="2600" baseline="30000" dirty="0" smtClean="0">
                <a:latin typeface="+mn-lt"/>
              </a:rPr>
              <a:t>rd</a:t>
            </a:r>
            <a:r>
              <a:rPr lang="en-US" sz="2600" dirty="0" smtClean="0">
                <a:latin typeface="+mn-lt"/>
              </a:rPr>
              <a:t> – 220 </a:t>
            </a:r>
            <a:r>
              <a:rPr lang="en-US" sz="2600" dirty="0" err="1" smtClean="0">
                <a:latin typeface="+mn-lt"/>
              </a:rPr>
              <a:t>psf</a:t>
            </a:r>
            <a:r>
              <a:rPr lang="en-US" sz="2600" dirty="0" smtClean="0">
                <a:latin typeface="+mn-lt"/>
              </a:rPr>
              <a:t> + 22 </a:t>
            </a:r>
            <a:r>
              <a:rPr lang="en-US" sz="2600" dirty="0" err="1" smtClean="0">
                <a:latin typeface="+mn-lt"/>
              </a:rPr>
              <a:t>psf</a:t>
            </a:r>
            <a:r>
              <a:rPr lang="en-US" sz="2600" dirty="0" smtClean="0">
                <a:latin typeface="+mn-lt"/>
              </a:rPr>
              <a:t> Ext. Wall</a:t>
            </a:r>
          </a:p>
          <a:p>
            <a:r>
              <a:rPr lang="en-US" sz="2600" b="1" dirty="0">
                <a:latin typeface="+mn-lt"/>
              </a:rPr>
              <a:t>	</a:t>
            </a:r>
            <a:r>
              <a:rPr lang="en-US" sz="2600" b="1" dirty="0" smtClean="0">
                <a:latin typeface="+mn-lt"/>
              </a:rPr>
              <a:t>	        </a:t>
            </a:r>
            <a:r>
              <a:rPr lang="en-US" sz="2600" dirty="0" smtClean="0">
                <a:latin typeface="+mn-lt"/>
              </a:rPr>
              <a:t>Roof – 55 </a:t>
            </a:r>
            <a:r>
              <a:rPr lang="en-US" sz="2600" dirty="0" err="1" smtClean="0">
                <a:latin typeface="+mn-lt"/>
              </a:rPr>
              <a:t>psf</a:t>
            </a:r>
            <a:endParaRPr lang="en-US" sz="2600" dirty="0" smtClean="0">
              <a:latin typeface="+mn-lt"/>
            </a:endParaRPr>
          </a:p>
          <a:p>
            <a:endParaRPr lang="en-US" sz="2600" b="1" dirty="0"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Two-Way Solid Flat Slab w/ Drop Panels: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smtClean="0">
                <a:latin typeface="+mn-lt"/>
              </a:rPr>
              <a:t>10.5”</a:t>
            </a:r>
          </a:p>
          <a:p>
            <a:pPr lvl="1"/>
            <a:r>
              <a:rPr lang="en-US" sz="2600" dirty="0" smtClean="0">
                <a:latin typeface="+mn-lt"/>
              </a:rPr>
              <a:t>10’ 4” Square -- 8 ¼” Depth (for spans &gt;20’)</a:t>
            </a:r>
          </a:p>
          <a:p>
            <a:pPr lvl="1"/>
            <a:r>
              <a:rPr lang="en-US" sz="2600" dirty="0" smtClean="0">
                <a:latin typeface="+mn-lt"/>
              </a:rPr>
              <a:t>7’ Square -- 2 ¼” Depth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smtClean="0">
                <a:latin typeface="+mn-lt"/>
              </a:rPr>
              <a:t>(for spans &lt;20’)</a:t>
            </a:r>
            <a:endParaRPr lang="en-US" sz="26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900" y="2047609"/>
            <a:ext cx="5780113" cy="4424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86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1226 L 0.08113 -0.40092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6" y="-194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037E-6 -4.81481E-6 L 0.10538 -0.39884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6" y="-199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25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Analysis I: Results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Analysis I – Structural Redesign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Overview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Breadth 1 - Structural Redesign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Results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Recommendations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IV – Foreign Worker Safety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31000" y="1143000"/>
            <a:ext cx="6858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>
              <a:latin typeface="+mn-lt"/>
            </a:endParaRPr>
          </a:p>
          <a:p>
            <a:endParaRPr lang="en-US" sz="2600" dirty="0"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Original Duration: </a:t>
            </a:r>
            <a:r>
              <a:rPr lang="en-US" sz="2600" dirty="0" smtClean="0">
                <a:latin typeface="+mn-lt"/>
              </a:rPr>
              <a:t>36 days</a:t>
            </a:r>
          </a:p>
          <a:p>
            <a:r>
              <a:rPr lang="en-US" sz="2600" b="1" dirty="0" smtClean="0">
                <a:latin typeface="+mn-lt"/>
              </a:rPr>
              <a:t>New Duration: </a:t>
            </a:r>
            <a:r>
              <a:rPr lang="en-US" sz="2600" dirty="0" smtClean="0">
                <a:latin typeface="+mn-lt"/>
              </a:rPr>
              <a:t>116 days</a:t>
            </a:r>
          </a:p>
          <a:p>
            <a:r>
              <a:rPr lang="en-US" sz="2600" b="1" dirty="0" smtClean="0">
                <a:latin typeface="+mn-lt"/>
              </a:rPr>
              <a:t>Difference: </a:t>
            </a:r>
            <a:r>
              <a:rPr lang="en-US" sz="2600" dirty="0" smtClean="0">
                <a:latin typeface="+mn-lt"/>
              </a:rPr>
              <a:t>+80 days</a:t>
            </a:r>
          </a:p>
          <a:p>
            <a:endParaRPr lang="en-US" sz="2600" b="1" dirty="0" smtClean="0">
              <a:latin typeface="+mn-lt"/>
            </a:endParaRPr>
          </a:p>
          <a:p>
            <a:endParaRPr lang="en-US" sz="2600" b="1" dirty="0">
              <a:latin typeface="+mn-lt"/>
            </a:endParaRPr>
          </a:p>
          <a:p>
            <a:endParaRPr lang="en-US" sz="2600" b="1" dirty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No architectural assessment required because of high ceiling height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316195"/>
              </p:ext>
            </p:extLst>
          </p:nvPr>
        </p:nvGraphicFramePr>
        <p:xfrm>
          <a:off x="9258300" y="2209800"/>
          <a:ext cx="8915400" cy="3431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2432"/>
                <a:gridCol w="2030068"/>
                <a:gridCol w="2209800"/>
                <a:gridCol w="1943100"/>
              </a:tblGrid>
              <a:tr h="762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Original Structure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Concrete Redesign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Difference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4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Total Structural Cost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$826,758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$828,763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+$2,005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4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Masonry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$128,670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$128,670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4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Concrete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$215,000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$536,000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+$321,000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4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Steel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$318,995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</a:t>
                      </a:r>
                      <a:r>
                        <a:rPr lang="en-US" sz="2400" dirty="0" smtClean="0">
                          <a:effectLst/>
                        </a:rPr>
                        <a:t>0.00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-$318,995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4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Roof Truss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$164,093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$164,093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4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Duration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+80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58500" y="1320225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Fellowship Hall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1400" y="1240334"/>
            <a:ext cx="5715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b="1" dirty="0" smtClean="0">
              <a:latin typeface="+mn-lt"/>
            </a:endParaRPr>
          </a:p>
          <a:p>
            <a:pPr algn="ctr"/>
            <a:endParaRPr lang="en-US" sz="2600" b="1" dirty="0"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Size of Designed Area: </a:t>
            </a:r>
            <a:r>
              <a:rPr lang="en-US" sz="2600" dirty="0" smtClean="0">
                <a:latin typeface="+mn-lt"/>
              </a:rPr>
              <a:t>1562 SF</a:t>
            </a:r>
          </a:p>
          <a:p>
            <a:r>
              <a:rPr lang="en-US" sz="2600" b="1" dirty="0" smtClean="0">
                <a:latin typeface="+mn-lt"/>
              </a:rPr>
              <a:t>Total Floor Area:</a:t>
            </a:r>
            <a:r>
              <a:rPr lang="en-US" sz="2600" dirty="0" smtClean="0">
                <a:latin typeface="+mn-lt"/>
              </a:rPr>
              <a:t> 9600 SF</a:t>
            </a:r>
            <a:endParaRPr lang="en-US" sz="2600" b="1" dirty="0" smtClean="0">
              <a:latin typeface="+mn-lt"/>
            </a:endParaRPr>
          </a:p>
          <a:p>
            <a:endParaRPr lang="en-US" sz="2600" b="1" dirty="0"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Cost of Designed Area: </a:t>
            </a:r>
            <a:r>
              <a:rPr lang="en-US" sz="2600" dirty="0" smtClean="0">
                <a:latin typeface="+mn-lt"/>
              </a:rPr>
              <a:t>$52,000</a:t>
            </a:r>
          </a:p>
          <a:p>
            <a:r>
              <a:rPr lang="en-US" sz="2600" b="1" dirty="0" smtClean="0">
                <a:latin typeface="+mn-lt"/>
              </a:rPr>
              <a:t>Extrapolated Cost: </a:t>
            </a:r>
            <a:r>
              <a:rPr lang="en-US" sz="2600" dirty="0" smtClean="0">
                <a:latin typeface="+mn-lt"/>
              </a:rPr>
              <a:t>$321,000</a:t>
            </a:r>
          </a:p>
          <a:p>
            <a:endParaRPr lang="en-US" sz="2600" b="1" dirty="0"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Original Steel Cost: </a:t>
            </a:r>
            <a:r>
              <a:rPr lang="en-US" sz="2600" dirty="0" smtClean="0">
                <a:latin typeface="+mn-lt"/>
              </a:rPr>
              <a:t>$318,995</a:t>
            </a:r>
          </a:p>
          <a:p>
            <a:r>
              <a:rPr lang="en-US" sz="2600" b="1" dirty="0" smtClean="0">
                <a:latin typeface="+mn-lt"/>
              </a:rPr>
              <a:t>Difference: </a:t>
            </a:r>
            <a:r>
              <a:rPr lang="en-US" sz="2600" dirty="0" smtClean="0">
                <a:latin typeface="+mn-lt"/>
              </a:rPr>
              <a:t>+$2,005</a:t>
            </a:r>
          </a:p>
          <a:p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25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Analysis I: Results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144000" y="73914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3914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0" y="73914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32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Project Background</a:t>
            </a:r>
          </a:p>
          <a:p>
            <a:pPr lvl="1" indent="-228600">
              <a:buFont typeface="+mj-lt"/>
              <a:buAutoNum type="alphaUcPeriod"/>
            </a:pPr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Analysis I – Structural Redesign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Overview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Breadth 1 - Structural Redesign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Results</a:t>
            </a:r>
          </a:p>
          <a:p>
            <a:pPr marL="409575" lvl="1" indent="-228600">
              <a:buFont typeface="+mj-lt"/>
              <a:buAutoNum type="alphaUcPeriod"/>
            </a:pPr>
            <a:r>
              <a:rPr lang="en-US" sz="1600" dirty="0" smtClean="0">
                <a:latin typeface="+mn-lt"/>
              </a:rPr>
              <a:t>Recommendations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III – Workforce Management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Analysis IV – Foreign Worker Safety</a:t>
            </a:r>
          </a:p>
          <a:p>
            <a:pPr lvl="1" indent="-228600">
              <a:buFont typeface="+mj-lt"/>
              <a:buAutoNum type="alphaUcPeriod"/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r>
              <a:rPr lang="en-US" sz="1400" dirty="0" smtClean="0">
                <a:latin typeface="+mn-lt"/>
              </a:rPr>
              <a:t>Conclusions and Recommendations</a:t>
            </a:r>
          </a:p>
          <a:p>
            <a:pPr marL="228600" indent="-228600">
              <a:buFont typeface="+mj-lt"/>
              <a:buAutoNum type="romanUcPeriod"/>
              <a:tabLst>
                <a:tab pos="403225" algn="l"/>
              </a:tabLst>
            </a:pPr>
            <a:endParaRPr lang="en-US" sz="1400" dirty="0" smtClean="0">
              <a:latin typeface="+mn-lt"/>
            </a:endParaRPr>
          </a:p>
          <a:p>
            <a:pPr marL="228600" indent="-228600">
              <a:buFont typeface="+mj-lt"/>
              <a:buAutoNum type="romanUcPeriod"/>
            </a:pPr>
            <a:r>
              <a:rPr lang="en-US" sz="1400" dirty="0" smtClean="0">
                <a:latin typeface="+mn-lt"/>
              </a:rPr>
              <a:t>Acknowledgments</a:t>
            </a:r>
            <a:endParaRPr lang="en-US" sz="1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143000"/>
            <a:ext cx="576934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+mn-lt"/>
              </a:rPr>
              <a:t>Size of Designed Area: </a:t>
            </a:r>
            <a:r>
              <a:rPr lang="en-US" sz="2600" dirty="0" smtClean="0">
                <a:latin typeface="+mn-lt"/>
              </a:rPr>
              <a:t>1312 SF per Floor</a:t>
            </a:r>
          </a:p>
          <a:p>
            <a:r>
              <a:rPr lang="en-US" sz="2600" b="1" dirty="0" smtClean="0">
                <a:latin typeface="+mn-lt"/>
              </a:rPr>
              <a:t>Total Floor Areas:</a:t>
            </a:r>
            <a:r>
              <a:rPr lang="en-US" sz="2600" dirty="0" smtClean="0">
                <a:latin typeface="+mn-lt"/>
              </a:rPr>
              <a:t> 	27000 SF</a:t>
            </a:r>
          </a:p>
          <a:p>
            <a:endParaRPr lang="en-US" sz="2600" dirty="0" smtClean="0">
              <a:latin typeface="+mn-lt"/>
            </a:endParaRPr>
          </a:p>
          <a:p>
            <a:r>
              <a:rPr lang="en-US" sz="2600" b="1" dirty="0" smtClean="0">
                <a:latin typeface="+mn-lt"/>
              </a:rPr>
              <a:t>Cost of Designed Area: </a:t>
            </a:r>
            <a:r>
              <a:rPr lang="en-US" sz="2600" dirty="0" smtClean="0">
                <a:latin typeface="+mn-lt"/>
              </a:rPr>
              <a:t>$109,928</a:t>
            </a:r>
          </a:p>
          <a:p>
            <a:r>
              <a:rPr lang="en-US" sz="2600" b="1" dirty="0" smtClean="0">
                <a:latin typeface="+mn-lt"/>
              </a:rPr>
              <a:t>Extrapolated Cost: </a:t>
            </a:r>
            <a:r>
              <a:rPr lang="en-US" sz="2600" dirty="0" smtClean="0">
                <a:latin typeface="+mn-lt"/>
              </a:rPr>
              <a:t>$754,079</a:t>
            </a:r>
          </a:p>
          <a:p>
            <a:endParaRPr lang="en-US" sz="2600" b="1" dirty="0" smtClean="0">
              <a:latin typeface="+mn-lt"/>
            </a:endParaRPr>
          </a:p>
          <a:p>
            <a:r>
              <a:rPr lang="en-US" sz="2600" b="1" dirty="0">
                <a:latin typeface="+mn-lt"/>
              </a:rPr>
              <a:t>Original Steel Cost: </a:t>
            </a:r>
            <a:r>
              <a:rPr lang="en-US" sz="2600" dirty="0">
                <a:latin typeface="+mn-lt"/>
              </a:rPr>
              <a:t>$581,950</a:t>
            </a:r>
            <a:endParaRPr lang="en-US" sz="2600" b="1" dirty="0">
              <a:latin typeface="+mn-lt"/>
            </a:endParaRPr>
          </a:p>
          <a:p>
            <a:pPr marL="509588" indent="-509588"/>
            <a:r>
              <a:rPr lang="en-US" sz="2600" b="1" dirty="0">
                <a:latin typeface="+mn-lt"/>
              </a:rPr>
              <a:t>Difference: </a:t>
            </a:r>
            <a:r>
              <a:rPr lang="en-US" sz="2600" dirty="0">
                <a:latin typeface="+mn-lt"/>
              </a:rPr>
              <a:t>$172,129 + $80,000 allotment for remaining steel</a:t>
            </a:r>
          </a:p>
          <a:p>
            <a:endParaRPr lang="en-US" sz="2600" b="1" dirty="0" smtClean="0">
              <a:latin typeface="+mn-lt"/>
            </a:endParaRPr>
          </a:p>
          <a:p>
            <a:pPr marL="509588" indent="-509588"/>
            <a:r>
              <a:rPr lang="en-US" sz="2600" b="1" dirty="0">
                <a:latin typeface="+mn-lt"/>
              </a:rPr>
              <a:t>Original Duration: </a:t>
            </a:r>
            <a:r>
              <a:rPr lang="en-US" sz="2600" dirty="0">
                <a:latin typeface="+mn-lt"/>
              </a:rPr>
              <a:t>39 days</a:t>
            </a:r>
          </a:p>
          <a:p>
            <a:pPr marL="509588" indent="-509588"/>
            <a:r>
              <a:rPr lang="en-US" sz="2600" b="1" dirty="0">
                <a:latin typeface="+mn-lt"/>
              </a:rPr>
              <a:t>New Duration: </a:t>
            </a:r>
            <a:r>
              <a:rPr lang="en-US" sz="2600" dirty="0">
                <a:latin typeface="+mn-lt"/>
              </a:rPr>
              <a:t>984 days</a:t>
            </a:r>
          </a:p>
          <a:p>
            <a:pPr marL="509588" indent="-509588"/>
            <a:r>
              <a:rPr lang="en-US" sz="2600" b="1" dirty="0">
                <a:latin typeface="+mn-lt"/>
              </a:rPr>
              <a:t>Difference: </a:t>
            </a:r>
            <a:r>
              <a:rPr lang="en-US" sz="2600" dirty="0">
                <a:latin typeface="+mn-lt"/>
              </a:rPr>
              <a:t>945 days</a:t>
            </a:r>
          </a:p>
          <a:p>
            <a:endParaRPr lang="en-US" sz="2600" b="1" dirty="0">
              <a:latin typeface="+mn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954991"/>
              </p:ext>
            </p:extLst>
          </p:nvPr>
        </p:nvGraphicFramePr>
        <p:xfrm>
          <a:off x="9220200" y="2209800"/>
          <a:ext cx="8915400" cy="3525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/>
                <a:gridCol w="2057400"/>
                <a:gridCol w="2133388"/>
                <a:gridCol w="1981412"/>
              </a:tblGrid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Original Structure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Concrete Redesign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Difference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 Structural Cost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$1,497,202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$1,669,331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+$252,129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Masonry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Concrete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$728,000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$1,482,079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+$754,079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Steel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$581,950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$80,000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-$501,950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Roof Truss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$187,252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$187,252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Duration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984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+945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126200" y="1219200"/>
            <a:ext cx="762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-509588" algn="ctr"/>
            <a:r>
              <a:rPr lang="en-US" sz="2600" b="1" dirty="0" smtClean="0">
                <a:latin typeface="+mn-lt"/>
              </a:rPr>
              <a:t>Architectural Assessment</a:t>
            </a:r>
          </a:p>
          <a:p>
            <a:pPr marL="509588" indent="-509588" algn="ctr"/>
            <a:endParaRPr lang="en-US" sz="2600" b="1" dirty="0">
              <a:latin typeface="+mn-lt"/>
            </a:endParaRPr>
          </a:p>
          <a:p>
            <a:pPr marL="509588" indent="-509588"/>
            <a:r>
              <a:rPr lang="en-US" sz="2600" b="1" dirty="0" smtClean="0">
                <a:latin typeface="+mn-lt"/>
              </a:rPr>
              <a:t>Steel Structure:</a:t>
            </a:r>
          </a:p>
          <a:p>
            <a:pPr marL="509588" indent="-509588"/>
            <a:r>
              <a:rPr lang="en-US" sz="2600" b="1" dirty="0">
                <a:latin typeface="+mn-lt"/>
              </a:rPr>
              <a:t>	</a:t>
            </a:r>
            <a:r>
              <a:rPr lang="en-US" sz="2600" dirty="0" smtClean="0">
                <a:latin typeface="+mn-lt"/>
              </a:rPr>
              <a:t>2’ ¾” to 2’ 6¾” of clear space in ceiling</a:t>
            </a:r>
          </a:p>
          <a:p>
            <a:pPr marL="509588" indent="-509588"/>
            <a:r>
              <a:rPr lang="en-US" sz="2600" dirty="0" smtClean="0">
                <a:latin typeface="+mn-lt"/>
              </a:rPr>
              <a:t>	21 SF of area occupied by columns per floor</a:t>
            </a:r>
          </a:p>
          <a:p>
            <a:pPr marL="509588" indent="-509588"/>
            <a:r>
              <a:rPr lang="en-US" sz="2600" dirty="0">
                <a:latin typeface="+mn-lt"/>
              </a:rPr>
              <a:t>	</a:t>
            </a:r>
            <a:r>
              <a:rPr lang="en-US" sz="2600" dirty="0" smtClean="0">
                <a:latin typeface="+mn-lt"/>
              </a:rPr>
              <a:t>8” x 8”  columns</a:t>
            </a:r>
          </a:p>
          <a:p>
            <a:pPr marL="509588" indent="-509588"/>
            <a:endParaRPr lang="en-US" sz="2600" b="1" dirty="0">
              <a:latin typeface="+mn-lt"/>
            </a:endParaRPr>
          </a:p>
          <a:p>
            <a:pPr marL="509588" indent="-509588"/>
            <a:r>
              <a:rPr lang="en-US" sz="2600" b="1" dirty="0" smtClean="0">
                <a:latin typeface="+mn-lt"/>
              </a:rPr>
              <a:t>Concrete Structure:</a:t>
            </a:r>
          </a:p>
          <a:p>
            <a:pPr marL="509588" indent="-509588"/>
            <a:r>
              <a:rPr lang="en-US" sz="2600" b="1" dirty="0">
                <a:latin typeface="+mn-lt"/>
              </a:rPr>
              <a:t>	</a:t>
            </a:r>
            <a:r>
              <a:rPr lang="en-US" sz="2600" dirty="0" smtClean="0">
                <a:latin typeface="+mn-lt"/>
              </a:rPr>
              <a:t>8¾” to 1’ 6¾” of clear space in ceiling</a:t>
            </a:r>
          </a:p>
          <a:p>
            <a:pPr marL="509588" indent="-509588"/>
            <a:r>
              <a:rPr lang="en-US" sz="2600" dirty="0">
                <a:latin typeface="+mn-lt"/>
              </a:rPr>
              <a:t>	</a:t>
            </a:r>
            <a:r>
              <a:rPr lang="en-US" sz="2600" dirty="0" smtClean="0">
                <a:latin typeface="+mn-lt"/>
              </a:rPr>
              <a:t>118 SF of area occupied by columns per floor</a:t>
            </a:r>
          </a:p>
          <a:p>
            <a:pPr marL="509588" indent="-509588"/>
            <a:r>
              <a:rPr lang="en-US" sz="2600" dirty="0">
                <a:latin typeface="+mn-lt"/>
              </a:rPr>
              <a:t>	</a:t>
            </a:r>
            <a:r>
              <a:rPr lang="en-US" sz="2600" dirty="0" smtClean="0">
                <a:latin typeface="+mn-lt"/>
              </a:rPr>
              <a:t>20” x 20” columns</a:t>
            </a:r>
          </a:p>
          <a:p>
            <a:pPr marL="509588" indent="-509588"/>
            <a:r>
              <a:rPr lang="en-US" sz="2600" dirty="0" smtClean="0">
                <a:latin typeface="+mn-lt"/>
              </a:rPr>
              <a:t> 	</a:t>
            </a:r>
            <a:endParaRPr lang="en-US" sz="26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77500" y="12954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-509588" algn="ctr"/>
            <a:r>
              <a:rPr lang="en-US" sz="3200" b="1" dirty="0" smtClean="0">
                <a:latin typeface="+mn-lt"/>
              </a:rPr>
              <a:t>Convent/Monastery</a:t>
            </a:r>
            <a:endParaRPr lang="en-US" sz="3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545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5477</TotalTime>
  <Words>2682</Words>
  <Application>Microsoft Office PowerPoint</Application>
  <PresentationFormat>Custom</PresentationFormat>
  <Paragraphs>827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PSUAE</cp:lastModifiedBy>
  <cp:revision>288</cp:revision>
  <cp:lastPrinted>2014-04-03T11:38:46Z</cp:lastPrinted>
  <dcterms:created xsi:type="dcterms:W3CDTF">2006-11-29T18:17:25Z</dcterms:created>
  <dcterms:modified xsi:type="dcterms:W3CDTF">2014-04-29T20:30:39Z</dcterms:modified>
</cp:coreProperties>
</file>