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handoutMasterIdLst>
    <p:handoutMasterId r:id="rId27"/>
  </p:handoutMasterIdLst>
  <p:sldIdLst>
    <p:sldId id="301" r:id="rId2"/>
    <p:sldId id="302" r:id="rId3"/>
    <p:sldId id="334" r:id="rId4"/>
    <p:sldId id="331" r:id="rId5"/>
    <p:sldId id="316" r:id="rId6"/>
    <p:sldId id="304" r:id="rId7"/>
    <p:sldId id="317" r:id="rId8"/>
    <p:sldId id="306" r:id="rId9"/>
    <p:sldId id="318" r:id="rId10"/>
    <p:sldId id="319" r:id="rId11"/>
    <p:sldId id="320" r:id="rId12"/>
    <p:sldId id="321" r:id="rId13"/>
    <p:sldId id="322" r:id="rId14"/>
    <p:sldId id="324" r:id="rId15"/>
    <p:sldId id="325" r:id="rId16"/>
    <p:sldId id="326" r:id="rId17"/>
    <p:sldId id="328" r:id="rId18"/>
    <p:sldId id="329" r:id="rId19"/>
    <p:sldId id="330" r:id="rId20"/>
    <p:sldId id="327" r:id="rId21"/>
    <p:sldId id="313" r:id="rId22"/>
    <p:sldId id="332" r:id="rId23"/>
    <p:sldId id="314" r:id="rId24"/>
    <p:sldId id="333" r:id="rId25"/>
    <p:sldId id="315" r:id="rId26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E6EDA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9630" autoAdjust="0"/>
  </p:normalViewPr>
  <p:slideViewPr>
    <p:cSldViewPr>
      <p:cViewPr>
        <p:scale>
          <a:sx n="50" d="100"/>
          <a:sy n="50" d="100"/>
        </p:scale>
        <p:origin x="-354" y="-1446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31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86400" y="3159761"/>
            <a:ext cx="13716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1219200"/>
            <a:ext cx="226314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3375491"/>
            <a:ext cx="185166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0" y="685802"/>
            <a:ext cx="173736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April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8800" y="609601"/>
            <a:ext cx="64008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6800" y="685801"/>
            <a:ext cx="150876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Monday, April 14,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801600" y="4074498"/>
            <a:ext cx="13716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0" y="4267368"/>
            <a:ext cx="112014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0" y="1905000"/>
            <a:ext cx="1810512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032504" y="658368"/>
            <a:ext cx="9820656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15087600" y="658369"/>
            <a:ext cx="9820656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0" y="661976"/>
            <a:ext cx="982065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2504" y="1371600"/>
            <a:ext cx="98298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87600" y="661976"/>
            <a:ext cx="9820656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087600" y="1371600"/>
            <a:ext cx="9820656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169920" y="520192"/>
            <a:ext cx="1371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40840" y="520192"/>
            <a:ext cx="1371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986760" y="1774588"/>
            <a:ext cx="13716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685801"/>
            <a:ext cx="130302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145000" y="685801"/>
            <a:ext cx="77724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57600" y="612776"/>
            <a:ext cx="201168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3453047"/>
            <a:ext cx="150876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6056" y="3331464"/>
            <a:ext cx="13716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27432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4119663" y="1038441"/>
            <a:ext cx="2172186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715839" y="-3314584"/>
            <a:ext cx="5538472" cy="1344137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9833865" y="116855"/>
            <a:ext cx="19438086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1720" y="4876800"/>
            <a:ext cx="22631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0" y="685802"/>
            <a:ext cx="18288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516600" y="6154739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Monday, April 14,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880" y="6154739"/>
            <a:ext cx="13716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8880" y="5842000"/>
            <a:ext cx="64008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280" y="457199"/>
            <a:ext cx="7891440" cy="381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82200" y="4267200"/>
            <a:ext cx="75438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Casino Gold</a:t>
            </a:r>
          </a:p>
          <a:p>
            <a:pPr algn="ctr"/>
            <a:r>
              <a:rPr lang="en-US" sz="1600" dirty="0" smtClean="0"/>
              <a:t>AE Senior Thesis </a:t>
            </a:r>
          </a:p>
          <a:p>
            <a:pPr algn="ctr"/>
            <a:r>
              <a:rPr lang="en-US" sz="1600" dirty="0" smtClean="0"/>
              <a:t>Brad Robertson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279109"/>
            <a:ext cx="5791193" cy="591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Poker Room Lighting Plan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7" y="280975"/>
            <a:ext cx="8217226" cy="520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747581"/>
            <a:ext cx="1824457" cy="16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821400" y="5484138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43” Dia. Winona Decorative Pendant, 186W</a:t>
            </a:r>
          </a:p>
          <a:p>
            <a:r>
              <a:rPr lang="en-US" sz="1600" dirty="0" smtClean="0"/>
              <a:t>14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2826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279109"/>
            <a:ext cx="5791193" cy="591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Poker Room Lighting Plan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61" y="280975"/>
            <a:ext cx="8190277" cy="520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4106544"/>
            <a:ext cx="2267622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821400" y="548413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6” Square Wallwash, 32.5W</a:t>
            </a:r>
          </a:p>
          <a:p>
            <a:r>
              <a:rPr lang="en-US" sz="1600" dirty="0" smtClean="0"/>
              <a:t>12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69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279109"/>
            <a:ext cx="5791192" cy="591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Poker Room Lighting Plan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488" y="280975"/>
            <a:ext cx="8181023" cy="5201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840744"/>
            <a:ext cx="1762309" cy="164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821400" y="5484138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Winona Wall Drum, 32.2W</a:t>
            </a:r>
          </a:p>
          <a:p>
            <a:r>
              <a:rPr lang="en-US" sz="1600" dirty="0" smtClean="0"/>
              <a:t>3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32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79" y="236616"/>
            <a:ext cx="6185642" cy="600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990600"/>
            <a:ext cx="7543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Design Criteria and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Uniform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Avg. / Min. of 5:1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Horizontal Illuminance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</a:t>
            </a:r>
            <a:r>
              <a:rPr lang="en-US" baseline="-25000" dirty="0" err="1"/>
              <a:t>h,avg</a:t>
            </a:r>
            <a:r>
              <a:rPr lang="en-US" dirty="0"/>
              <a:t> = </a:t>
            </a:r>
            <a:r>
              <a:rPr lang="en-US" dirty="0" smtClean="0"/>
              <a:t>30fc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Lighting Power Density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Classroom/Lecture: 1.24 W/ft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Final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Avg. / Min. ratio of 1.85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Horizontal Illuminance of 32fc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Lighting Power Density of 0.80 W/ft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5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197" y="846261"/>
            <a:ext cx="5493606" cy="4757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990600"/>
            <a:ext cx="754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Located on the 1</a:t>
            </a:r>
            <a:r>
              <a:rPr lang="en-US" baseline="30000" dirty="0" smtClean="0">
                <a:solidFill>
                  <a:srgbClr val="FFFFFF"/>
                </a:solidFill>
              </a:rPr>
              <a:t>st</a:t>
            </a:r>
            <a:r>
              <a:rPr lang="en-US" dirty="0" smtClean="0">
                <a:solidFill>
                  <a:srgbClr val="FFFFFF"/>
                </a:solidFill>
              </a:rPr>
              <a:t>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Approx. 1,980 sq. 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15ft ceiling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17ft recessed ceilings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44100" y="990600"/>
            <a:ext cx="754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Design Criteria and Considerations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Promote Impression of Spaciousness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Guide Guests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Horizontal Illuminance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E</a:t>
            </a:r>
            <a:r>
              <a:rPr lang="en-US" baseline="-25000" dirty="0" err="1">
                <a:solidFill>
                  <a:srgbClr val="FFFFFF"/>
                </a:solidFill>
              </a:rPr>
              <a:t>h,avg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dirty="0" smtClean="0">
                <a:solidFill>
                  <a:srgbClr val="FFFFFF"/>
                </a:solidFill>
              </a:rPr>
              <a:t>30fc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Avg. / Min. </a:t>
            </a:r>
            <a:r>
              <a:rPr lang="en-US" dirty="0" smtClean="0">
                <a:solidFill>
                  <a:srgbClr val="FFFFFF"/>
                </a:solidFill>
              </a:rPr>
              <a:t>ratio of </a:t>
            </a:r>
            <a:r>
              <a:rPr lang="en-US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:1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Lighting Power Density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Corridor/Transition: 0.66 W/ft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6" y="279109"/>
            <a:ext cx="1667207" cy="591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26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6" y="279109"/>
            <a:ext cx="1667207" cy="591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Pre-Function Lighting Design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98" y="279109"/>
            <a:ext cx="7383604" cy="520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693714"/>
            <a:ext cx="1887328" cy="179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21400" y="5484138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Philips 4ft Linear Cove w/ </a:t>
            </a:r>
            <a:r>
              <a:rPr lang="en-US" sz="1600" dirty="0"/>
              <a:t> </a:t>
            </a:r>
            <a:r>
              <a:rPr lang="en-US" sz="1600" dirty="0" smtClean="0"/>
              <a:t>Intelligent White, 20.7W</a:t>
            </a:r>
          </a:p>
          <a:p>
            <a:r>
              <a:rPr lang="en-US" sz="1600" dirty="0" smtClean="0"/>
              <a:t>22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6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6" y="279109"/>
            <a:ext cx="1667207" cy="591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Pre-Function Lighting Design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98" y="279109"/>
            <a:ext cx="7383604" cy="520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693714"/>
            <a:ext cx="1829225" cy="179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1400" y="5484138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Shaper Fabric Covered Pendant, 93W</a:t>
            </a:r>
          </a:p>
          <a:p>
            <a:r>
              <a:rPr lang="en-US" sz="1600" dirty="0"/>
              <a:t>4</a:t>
            </a:r>
            <a:r>
              <a:rPr lang="en-US" sz="1600" dirty="0" smtClean="0"/>
              <a:t> total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875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6" y="279109"/>
            <a:ext cx="1667206" cy="5916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Pre-Function Lighting Design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98" y="279978"/>
            <a:ext cx="7383604" cy="520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3991107"/>
            <a:ext cx="2391677" cy="147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1400" y="5484138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6” Square Wallwash, 86.6</a:t>
            </a:r>
          </a:p>
          <a:p>
            <a:r>
              <a:rPr lang="en-US" sz="1600" dirty="0" smtClean="0"/>
              <a:t>4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667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396" y="279111"/>
            <a:ext cx="1667206" cy="591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Pre-Function Lighting Design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4198" y="282052"/>
            <a:ext cx="7383604" cy="5199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4005327"/>
            <a:ext cx="1697244" cy="1475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21400" y="5484138"/>
            <a:ext cx="453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6” Recessed Downlight, Lithonia, 15.6W</a:t>
            </a:r>
          </a:p>
          <a:p>
            <a:r>
              <a:rPr lang="en-US" sz="1600" dirty="0" smtClean="0"/>
              <a:t>4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794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Project Overview</a:t>
            </a:r>
          </a:p>
          <a:p>
            <a:pPr algn="r"/>
            <a:r>
              <a:rPr lang="en-US" dirty="0" smtClean="0"/>
              <a:t>Lighting Concept</a:t>
            </a:r>
          </a:p>
          <a:p>
            <a:pPr algn="r"/>
            <a:r>
              <a:rPr lang="en-US" dirty="0" smtClean="0"/>
              <a:t>Poker Room</a:t>
            </a:r>
          </a:p>
          <a:p>
            <a:pPr algn="r"/>
            <a:r>
              <a:rPr lang="en-US" dirty="0" smtClean="0"/>
              <a:t>Design Criteria</a:t>
            </a:r>
          </a:p>
          <a:p>
            <a:pPr algn="r"/>
            <a:r>
              <a:rPr lang="en-US" dirty="0" smtClean="0"/>
              <a:t>Lighting Solution</a:t>
            </a:r>
          </a:p>
          <a:p>
            <a:pPr algn="r"/>
            <a:r>
              <a:rPr lang="en-US" dirty="0" smtClean="0"/>
              <a:t>Calculations</a:t>
            </a:r>
          </a:p>
          <a:p>
            <a:pPr algn="r"/>
            <a:r>
              <a:rPr lang="en-US" dirty="0" smtClean="0"/>
              <a:t>Pre-Function</a:t>
            </a:r>
          </a:p>
          <a:p>
            <a:pPr algn="r"/>
            <a:r>
              <a:rPr lang="en-US" dirty="0" smtClean="0"/>
              <a:t>Design Criteria</a:t>
            </a:r>
          </a:p>
          <a:p>
            <a:pPr algn="r"/>
            <a:r>
              <a:rPr lang="en-US" dirty="0" smtClean="0"/>
              <a:t>Lighting Solution</a:t>
            </a:r>
          </a:p>
          <a:p>
            <a:pPr algn="r"/>
            <a:r>
              <a:rPr lang="en-US" dirty="0" smtClean="0"/>
              <a:t>Calculations</a:t>
            </a:r>
          </a:p>
          <a:p>
            <a:pPr algn="r"/>
            <a:r>
              <a:rPr lang="en-US" dirty="0" smtClean="0"/>
              <a:t>Solar Array</a:t>
            </a:r>
          </a:p>
          <a:p>
            <a:pPr algn="r"/>
            <a:r>
              <a:rPr lang="en-US" dirty="0" smtClean="0"/>
              <a:t>Structural Effects</a:t>
            </a:r>
          </a:p>
          <a:p>
            <a:pPr algn="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96600" y="1295400"/>
            <a:ext cx="5410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Scope of Senior 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Lighting Redesign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Outdoor Plaza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Pre-Function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Poker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Player’s Lounge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Electrical Depth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Modifications for Lighting Redesign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Addition of Solar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Construction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Structural Breadth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093" y="236616"/>
            <a:ext cx="4287813" cy="6001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1371600" y="990600"/>
            <a:ext cx="7543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Design Criteria and Considerations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Avg. / Min. of 4:1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Horizontal Illuminance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E</a:t>
            </a:r>
            <a:r>
              <a:rPr lang="en-US" baseline="-25000" dirty="0" err="1">
                <a:solidFill>
                  <a:srgbClr val="FFFFFF"/>
                </a:solidFill>
              </a:rPr>
              <a:t>h,avg</a:t>
            </a:r>
            <a:r>
              <a:rPr lang="en-US" dirty="0">
                <a:solidFill>
                  <a:srgbClr val="FFFFFF"/>
                </a:solidFill>
              </a:rPr>
              <a:t> = </a:t>
            </a:r>
            <a:r>
              <a:rPr lang="en-US" dirty="0" smtClean="0">
                <a:solidFill>
                  <a:srgbClr val="FFFFFF"/>
                </a:solidFill>
              </a:rPr>
              <a:t>30fc</a:t>
            </a:r>
            <a:endParaRPr lang="en-US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Lighting Power Density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Corridor/Transition: 0.66 W/ft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Final 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Avg. / Min. ratio of 1.95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Horizontal Illuminance of 30fc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Lighting Power Density of 0.62 W/ft</a:t>
            </a:r>
            <a:r>
              <a:rPr lang="en-US" baseline="30000" dirty="0" smtClean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4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72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82200" y="9906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Photovoltaic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System Advisor Model, SAM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Suntech Power STP250 – 20Wd Module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250W, 37.4A, efficiency of 15.4%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Growatt 20000TL3-US Inverter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400 Panels, 20x20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 inverters needed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1000"/>
            <a:ext cx="4572000" cy="2362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982200" y="990600"/>
            <a:ext cx="78486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Photovoltaic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Peak production of 14,000kWh in 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Monthly Average of 11,820kWh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Total Cost of Array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$239,680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Assuming $0.09/kWh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Payback Period of 18 years and 9 months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971800"/>
            <a:ext cx="6858000" cy="354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Solar Array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Dead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3psf – Suntech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5.5psf – Roof Assembly (AISC Table 17-13, 14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10psf – Superimposed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1.78psf – </a:t>
            </a:r>
            <a:r>
              <a:rPr lang="en-US" dirty="0" err="1" smtClean="0"/>
              <a:t>Vulcraft</a:t>
            </a:r>
            <a:r>
              <a:rPr lang="en-US" dirty="0" smtClean="0"/>
              <a:t> 1.5B x 22 gauge roof deck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Total = 21psf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Live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30psf - Snow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381000"/>
            <a:ext cx="89154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Roof Deck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Vulcraft</a:t>
            </a:r>
            <a:r>
              <a:rPr lang="en-US" dirty="0" smtClean="0"/>
              <a:t> 1.5B x 22 gauge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Meets requirements for a 3-span, </a:t>
            </a:r>
            <a:r>
              <a:rPr lang="en-US" dirty="0" err="1" smtClean="0"/>
              <a:t>unshored</a:t>
            </a:r>
            <a:r>
              <a:rPr lang="en-US" dirty="0" smtClean="0"/>
              <a:t> condition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Current Roof Joist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32LH09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Span of 60ft, 5’ 8” spacing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meet deflection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New Roof joist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Increase size to 32LH11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Depth does not change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Solar Array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381000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Dead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3psf – Suntech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5.5psf – Roof Assembly (AISC Table 17-13, 14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10psf – Superimposed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1.78psf – </a:t>
            </a:r>
            <a:r>
              <a:rPr lang="en-US" dirty="0" err="1" smtClean="0"/>
              <a:t>Vulcraft</a:t>
            </a:r>
            <a:r>
              <a:rPr lang="en-US" dirty="0" smtClean="0"/>
              <a:t> 1.5B x 22 gauge roof deck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Total = 21psf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Live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30psf - Snow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82150" y="381000"/>
            <a:ext cx="82677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Joist Girder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60G10N20K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60” deep, has 10 panels, </a:t>
            </a:r>
            <a:r>
              <a:rPr lang="en-US" dirty="0" err="1" smtClean="0"/>
              <a:t>unfactored</a:t>
            </a:r>
            <a:r>
              <a:rPr lang="en-US" dirty="0" smtClean="0"/>
              <a:t> point load of 20kips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Calculations find actual point load of 17.5kips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>
                <a:solidFill>
                  <a:srgbClr val="FFFF00"/>
                </a:solidFill>
              </a:rPr>
              <a:t>Third Level Column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W8X48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Table 4-1, AISC 14</a:t>
            </a:r>
            <a:r>
              <a:rPr lang="en-US" baseline="30000" dirty="0" smtClean="0"/>
              <a:t>th</a:t>
            </a:r>
            <a:r>
              <a:rPr lang="en-US" dirty="0" smtClean="0"/>
              <a:t> Edition used to evaluate column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Calculations find column to be adequate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Structural Effects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Conclusion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599"/>
            <a:ext cx="5665275" cy="35375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237369"/>
            <a:ext cx="4724400" cy="3202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1" y="228600"/>
            <a:ext cx="5562600" cy="32511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0" y="3237369"/>
            <a:ext cx="4136596" cy="32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Project Overview</a:t>
            </a:r>
          </a:p>
          <a:p>
            <a:pPr algn="r"/>
            <a:r>
              <a:rPr lang="en-US" dirty="0" smtClean="0"/>
              <a:t>Lighting Concept</a:t>
            </a:r>
          </a:p>
          <a:p>
            <a:pPr algn="r"/>
            <a:r>
              <a:rPr lang="en-US" dirty="0" smtClean="0"/>
              <a:t>Poker Room</a:t>
            </a:r>
          </a:p>
          <a:p>
            <a:pPr algn="r"/>
            <a:r>
              <a:rPr lang="en-US" dirty="0" smtClean="0"/>
              <a:t>Design Criteria</a:t>
            </a:r>
          </a:p>
          <a:p>
            <a:pPr algn="r"/>
            <a:r>
              <a:rPr lang="en-US" dirty="0" smtClean="0"/>
              <a:t>Lighting Solution</a:t>
            </a:r>
          </a:p>
          <a:p>
            <a:pPr algn="r"/>
            <a:r>
              <a:rPr lang="en-US" dirty="0" smtClean="0"/>
              <a:t>Calculations</a:t>
            </a:r>
          </a:p>
          <a:p>
            <a:pPr algn="r"/>
            <a:r>
              <a:rPr lang="en-US" dirty="0" smtClean="0"/>
              <a:t>Pre-Function</a:t>
            </a:r>
          </a:p>
          <a:p>
            <a:pPr algn="r"/>
            <a:r>
              <a:rPr lang="en-US" dirty="0" smtClean="0"/>
              <a:t>Design Criteria</a:t>
            </a:r>
          </a:p>
          <a:p>
            <a:pPr algn="r"/>
            <a:r>
              <a:rPr lang="en-US" dirty="0" smtClean="0"/>
              <a:t>Lighting Solution</a:t>
            </a:r>
          </a:p>
          <a:p>
            <a:pPr algn="r"/>
            <a:r>
              <a:rPr lang="en-US" dirty="0" smtClean="0"/>
              <a:t>Calculations</a:t>
            </a:r>
          </a:p>
          <a:p>
            <a:pPr algn="r"/>
            <a:r>
              <a:rPr lang="en-US" dirty="0" smtClean="0"/>
              <a:t>Solar Array</a:t>
            </a:r>
          </a:p>
          <a:p>
            <a:pPr algn="r"/>
            <a:r>
              <a:rPr lang="en-US" dirty="0" smtClean="0"/>
              <a:t>Structural Effects</a:t>
            </a:r>
          </a:p>
          <a:p>
            <a:pPr algn="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896600" y="1295400"/>
            <a:ext cx="5410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Scope of Senior Thesis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Lighting Redesign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Outdoor Plaza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Pre-Function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Player’s Lounge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Electrical Depth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Modifications for Lighting Redesign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Addition of Solar Array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Construction Breadth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Structural Breadth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FF00"/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315200" cy="472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100" y="457200"/>
            <a:ext cx="6019800" cy="5605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76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49" y="438529"/>
            <a:ext cx="6295101" cy="564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274" y="438529"/>
            <a:ext cx="6863452" cy="564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38399" y="5943600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582400" y="5943599"/>
            <a:ext cx="426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Level 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050000" y="1219200"/>
            <a:ext cx="73533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Size: 309,450 sq. 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Levels: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Approximate Cost: $400 Million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Project Team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Executive Architect: </a:t>
            </a:r>
            <a:r>
              <a:rPr lang="en-US" dirty="0" err="1" smtClean="0"/>
              <a:t>ka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Design/Interiors Architect: </a:t>
            </a:r>
            <a:r>
              <a:rPr lang="en-US" dirty="0" err="1" smtClean="0"/>
              <a:t>Friedmutter</a:t>
            </a:r>
            <a:r>
              <a:rPr lang="en-US" dirty="0" smtClean="0"/>
              <a:t> Group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Construction Manager: Whiting-Turner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Structural Engineer: Carroll Engineering, Inc.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MEPT Engineer: JBA Consulting Engineers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Lighting Design: The Lighting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Lighting Concept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975" y="1706578"/>
            <a:ext cx="5110049" cy="40846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629900" y="1244913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“Connecting People”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25400" y="5486400"/>
            <a:ext cx="3505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*http</a:t>
            </a:r>
            <a:r>
              <a:rPr lang="en-US" sz="1000" dirty="0"/>
              <a:t>://online-free-casino-games.blogspot.com</a:t>
            </a:r>
          </a:p>
        </p:txBody>
      </p:sp>
    </p:spTree>
    <p:extLst>
      <p:ext uri="{BB962C8B-B14F-4D97-AF65-F5344CB8AC3E}">
        <p14:creationId xmlns:p14="http://schemas.microsoft.com/office/powerpoint/2010/main" val="422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rgbClr val="FFFFFF">
                    <a:lumMod val="65000"/>
                  </a:srgb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/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197" y="354188"/>
            <a:ext cx="5493606" cy="574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447800" y="990600"/>
            <a:ext cx="7543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Located on the 2</a:t>
            </a:r>
            <a:r>
              <a:rPr lang="en-US" baseline="30000" dirty="0" smtClean="0">
                <a:solidFill>
                  <a:srgbClr val="FFFFFF"/>
                </a:solidFill>
              </a:rPr>
              <a:t>nd</a:t>
            </a:r>
            <a:r>
              <a:rPr lang="en-US" dirty="0" smtClean="0">
                <a:solidFill>
                  <a:srgbClr val="FFFFFF"/>
                </a:solidFill>
              </a:rPr>
              <a:t>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Approx. 8,100 sq. ft.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15ft woodwork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16ft ceilings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44300" y="6096000"/>
            <a:ext cx="4343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Poker Room RCP   </a:t>
            </a:r>
            <a:r>
              <a:rPr lang="en-US" sz="1050" dirty="0" smtClean="0"/>
              <a:t>*</a:t>
            </a:r>
            <a:r>
              <a:rPr lang="en-US" sz="1050" dirty="0" err="1" smtClean="0"/>
              <a:t>Friedmutter</a:t>
            </a:r>
            <a:r>
              <a:rPr lang="en-US" sz="1050" dirty="0" smtClean="0"/>
              <a:t> Group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51439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44100" y="990600"/>
            <a:ext cx="7543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Design Criteria and Considerations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Workspace for Players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Uniform Light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Avg. / Min. of 5:1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Horizontal Illuminance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</a:t>
            </a:r>
            <a:r>
              <a:rPr lang="en-US" baseline="-25000" dirty="0" err="1"/>
              <a:t>h,avg</a:t>
            </a:r>
            <a:r>
              <a:rPr lang="en-US" dirty="0"/>
              <a:t> = 30fc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Lighting Power Density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Classroom/Lecture: 1.24 W/ft</a:t>
            </a:r>
            <a:r>
              <a:rPr lang="en-US" baseline="30000" dirty="0">
                <a:solidFill>
                  <a:srgbClr val="FFFFFF"/>
                </a:solidFill>
              </a:rPr>
              <a:t>2</a:t>
            </a: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279109"/>
            <a:ext cx="5791194" cy="591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556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3" y="279109"/>
            <a:ext cx="5791194" cy="5916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0116800" y="990600"/>
            <a:ext cx="6477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Project Overview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Lighting Concept</a:t>
            </a:r>
          </a:p>
          <a:p>
            <a:pPr algn="r"/>
            <a:r>
              <a:rPr lang="en-US" b="1" dirty="0" smtClean="0">
                <a:solidFill>
                  <a:srgbClr val="FFFF00"/>
                </a:solidFill>
              </a:rPr>
              <a:t>Poker Room</a:t>
            </a:r>
          </a:p>
          <a:p>
            <a:pPr algn="r"/>
            <a:r>
              <a:rPr lang="en-US" dirty="0" smtClean="0">
                <a:solidFill>
                  <a:schemeClr val="tx1">
                    <a:lumMod val="65000"/>
                  </a:schemeClr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Pre-Function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Design Criteria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Lighting Solution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Calculations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Solar Array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Structural Effects</a:t>
            </a:r>
          </a:p>
          <a:p>
            <a:pPr algn="r"/>
            <a:r>
              <a:rPr lang="en-US" dirty="0" smtClean="0">
                <a:solidFill>
                  <a:srgbClr val="FFFFFF"/>
                </a:solidFill>
              </a:rPr>
              <a:t>Conclusion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9300" y="619562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Poker Room Lighting Plan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387" y="279109"/>
            <a:ext cx="8217226" cy="520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4227403"/>
            <a:ext cx="1621631" cy="121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8821400" y="5484138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Lithonia, 8” Downlight, 27.5W</a:t>
            </a:r>
          </a:p>
          <a:p>
            <a:r>
              <a:rPr lang="en-US" sz="1600" dirty="0" smtClean="0"/>
              <a:t>123 total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977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4513</TotalTime>
  <Words>1139</Words>
  <Application>Microsoft Office PowerPoint</Application>
  <PresentationFormat>Custom</PresentationFormat>
  <Paragraphs>469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Brad</cp:lastModifiedBy>
  <cp:revision>177</cp:revision>
  <dcterms:created xsi:type="dcterms:W3CDTF">2006-11-29T18:17:25Z</dcterms:created>
  <dcterms:modified xsi:type="dcterms:W3CDTF">2014-04-14T06:19:27Z</dcterms:modified>
</cp:coreProperties>
</file>