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52"/>
  </p:notesMasterIdLst>
  <p:handoutMasterIdLst>
    <p:handoutMasterId r:id="rId53"/>
  </p:handoutMasterIdLst>
  <p:sldIdLst>
    <p:sldId id="301" r:id="rId2"/>
    <p:sldId id="305" r:id="rId3"/>
    <p:sldId id="309" r:id="rId4"/>
    <p:sldId id="352" r:id="rId5"/>
    <p:sldId id="307" r:id="rId6"/>
    <p:sldId id="306" r:id="rId7"/>
    <p:sldId id="311" r:id="rId8"/>
    <p:sldId id="312" r:id="rId9"/>
    <p:sldId id="313" r:id="rId10"/>
    <p:sldId id="314" r:id="rId11"/>
    <p:sldId id="315" r:id="rId12"/>
    <p:sldId id="317" r:id="rId13"/>
    <p:sldId id="318" r:id="rId14"/>
    <p:sldId id="319" r:id="rId15"/>
    <p:sldId id="321" r:id="rId16"/>
    <p:sldId id="320" r:id="rId17"/>
    <p:sldId id="322" r:id="rId18"/>
    <p:sldId id="323" r:id="rId19"/>
    <p:sldId id="324" r:id="rId20"/>
    <p:sldId id="325" r:id="rId21"/>
    <p:sldId id="362" r:id="rId22"/>
    <p:sldId id="331" r:id="rId23"/>
    <p:sldId id="327" r:id="rId24"/>
    <p:sldId id="330" r:id="rId25"/>
    <p:sldId id="328" r:id="rId26"/>
    <p:sldId id="329" r:id="rId27"/>
    <p:sldId id="333" r:id="rId28"/>
    <p:sldId id="335" r:id="rId29"/>
    <p:sldId id="346" r:id="rId30"/>
    <p:sldId id="336" r:id="rId31"/>
    <p:sldId id="337" r:id="rId32"/>
    <p:sldId id="338" r:id="rId33"/>
    <p:sldId id="339" r:id="rId34"/>
    <p:sldId id="341" r:id="rId35"/>
    <p:sldId id="342" r:id="rId36"/>
    <p:sldId id="343" r:id="rId37"/>
    <p:sldId id="345" r:id="rId38"/>
    <p:sldId id="348" r:id="rId39"/>
    <p:sldId id="354" r:id="rId40"/>
    <p:sldId id="349" r:id="rId41"/>
    <p:sldId id="353" r:id="rId42"/>
    <p:sldId id="355" r:id="rId43"/>
    <p:sldId id="357" r:id="rId44"/>
    <p:sldId id="356" r:id="rId45"/>
    <p:sldId id="358" r:id="rId46"/>
    <p:sldId id="359" r:id="rId47"/>
    <p:sldId id="360" r:id="rId48"/>
    <p:sldId id="361" r:id="rId49"/>
    <p:sldId id="363" r:id="rId50"/>
    <p:sldId id="364" r:id="rId51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11568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52C"/>
    <a:srgbClr val="FF0000"/>
    <a:srgbClr val="3E6EDA"/>
    <a:srgbClr val="7598E5"/>
    <a:srgbClr val="5883DF"/>
    <a:srgbClr val="8FABE9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80" autoAdjust="0"/>
    <p:restoredTop sz="80316" autoAdjust="0"/>
  </p:normalViewPr>
  <p:slideViewPr>
    <p:cSldViewPr>
      <p:cViewPr varScale="1">
        <p:scale>
          <a:sx n="39" d="100"/>
          <a:sy n="39" d="100"/>
        </p:scale>
        <p:origin x="138" y="1152"/>
      </p:cViewPr>
      <p:guideLst>
        <p:guide pos="5760"/>
        <p:guide pos="11568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n.pass.psu.edu\win7pass\users\m\v\mvg5182\_Thesis\Final%20Report\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n.pass.psu.edu\win7pass\users\m\v\mvg5182\_Thesis\Final%20Report\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n.pass.psu.edu\win7pass\users\m\v\mvg5182\_Thesis\Final%20Report\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</a:t>
            </a:r>
            <a:r>
              <a:rPr lang="en-US" baseline="0"/>
              <a:t> Electricity Usage</a:t>
            </a:r>
            <a:endParaRPr lang="en-US"/>
          </a:p>
        </c:rich>
      </c:tx>
      <c:layout>
        <c:manualLayout>
          <c:xMode val="edge"/>
          <c:yMode val="edge"/>
          <c:x val="0.3279335509890531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CBC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'monthly cost'!$A$3:$A$14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'monthly cost'!$B$3:$B$14</c:f>
              <c:numCache>
                <c:formatCode>#,##0</c:formatCode>
                <c:ptCount val="12"/>
                <c:pt idx="0">
                  <c:v>47653</c:v>
                </c:pt>
                <c:pt idx="1">
                  <c:v>42833</c:v>
                </c:pt>
                <c:pt idx="2">
                  <c:v>47971</c:v>
                </c:pt>
                <c:pt idx="3">
                  <c:v>51416</c:v>
                </c:pt>
                <c:pt idx="4">
                  <c:v>67751</c:v>
                </c:pt>
                <c:pt idx="5">
                  <c:v>77829</c:v>
                </c:pt>
                <c:pt idx="6">
                  <c:v>82507</c:v>
                </c:pt>
                <c:pt idx="7">
                  <c:v>85721</c:v>
                </c:pt>
                <c:pt idx="8">
                  <c:v>70043</c:v>
                </c:pt>
                <c:pt idx="9">
                  <c:v>59409</c:v>
                </c:pt>
                <c:pt idx="10">
                  <c:v>46192</c:v>
                </c:pt>
                <c:pt idx="11">
                  <c:v>47579</c:v>
                </c:pt>
              </c:numCache>
            </c:numRef>
          </c:val>
        </c:ser>
        <c:ser>
          <c:idx val="1"/>
          <c:order val="1"/>
          <c:tx>
            <c:v>IBC/IMC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'monthly cost'!$A$3:$A$14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'monthly cost'!$E$3:$E$14</c:f>
              <c:numCache>
                <c:formatCode>#,##0</c:formatCode>
                <c:ptCount val="12"/>
                <c:pt idx="0">
                  <c:v>48012</c:v>
                </c:pt>
                <c:pt idx="1">
                  <c:v>43149</c:v>
                </c:pt>
                <c:pt idx="2">
                  <c:v>47998</c:v>
                </c:pt>
                <c:pt idx="3">
                  <c:v>52299</c:v>
                </c:pt>
                <c:pt idx="4">
                  <c:v>67914</c:v>
                </c:pt>
                <c:pt idx="5">
                  <c:v>76169</c:v>
                </c:pt>
                <c:pt idx="6">
                  <c:v>80446</c:v>
                </c:pt>
                <c:pt idx="7">
                  <c:v>83348</c:v>
                </c:pt>
                <c:pt idx="8">
                  <c:v>69186</c:v>
                </c:pt>
                <c:pt idx="9">
                  <c:v>60625</c:v>
                </c:pt>
                <c:pt idx="10">
                  <c:v>46175</c:v>
                </c:pt>
                <c:pt idx="11">
                  <c:v>47710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670424"/>
        <c:axId val="233671832"/>
      </c:barChart>
      <c:catAx>
        <c:axId val="23367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671832"/>
        <c:crosses val="autoZero"/>
        <c:auto val="1"/>
        <c:lblAlgn val="ctr"/>
        <c:lblOffset val="100"/>
        <c:noMultiLvlLbl val="0"/>
      </c:catAx>
      <c:valAx>
        <c:axId val="23367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Electricity</a:t>
                </a:r>
                <a:r>
                  <a:rPr lang="en-US" sz="1200" baseline="0"/>
                  <a:t> Used (kWh)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2.5000000000000001E-2"/>
              <c:y val="0.257573272090988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67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63126560399461"/>
          <c:y val="0.22280037911927675"/>
          <c:w val="0.21945009922540173"/>
          <c:h val="0.1707181393992417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Natural Gas Usage</a:t>
            </a:r>
          </a:p>
        </c:rich>
      </c:tx>
      <c:layout>
        <c:manualLayout>
          <c:xMode val="edge"/>
          <c:yMode val="edge"/>
          <c:x val="0.2888979039891818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CBC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'monthly cost'!$A$3:$A$14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'monthly cost'!$C$3:$C$14</c:f>
              <c:numCache>
                <c:formatCode>#,##0</c:formatCode>
                <c:ptCount val="12"/>
                <c:pt idx="0">
                  <c:v>3230</c:v>
                </c:pt>
                <c:pt idx="1">
                  <c:v>2013</c:v>
                </c:pt>
                <c:pt idx="2">
                  <c:v>1341</c:v>
                </c:pt>
                <c:pt idx="3" formatCode="General">
                  <c:v>321</c:v>
                </c:pt>
                <c:pt idx="4" formatCode="General">
                  <c:v>22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3</c:v>
                </c:pt>
                <c:pt idx="9" formatCode="General">
                  <c:v>192</c:v>
                </c:pt>
                <c:pt idx="10" formatCode="General">
                  <c:v>854</c:v>
                </c:pt>
                <c:pt idx="11">
                  <c:v>1627</c:v>
                </c:pt>
              </c:numCache>
            </c:numRef>
          </c:val>
        </c:ser>
        <c:ser>
          <c:idx val="1"/>
          <c:order val="1"/>
          <c:tx>
            <c:v>IBC/IMC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'monthly cost'!$A$3:$A$14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'monthly cost'!$F$3:$F$14</c:f>
              <c:numCache>
                <c:formatCode>#,##0</c:formatCode>
                <c:ptCount val="12"/>
                <c:pt idx="0">
                  <c:v>2464</c:v>
                </c:pt>
                <c:pt idx="1">
                  <c:v>1464</c:v>
                </c:pt>
                <c:pt idx="2">
                  <c:v>1012</c:v>
                </c:pt>
                <c:pt idx="3" formatCode="General">
                  <c:v>308</c:v>
                </c:pt>
                <c:pt idx="4" formatCode="General">
                  <c:v>21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3</c:v>
                </c:pt>
                <c:pt idx="9" formatCode="General">
                  <c:v>186</c:v>
                </c:pt>
                <c:pt idx="10" formatCode="General">
                  <c:v>727</c:v>
                </c:pt>
                <c:pt idx="11">
                  <c:v>1231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338816"/>
        <c:axId val="233397856"/>
      </c:barChart>
      <c:catAx>
        <c:axId val="23333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397856"/>
        <c:crosses val="autoZero"/>
        <c:auto val="1"/>
        <c:lblAlgn val="ctr"/>
        <c:lblOffset val="100"/>
        <c:noMultiLvlLbl val="0"/>
      </c:catAx>
      <c:valAx>
        <c:axId val="23339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NG Used (therms)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296647346165062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33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00021872265969"/>
          <c:y val="0.29687445319335087"/>
          <c:w val="0.22291780464561603"/>
          <c:h val="0.1660885097696121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Monthly</a:t>
            </a:r>
            <a:r>
              <a:rPr lang="en-US" baseline="0" dirty="0"/>
              <a:t> </a:t>
            </a:r>
            <a:r>
              <a:rPr lang="en-US" baseline="0" dirty="0" smtClean="0"/>
              <a:t>Utility </a:t>
            </a:r>
            <a:r>
              <a:rPr lang="en-US" baseline="0" dirty="0"/>
              <a:t>Costs (Elec. &amp; NG)</a:t>
            </a:r>
            <a:endParaRPr lang="en-US" dirty="0"/>
          </a:p>
        </c:rich>
      </c:tx>
      <c:layout>
        <c:manualLayout>
          <c:xMode val="edge"/>
          <c:yMode val="edge"/>
          <c:x val="0.2786666069598570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CBC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'monthly cost'!$A$3:$A$14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'monthly cost'!$D$3:$D$14</c:f>
              <c:numCache>
                <c:formatCode>"$"#,##0</c:formatCode>
                <c:ptCount val="12"/>
                <c:pt idx="0">
                  <c:v>5831.1074000000008</c:v>
                </c:pt>
                <c:pt idx="1">
                  <c:v>4751.4058999999997</c:v>
                </c:pt>
                <c:pt idx="2">
                  <c:v>4685.8019999999997</c:v>
                </c:pt>
                <c:pt idx="3">
                  <c:v>4543.9425999999994</c:v>
                </c:pt>
                <c:pt idx="4">
                  <c:v>5815.5245000000004</c:v>
                </c:pt>
                <c:pt idx="5">
                  <c:v>6179.6225999999997</c:v>
                </c:pt>
                <c:pt idx="6">
                  <c:v>6724.3204999999998</c:v>
                </c:pt>
                <c:pt idx="7">
                  <c:v>7071.9825000000001</c:v>
                </c:pt>
                <c:pt idx="8">
                  <c:v>5802.5694000000003</c:v>
                </c:pt>
                <c:pt idx="9">
                  <c:v>4912.08</c:v>
                </c:pt>
                <c:pt idx="10">
                  <c:v>4341.3332</c:v>
                </c:pt>
                <c:pt idx="11">
                  <c:v>4871.8284999999996</c:v>
                </c:pt>
              </c:numCache>
            </c:numRef>
          </c:val>
        </c:ser>
        <c:ser>
          <c:idx val="1"/>
          <c:order val="1"/>
          <c:tx>
            <c:v>IBC/IMC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'monthly cost'!$A$3:$A$14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'monthly cost'!$G$3:$G$14</c:f>
              <c:numCache>
                <c:formatCode>"$"#,##0</c:formatCode>
                <c:ptCount val="12"/>
                <c:pt idx="0">
                  <c:v>5332.0776000000005</c:v>
                </c:pt>
                <c:pt idx="1">
                  <c:v>4406.9876999999997</c:v>
                </c:pt>
                <c:pt idx="2">
                  <c:v>4456.2920000000004</c:v>
                </c:pt>
                <c:pt idx="3">
                  <c:v>4607.8163999999997</c:v>
                </c:pt>
                <c:pt idx="4">
                  <c:v>5828.4240000000009</c:v>
                </c:pt>
                <c:pt idx="5">
                  <c:v>6047.8185999999996</c:v>
                </c:pt>
                <c:pt idx="6">
                  <c:v>6556.3490000000002</c:v>
                </c:pt>
                <c:pt idx="7">
                  <c:v>6876.21</c:v>
                </c:pt>
                <c:pt idx="8">
                  <c:v>5731.6098000000002</c:v>
                </c:pt>
                <c:pt idx="9">
                  <c:v>5004.38</c:v>
                </c:pt>
                <c:pt idx="10">
                  <c:v>4244.5945000000002</c:v>
                </c:pt>
                <c:pt idx="11">
                  <c:v>4593.6930000000002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561800"/>
        <c:axId val="233562184"/>
      </c:barChart>
      <c:catAx>
        <c:axId val="23356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562184"/>
        <c:crosses val="autoZero"/>
        <c:auto val="1"/>
        <c:lblAlgn val="ctr"/>
        <c:lblOffset val="100"/>
        <c:noMultiLvlLbl val="0"/>
      </c:catAx>
      <c:valAx>
        <c:axId val="233562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56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55577427821522"/>
          <c:y val="0.19039297171186936"/>
          <c:w val="0.23963211741389465"/>
          <c:h val="0.1568292505103528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16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E07A-046C-4296-892C-69034DC38064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44800" y="1162050"/>
            <a:ext cx="125476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7E7EB-B0C0-4580-9114-C478ADD39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E7EB-B0C0-4580-9114-C478ADD39D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122363"/>
            <a:ext cx="2057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602038"/>
            <a:ext cx="2057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1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7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5" y="365125"/>
            <a:ext cx="591502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365125"/>
            <a:ext cx="1740217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7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11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5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3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1709739"/>
            <a:ext cx="236601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3" y="4589464"/>
            <a:ext cx="236601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1825625"/>
            <a:ext cx="11658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1825625"/>
            <a:ext cx="11658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365126"/>
            <a:ext cx="236601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4" y="1681163"/>
            <a:ext cx="116050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4" y="2505075"/>
            <a:ext cx="1160502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0" y="1681163"/>
            <a:ext cx="116621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0" y="2505075"/>
            <a:ext cx="1166217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4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1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2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457200"/>
            <a:ext cx="88475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987426"/>
            <a:ext cx="138874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4" y="2057400"/>
            <a:ext cx="88475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4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457200"/>
            <a:ext cx="88475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62173" y="987426"/>
            <a:ext cx="138874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4" y="2057400"/>
            <a:ext cx="88475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7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365126"/>
            <a:ext cx="23660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1825625"/>
            <a:ext cx="23660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6356351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6356351"/>
            <a:ext cx="9258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6356351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0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0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jpe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0.png"/><Relationship Id="rId5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40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chicagotonight.wttw.com/sites/default/files/article/image-non-gallery/1.-El-Centro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6" y="762000"/>
            <a:ext cx="8504594" cy="48084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287000" y="457200"/>
            <a:ext cx="8153400" cy="147002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>
                <a:latin typeface="Cambria" panose="02040503050406030204" pitchFamily="18" charset="0"/>
              </a:rPr>
              <a:t>Northeastern Illinois University’s El Centro Building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06" y="533400"/>
            <a:ext cx="1428825" cy="1492613"/>
          </a:xfrm>
          <a:prstGeom prst="rect">
            <a:avLst/>
          </a:prstGeom>
        </p:spPr>
      </p:pic>
      <p:pic>
        <p:nvPicPr>
          <p:cNvPr id="15" name="Picture 4" descr="http://www.site-design.com/assets/components/phpthumbof/cache/chicago-northeastern-illinois-university-el-centro-plaza-seatwall-pavement-colorful-parking-lot-permeable-pavers-site-design-group.a95e70bbf40c764f904f18cf1224c7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/>
          <a:stretch/>
        </p:blipFill>
        <p:spPr bwMode="auto">
          <a:xfrm>
            <a:off x="18507980" y="281934"/>
            <a:ext cx="8704040" cy="58804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765631" y="1927225"/>
            <a:ext cx="5430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Chicago, Illinois</a:t>
            </a:r>
          </a:p>
          <a:p>
            <a:endParaRPr lang="en-US" sz="3000" dirty="0" smtClean="0">
              <a:latin typeface="Cambria" panose="02040503050406030204" pitchFamily="18" charset="0"/>
            </a:endParaRPr>
          </a:p>
          <a:p>
            <a:endParaRPr lang="en-US" sz="3000" dirty="0">
              <a:latin typeface="Cambria" panose="02040503050406030204" pitchFamily="18" charset="0"/>
            </a:endParaRPr>
          </a:p>
          <a:p>
            <a:r>
              <a:rPr lang="en-US" sz="3000" dirty="0" smtClean="0">
                <a:latin typeface="Cambria" panose="02040503050406030204" pitchFamily="18" charset="0"/>
              </a:rPr>
              <a:t>Michael Gramarossa, BAE/MAE</a:t>
            </a:r>
          </a:p>
          <a:p>
            <a:r>
              <a:rPr lang="en-US" sz="3000" dirty="0" smtClean="0">
                <a:latin typeface="Cambria" panose="02040503050406030204" pitchFamily="18" charset="0"/>
              </a:rPr>
              <a:t>Mechanical Option</a:t>
            </a:r>
          </a:p>
          <a:p>
            <a:endParaRPr lang="en-US" sz="3000" dirty="0" smtClean="0">
              <a:latin typeface="Cambria" panose="02040503050406030204" pitchFamily="18" charset="0"/>
            </a:endParaRPr>
          </a:p>
          <a:p>
            <a:endParaRPr lang="en-US" sz="3000" dirty="0">
              <a:latin typeface="Cambria" panose="02040503050406030204" pitchFamily="18" charset="0"/>
            </a:endParaRPr>
          </a:p>
          <a:p>
            <a:r>
              <a:rPr lang="en-US" sz="3000" dirty="0" smtClean="0">
                <a:latin typeface="Cambria" panose="02040503050406030204" pitchFamily="18" charset="0"/>
              </a:rPr>
              <a:t>Advisor: Dr. James Freihaut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97180" y="532423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JGMA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6591534" y="591618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JGMA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04232" y="208002"/>
            <a:ext cx="543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Existing Mechanical System</a:t>
            </a:r>
          </a:p>
          <a:p>
            <a:r>
              <a:rPr lang="en-US" sz="3000" dirty="0" smtClean="0">
                <a:latin typeface="Cambria" panose="02040503050406030204" pitchFamily="18" charset="0"/>
              </a:rPr>
              <a:t>Heating</a:t>
            </a:r>
            <a:endParaRPr lang="en-US" sz="3000" dirty="0">
              <a:latin typeface="Cambria" panose="0204050305040603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73013"/>
              </p:ext>
            </p:extLst>
          </p:nvPr>
        </p:nvGraphicFramePr>
        <p:xfrm>
          <a:off x="9372600" y="4423080"/>
          <a:ext cx="8608496" cy="1683182"/>
        </p:xfrm>
        <a:graphic>
          <a:graphicData uri="http://schemas.openxmlformats.org/drawingml/2006/table">
            <a:tbl>
              <a:tblPr firstRow="1" firstCol="1" bandRow="1"/>
              <a:tblGrid>
                <a:gridCol w="885287"/>
                <a:gridCol w="885287"/>
                <a:gridCol w="885287"/>
                <a:gridCol w="1161940"/>
                <a:gridCol w="1198827"/>
                <a:gridCol w="1198827"/>
                <a:gridCol w="995948"/>
                <a:gridCol w="1397093"/>
              </a:tblGrid>
              <a:tr h="34453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Fuel Type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Rating (MBH)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 Temperature (°F)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Flow Rate</a:t>
                      </a:r>
                      <a:b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(GPM)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Min. Thermal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 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02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Entering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Leaving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B-1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B-2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504232" y="1661369"/>
            <a:ext cx="839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[2] 750 MBh Boilers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Boilers serve 71 VAV reheat coils and hot water radiant finned tubes</a:t>
            </a: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0" y="1143000"/>
            <a:ext cx="8577425" cy="3714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0632" y="68774"/>
            <a:ext cx="543096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Overview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Existing Mechanical System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Cooling and Ventilation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mbria" panose="02040503050406030204" pitchFamily="18" charset="0"/>
              </a:rPr>
              <a:t>Heating</a:t>
            </a:r>
          </a:p>
          <a:p>
            <a:pPr lvl="1"/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</p:spTree>
    <p:extLst>
      <p:ext uri="{BB962C8B-B14F-4D97-AF65-F5344CB8AC3E}">
        <p14:creationId xmlns:p14="http://schemas.microsoft.com/office/powerpoint/2010/main" val="19055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04232" y="208002"/>
            <a:ext cx="543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Existing Mechanical System</a:t>
            </a:r>
          </a:p>
          <a:p>
            <a:r>
              <a:rPr lang="en-US" sz="3000" dirty="0" smtClean="0">
                <a:latin typeface="Cambria" panose="02040503050406030204" pitchFamily="18" charset="0"/>
              </a:rPr>
              <a:t>Heating</a:t>
            </a:r>
            <a:endParaRPr lang="en-US" sz="3000" dirty="0">
              <a:latin typeface="Cambria" panose="020405030504060302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9431000" y="208002"/>
            <a:ext cx="7236298" cy="542335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9621500" y="5715000"/>
            <a:ext cx="6855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Second Floor Plan Hot Water Schematic</a:t>
            </a:r>
            <a:endParaRPr lang="en-US" sz="3000" dirty="0">
              <a:latin typeface="Cambria" panose="0204050305040603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73013"/>
              </p:ext>
            </p:extLst>
          </p:nvPr>
        </p:nvGraphicFramePr>
        <p:xfrm>
          <a:off x="9372600" y="4423080"/>
          <a:ext cx="8608496" cy="1683182"/>
        </p:xfrm>
        <a:graphic>
          <a:graphicData uri="http://schemas.openxmlformats.org/drawingml/2006/table">
            <a:tbl>
              <a:tblPr firstRow="1" firstCol="1" bandRow="1"/>
              <a:tblGrid>
                <a:gridCol w="885287"/>
                <a:gridCol w="885287"/>
                <a:gridCol w="885287"/>
                <a:gridCol w="1161940"/>
                <a:gridCol w="1198827"/>
                <a:gridCol w="1198827"/>
                <a:gridCol w="995948"/>
                <a:gridCol w="1397093"/>
              </a:tblGrid>
              <a:tr h="34453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Fuel Type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Rating (MBH)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 Temperature (°F)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Flow Rate</a:t>
                      </a:r>
                      <a:b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(GPM)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Min. Thermal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 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02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Entering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Leaving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B-1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B-2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504232" y="1661369"/>
            <a:ext cx="839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[2] 750 MBh Boilers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Boilers serve 71 VAV reheat coils and hot water radiant finned tubes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0632" y="68774"/>
            <a:ext cx="543096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Overview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Existing Mechanical System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Cooling and Ventilation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mbria" panose="02040503050406030204" pitchFamily="18" charset="0"/>
              </a:rPr>
              <a:t>Heating</a:t>
            </a:r>
          </a:p>
          <a:p>
            <a:pPr lvl="1"/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</p:spTree>
    <p:extLst>
      <p:ext uri="{BB962C8B-B14F-4D97-AF65-F5344CB8AC3E}">
        <p14:creationId xmlns:p14="http://schemas.microsoft.com/office/powerpoint/2010/main" val="32278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04232" y="935022"/>
            <a:ext cx="8397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The Chicago Building Code (CBC) requires a certain amount of airflow be supplied to a space regardless of the load</a:t>
            </a: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0632" y="68774"/>
            <a:ext cx="5430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Thesis Objective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667" r="40000" b="2000"/>
          <a:stretch/>
        </p:blipFill>
        <p:spPr>
          <a:xfrm>
            <a:off x="19721541" y="396435"/>
            <a:ext cx="1995448" cy="2686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3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667" r="40000" b="2000"/>
          <a:stretch/>
        </p:blipFill>
        <p:spPr>
          <a:xfrm>
            <a:off x="19721541" y="396435"/>
            <a:ext cx="1995448" cy="268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04232" y="935022"/>
            <a:ext cx="8397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The Chicago Building Code (CBC) requires a certain amount of airflow be supplied to a space regardless of the load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Redesign the current mechanical system according to the International Building Code (IBC)</a:t>
            </a: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Thesis Objective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0" y="518241"/>
            <a:ext cx="1891393" cy="2542195"/>
          </a:xfrm>
          <a:prstGeom prst="rect">
            <a:avLst/>
          </a:prstGeom>
          <a:ln>
            <a:noFill/>
          </a:ln>
          <a:effectLst>
            <a:reflection blurRad="12700" stA="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Oval 17"/>
          <p:cNvSpPr/>
          <p:nvPr/>
        </p:nvSpPr>
        <p:spPr>
          <a:xfrm>
            <a:off x="19214571" y="266113"/>
            <a:ext cx="2816502" cy="2816502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3"/>
          </p:cNvCxnSpPr>
          <p:nvPr/>
        </p:nvCxnSpPr>
        <p:spPr>
          <a:xfrm flipV="1">
            <a:off x="19627038" y="651170"/>
            <a:ext cx="1945154" cy="2018978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 rot="16200000">
            <a:off x="22924792" y="944618"/>
            <a:ext cx="838200" cy="150370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60632" y="68774"/>
            <a:ext cx="5430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25039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667" r="40000" b="2000"/>
          <a:stretch/>
        </p:blipFill>
        <p:spPr>
          <a:xfrm>
            <a:off x="19721541" y="396435"/>
            <a:ext cx="1995448" cy="268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Thesis Objective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2800" y="3438525"/>
            <a:ext cx="8572500" cy="2847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0" y="518241"/>
            <a:ext cx="1891393" cy="2542195"/>
          </a:xfrm>
          <a:prstGeom prst="rect">
            <a:avLst/>
          </a:prstGeom>
          <a:ln>
            <a:noFill/>
          </a:ln>
          <a:effectLst>
            <a:reflection blurRad="12700" stA="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Oval 19"/>
          <p:cNvSpPr/>
          <p:nvPr/>
        </p:nvSpPr>
        <p:spPr>
          <a:xfrm>
            <a:off x="19214571" y="266113"/>
            <a:ext cx="2816502" cy="2816502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3"/>
          </p:cNvCxnSpPr>
          <p:nvPr/>
        </p:nvCxnSpPr>
        <p:spPr>
          <a:xfrm flipV="1">
            <a:off x="19627038" y="651170"/>
            <a:ext cx="1945154" cy="2018978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 rot="16200000">
            <a:off x="22924792" y="944618"/>
            <a:ext cx="838200" cy="150370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04232" y="935022"/>
            <a:ext cx="8397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The Chicago Building Code (CBC) requires a certain amount of airflow be supplied to a space regardless of the load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Redesign the current mechanical system according to the International Building Code (IBC)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What are the greater implications if all mechanical systems for commercial buildings in Chicago were designed to the IBC rather than CBC.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0632" y="68774"/>
            <a:ext cx="5430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43776" y="6058704"/>
            <a:ext cx="1320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f</a:t>
            </a:r>
            <a:r>
              <a:rPr lang="en-US" sz="1000" dirty="0" smtClean="0">
                <a:solidFill>
                  <a:schemeClr val="bg1"/>
                </a:solidFill>
              </a:rPr>
              <a:t>ineartamerica.com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Mechanical Depth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RTU Resize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Emission Savings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RTU Resize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318116"/>
              </p:ext>
            </p:extLst>
          </p:nvPr>
        </p:nvGraphicFramePr>
        <p:xfrm>
          <a:off x="12051454" y="1371600"/>
          <a:ext cx="5767492" cy="1351755"/>
        </p:xfrm>
        <a:graphic>
          <a:graphicData uri="http://schemas.openxmlformats.org/drawingml/2006/table">
            <a:tbl>
              <a:tblPr firstRow="1" firstCol="1" bandRow="1"/>
              <a:tblGrid>
                <a:gridCol w="1524740"/>
                <a:gridCol w="1640752"/>
                <a:gridCol w="1640752"/>
                <a:gridCol w="961248"/>
              </a:tblGrid>
              <a:tr h="2703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IBC/IMC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Saved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70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Req'd OA (CFM)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Req'd OA (CFM)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RTU-1 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37.79%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RTU-2 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23.86%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14053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30.26%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219716" y="900311"/>
            <a:ext cx="543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Ventilation Requirements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52314"/>
              </p:ext>
            </p:extLst>
          </p:nvPr>
        </p:nvGraphicFramePr>
        <p:xfrm>
          <a:off x="9480275" y="3657600"/>
          <a:ext cx="5607325" cy="2246502"/>
        </p:xfrm>
        <a:graphic>
          <a:graphicData uri="http://schemas.openxmlformats.org/drawingml/2006/table">
            <a:tbl>
              <a:tblPr firstRow="1" firstCol="1" bandRow="1"/>
              <a:tblGrid>
                <a:gridCol w="1136046"/>
                <a:gridCol w="1136046"/>
                <a:gridCol w="1201633"/>
                <a:gridCol w="1000547"/>
                <a:gridCol w="1133053"/>
              </a:tblGrid>
              <a:tr h="28378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CBC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IBC/IMC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3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Cooling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(Tons)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Supply Air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(CFM)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Cooling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(Tons)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Supply Air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(CFM)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83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20,700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22,100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22,100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700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Saved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-9.10%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504232" y="3195935"/>
            <a:ext cx="543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Load Requirements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0" y="2438400"/>
            <a:ext cx="1143000" cy="381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54000" y="5631360"/>
            <a:ext cx="1028700" cy="30807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318116"/>
              </p:ext>
            </p:extLst>
          </p:nvPr>
        </p:nvGraphicFramePr>
        <p:xfrm>
          <a:off x="12051454" y="1371600"/>
          <a:ext cx="5767492" cy="1351755"/>
        </p:xfrm>
        <a:graphic>
          <a:graphicData uri="http://schemas.openxmlformats.org/drawingml/2006/table">
            <a:tbl>
              <a:tblPr firstRow="1" firstCol="1" bandRow="1"/>
              <a:tblGrid>
                <a:gridCol w="1524740"/>
                <a:gridCol w="1640752"/>
                <a:gridCol w="1640752"/>
                <a:gridCol w="961248"/>
              </a:tblGrid>
              <a:tr h="2703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IBC/IMC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Saved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70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Req'd OA (CFM)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Req'd OA (CFM)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RTU-1 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37.79%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RTU-2 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23.86%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14053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30.26%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219716" y="900311"/>
            <a:ext cx="543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Ventilation Requirements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52314"/>
              </p:ext>
            </p:extLst>
          </p:nvPr>
        </p:nvGraphicFramePr>
        <p:xfrm>
          <a:off x="9480275" y="3657600"/>
          <a:ext cx="5607325" cy="2246502"/>
        </p:xfrm>
        <a:graphic>
          <a:graphicData uri="http://schemas.openxmlformats.org/drawingml/2006/table">
            <a:tbl>
              <a:tblPr firstRow="1" firstCol="1" bandRow="1"/>
              <a:tblGrid>
                <a:gridCol w="1136046"/>
                <a:gridCol w="1136046"/>
                <a:gridCol w="1201633"/>
                <a:gridCol w="1000547"/>
                <a:gridCol w="1133053"/>
              </a:tblGrid>
              <a:tr h="28378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CBC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IBC/IMC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3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Cooling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(Tons)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Supply Air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(CFM)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Cooling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(Tons)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Supply Air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(CFM)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83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20,700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22,100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22,100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700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Saved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-9.10%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504232" y="3195935"/>
            <a:ext cx="543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Load Requirements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269200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Carrier model number chosen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0" y="787122"/>
            <a:ext cx="5145743" cy="2457237"/>
          </a:xfrm>
          <a:prstGeom prst="rect">
            <a:avLst/>
          </a:prstGeom>
        </p:spPr>
      </p:pic>
      <p:pic>
        <p:nvPicPr>
          <p:cNvPr id="33" name="Picture 2" descr="http://www.airplumbingheating.com/images/carrie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803" y="697589"/>
            <a:ext cx="1197811" cy="4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RTU Resize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764000" y="2438400"/>
            <a:ext cx="1143000" cy="381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954000" y="5631360"/>
            <a:ext cx="1028700" cy="30807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2585" y="3513667"/>
            <a:ext cx="8745432" cy="22401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Mechanical Depth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RTU Resize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Emission Savings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37583" y="5512827"/>
            <a:ext cx="994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</a:t>
            </a:r>
            <a:r>
              <a:rPr lang="en-US" sz="1000" dirty="0" smtClean="0"/>
              <a:t>arrier.com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52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318116"/>
              </p:ext>
            </p:extLst>
          </p:nvPr>
        </p:nvGraphicFramePr>
        <p:xfrm>
          <a:off x="12051454" y="1371600"/>
          <a:ext cx="5767492" cy="1351755"/>
        </p:xfrm>
        <a:graphic>
          <a:graphicData uri="http://schemas.openxmlformats.org/drawingml/2006/table">
            <a:tbl>
              <a:tblPr firstRow="1" firstCol="1" bandRow="1"/>
              <a:tblGrid>
                <a:gridCol w="1524740"/>
                <a:gridCol w="1640752"/>
                <a:gridCol w="1640752"/>
                <a:gridCol w="961248"/>
              </a:tblGrid>
              <a:tr h="2703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IBC/IMC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Saved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70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Req'd OA (CFM)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Req'd OA (CFM)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RTU-1 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37.79%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RTU-2 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23.86%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14053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30.26%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26" marR="973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219716" y="900311"/>
            <a:ext cx="543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Ventilation Requirements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52314"/>
              </p:ext>
            </p:extLst>
          </p:nvPr>
        </p:nvGraphicFramePr>
        <p:xfrm>
          <a:off x="9480275" y="3657600"/>
          <a:ext cx="5607325" cy="2246502"/>
        </p:xfrm>
        <a:graphic>
          <a:graphicData uri="http://schemas.openxmlformats.org/drawingml/2006/table">
            <a:tbl>
              <a:tblPr firstRow="1" firstCol="1" bandRow="1"/>
              <a:tblGrid>
                <a:gridCol w="1136046"/>
                <a:gridCol w="1136046"/>
                <a:gridCol w="1201633"/>
                <a:gridCol w="1000547"/>
                <a:gridCol w="1133053"/>
              </a:tblGrid>
              <a:tr h="28378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CBC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IBC/IMC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3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Cooling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(Tons)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Supply Air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(CFM)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Cooling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(Tons)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Supply Air</a:t>
                      </a:r>
                      <a:b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(CFM)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83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20,700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22,100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22,100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700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Saved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-9.10%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163" marR="1021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504232" y="3195935"/>
            <a:ext cx="543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Load Requirements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269200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Carrier model number chosen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0" y="787122"/>
            <a:ext cx="5145743" cy="24572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543" y="3705726"/>
            <a:ext cx="5712749" cy="239138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2326600" y="2593761"/>
            <a:ext cx="1066800" cy="64008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93400" y="2880360"/>
            <a:ext cx="762000" cy="16943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155400" y="2797328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anose="02040503050406030204" pitchFamily="18" charset="0"/>
              </a:rPr>
              <a:t>Low Gas Heat Capacity: 527 MBH</a:t>
            </a:r>
          </a:p>
          <a:p>
            <a:r>
              <a:rPr lang="en-US" sz="1600" dirty="0" smtClean="0">
                <a:latin typeface="Cambria" panose="02040503050406030204" pitchFamily="18" charset="0"/>
              </a:rPr>
              <a:t>High Gas Heat Capacity: 790 MBH</a:t>
            </a:r>
          </a:p>
        </p:txBody>
      </p:sp>
      <p:pic>
        <p:nvPicPr>
          <p:cNvPr id="33" name="Picture 2" descr="http://www.airplumbingheating.com/images/carrier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803" y="697589"/>
            <a:ext cx="1197811" cy="4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RTU Resize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764000" y="2438400"/>
            <a:ext cx="1143000" cy="381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954000" y="5631360"/>
            <a:ext cx="1028700" cy="30807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Mechanical Depth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RTU Resize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Emission Savings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21039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729" y="1371840"/>
            <a:ext cx="3786912" cy="2352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7804" y="1371840"/>
            <a:ext cx="3827084" cy="24201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13400550" y="2317352"/>
            <a:ext cx="7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o</a:t>
            </a:r>
            <a:r>
              <a:rPr lang="en-US" sz="2400" dirty="0" smtClean="0">
                <a:latin typeface="Cambria" panose="02040503050406030204" pitchFamily="18" charset="0"/>
              </a:rPr>
              <a:t>r…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16307" y="732996"/>
            <a:ext cx="2572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Fan Selection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RTU Resize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Mechanical Depth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RTU Resize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Emission Savings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07804" y="3545794"/>
            <a:ext cx="78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trane.com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9533729" y="3478309"/>
            <a:ext cx="78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trane.com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59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729" y="1371840"/>
            <a:ext cx="3786912" cy="2352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7804" y="1371840"/>
            <a:ext cx="3827084" cy="2420175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2516307" y="732996"/>
            <a:ext cx="2572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Fan Selection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400550" y="2317352"/>
            <a:ext cx="7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o</a:t>
            </a:r>
            <a:r>
              <a:rPr lang="en-US" sz="2400" dirty="0" smtClean="0">
                <a:latin typeface="Cambria" panose="02040503050406030204" pitchFamily="18" charset="0"/>
              </a:rPr>
              <a:t>r…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0800" y="4216685"/>
            <a:ext cx="7183195" cy="17679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210800" y="5459136"/>
            <a:ext cx="7183197" cy="5254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RTU Resize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Mechanical Depth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RTU Resize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Emission Savings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07804" y="3545794"/>
            <a:ext cx="78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trane.com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9533729" y="3478309"/>
            <a:ext cx="78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trane.com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618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chicagotonight.wttw.com/sites/default/files/article/image-non-gallery/1.-El-Centro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6" y="762000"/>
            <a:ext cx="8504594" cy="48084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site-design.com/assets/components/phpthumbof/cache/chicago-northeastern-illinois-university-el-centro-plaza-seatwall-pavement-colorful-parking-lot-permeable-pavers-site-design-group.a95e70bbf40c764f904f18cf1224c7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/>
          <a:stretch/>
        </p:blipFill>
        <p:spPr bwMode="auto">
          <a:xfrm>
            <a:off x="18507980" y="281934"/>
            <a:ext cx="8704040" cy="58804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966573" y="636849"/>
            <a:ext cx="5430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000" dirty="0"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 dirty="0"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 dirty="0"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 dirty="0"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 dirty="0"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Cambria" panose="02040503050406030204" pitchFamily="18" charset="0"/>
              </a:rPr>
              <a:t>Evaluation and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97180" y="532423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JGMA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6591534" y="591618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JGMA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36" y="1219200"/>
            <a:ext cx="8925464" cy="465726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516307" y="732996"/>
            <a:ext cx="2572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RTU Schematic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RTU Resize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Mechanical Depth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RTU Resize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Emission Savings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36725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36" y="1219200"/>
            <a:ext cx="8925464" cy="465726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516307" y="732996"/>
            <a:ext cx="2572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RTU Schematic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RTU Resize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51458"/>
              </p:ext>
            </p:extLst>
          </p:nvPr>
        </p:nvGraphicFramePr>
        <p:xfrm>
          <a:off x="18516600" y="762000"/>
          <a:ext cx="8686799" cy="1347638"/>
        </p:xfrm>
        <a:graphic>
          <a:graphicData uri="http://schemas.openxmlformats.org/drawingml/2006/table">
            <a:tbl>
              <a:tblPr firstRow="1" firstCol="1" bandRow="1"/>
              <a:tblGrid>
                <a:gridCol w="1065362"/>
                <a:gridCol w="1393166"/>
                <a:gridCol w="1393166"/>
                <a:gridCol w="1311215"/>
                <a:gridCol w="1311215"/>
                <a:gridCol w="983411"/>
                <a:gridCol w="1229264"/>
              </a:tblGrid>
              <a:tr h="698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Code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 Size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b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(incl. O&amp;P)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b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Adjusted Cost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Qty. of</a:t>
                      </a:r>
                      <a:b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RTUs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Cost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24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CBC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 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tons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$252,000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113.6%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$286,272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$572,544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IBC/IMC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tons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$225,500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113.6%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$256,168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$512,336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3" marR="11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107400" y="2931096"/>
            <a:ext cx="3886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Potential Savings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10.5%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$60,000</a:t>
            </a:r>
          </a:p>
          <a:p>
            <a:pPr algn="ctr"/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Mechanical Depth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RTU Resize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Emission Savings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6815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20400" y="152400"/>
            <a:ext cx="5430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Annual Utility Usage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11714"/>
              </p:ext>
            </p:extLst>
          </p:nvPr>
        </p:nvGraphicFramePr>
        <p:xfrm>
          <a:off x="10826578" y="671848"/>
          <a:ext cx="5930502" cy="1853280"/>
        </p:xfrm>
        <a:graphic>
          <a:graphicData uri="http://schemas.openxmlformats.org/drawingml/2006/table">
            <a:tbl>
              <a:tblPr/>
              <a:tblGrid>
                <a:gridCol w="988417"/>
                <a:gridCol w="988417"/>
                <a:gridCol w="988417"/>
                <a:gridCol w="988417"/>
                <a:gridCol w="988417"/>
                <a:gridCol w="988417"/>
              </a:tblGrid>
              <a:tr h="2647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CBC</a:t>
                      </a:r>
                    </a:p>
                  </a:txBody>
                  <a:tcPr marL="13238" marR="13238" marT="13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IBC/IMC</a:t>
                      </a:r>
                    </a:p>
                  </a:txBody>
                  <a:tcPr marL="13238" marR="13238" marT="13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4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(kWh)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 Used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(therms)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Utility Cost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(kWh)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(therms)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Utility Cost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29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727,000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$65,500 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723,000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$63,700 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54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908299" y="2861370"/>
            <a:ext cx="61488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Electricity Cost Savings: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0.5%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Natural Gas Cost Savings: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29.5%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Total Utility Cost Savings: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2.9%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Electric &amp; NG Cost Savings: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$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1800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Mechanical Depth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 Resize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Emission Savings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26440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20400" y="152400"/>
            <a:ext cx="5430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Annual Utility Usage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973800" y="152400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Why are there more energy savings in the heating system than the cooling system?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69319"/>
              </p:ext>
            </p:extLst>
          </p:nvPr>
        </p:nvGraphicFramePr>
        <p:xfrm>
          <a:off x="10826578" y="671848"/>
          <a:ext cx="5930502" cy="1853280"/>
        </p:xfrm>
        <a:graphic>
          <a:graphicData uri="http://schemas.openxmlformats.org/drawingml/2006/table">
            <a:tbl>
              <a:tblPr/>
              <a:tblGrid>
                <a:gridCol w="988417"/>
                <a:gridCol w="988417"/>
                <a:gridCol w="988417"/>
                <a:gridCol w="988417"/>
                <a:gridCol w="988417"/>
                <a:gridCol w="988417"/>
              </a:tblGrid>
              <a:tr h="2647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CBC</a:t>
                      </a:r>
                    </a:p>
                  </a:txBody>
                  <a:tcPr marL="13238" marR="13238" marT="13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IBC/IMC</a:t>
                      </a:r>
                    </a:p>
                  </a:txBody>
                  <a:tcPr marL="13238" marR="13238" marT="13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4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(kWh)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 Used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(therms)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Utility Cost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(kWh)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(therms)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Utility Cost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29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727,000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$65,500 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723,000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$63,700 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54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6"/>
          <a:stretch/>
        </p:blipFill>
        <p:spPr>
          <a:xfrm>
            <a:off x="10515600" y="3276600"/>
            <a:ext cx="6634956" cy="3009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44200" y="2784156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CBC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73200" y="278404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IBC/IMC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Mechanical Depth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 Resize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Emission Savings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36982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20400" y="152400"/>
            <a:ext cx="5430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Annual Utility Usage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973800" y="152400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Why are there more energy savings in the heating system than the cooling system?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497112"/>
              </p:ext>
            </p:extLst>
          </p:nvPr>
        </p:nvGraphicFramePr>
        <p:xfrm>
          <a:off x="20878800" y="1488030"/>
          <a:ext cx="3962401" cy="1255170"/>
        </p:xfrm>
        <a:graphic>
          <a:graphicData uri="http://schemas.openxmlformats.org/drawingml/2006/table">
            <a:tbl>
              <a:tblPr/>
              <a:tblGrid>
                <a:gridCol w="2782895"/>
                <a:gridCol w="1179506"/>
              </a:tblGrid>
              <a:tr h="627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Cooling Degree Days</a:t>
                      </a:r>
                    </a:p>
                  </a:txBody>
                  <a:tcPr marL="18458" marR="18458" marT="1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</a:t>
                      </a:r>
                    </a:p>
                  </a:txBody>
                  <a:tcPr marL="18458" marR="18458" marT="1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Heating Degree Days</a:t>
                      </a:r>
                    </a:p>
                  </a:txBody>
                  <a:tcPr marL="18458" marR="18458" marT="1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6311</a:t>
                      </a:r>
                    </a:p>
                  </a:txBody>
                  <a:tcPr marL="18458" marR="18458" marT="1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574000" y="3279066"/>
                <a:ext cx="4724400" cy="2368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 </a:t>
                </a:r>
                <a:endParaRPr lang="en-US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  <m:t>𝑅𝐴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effectLst/>
                </a:endParaRPr>
              </a:p>
              <a:p>
                <a:r>
                  <a:rPr lang="en-US" sz="2400" dirty="0">
                    <a:effectLst/>
                    <a:latin typeface="Cambria" panose="02040503050406030204" pitchFamily="18" charset="0"/>
                  </a:rPr>
                  <a:t> </a:t>
                </a:r>
                <a:endParaRPr lang="en-US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  <m:t>𝑐𝑜𝑜𝑙𝑖𝑛𝑔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</a:rPr>
                        <m:t>=|75℉−85℉|=10℉</m:t>
                      </m:r>
                    </m:oMath>
                  </m:oMathPara>
                </a14:m>
                <a:endParaRPr lang="en-US" dirty="0">
                  <a:effectLst/>
                </a:endParaRPr>
              </a:p>
              <a:p>
                <a:r>
                  <a:rPr lang="en-US" sz="2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  <m:t>h𝑒𝑎𝑡𝑖𝑛𝑔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  <m:t>70℉−25℉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</a:rPr>
                        <m:t>=45℉ 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0" y="3279066"/>
                <a:ext cx="4724400" cy="2368469"/>
              </a:xfrm>
              <a:prstGeom prst="rect">
                <a:avLst/>
              </a:prstGeom>
              <a:blipFill rotWithShape="0">
                <a:blip r:embed="rId4"/>
                <a:stretch>
                  <a:fillRect b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69319"/>
              </p:ext>
            </p:extLst>
          </p:nvPr>
        </p:nvGraphicFramePr>
        <p:xfrm>
          <a:off x="10826578" y="671848"/>
          <a:ext cx="5930502" cy="1853280"/>
        </p:xfrm>
        <a:graphic>
          <a:graphicData uri="http://schemas.openxmlformats.org/drawingml/2006/table">
            <a:tbl>
              <a:tblPr/>
              <a:tblGrid>
                <a:gridCol w="988417"/>
                <a:gridCol w="988417"/>
                <a:gridCol w="988417"/>
                <a:gridCol w="988417"/>
                <a:gridCol w="988417"/>
                <a:gridCol w="988417"/>
              </a:tblGrid>
              <a:tr h="2647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CBC</a:t>
                      </a:r>
                    </a:p>
                  </a:txBody>
                  <a:tcPr marL="13238" marR="13238" marT="13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IBC/IMC</a:t>
                      </a:r>
                    </a:p>
                  </a:txBody>
                  <a:tcPr marL="13238" marR="13238" marT="13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4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(kWh)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 Used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(therms)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Utility Cost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(kWh)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(therms)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Utility Cost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29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727,000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$65,500 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723,000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$63,700 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54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6"/>
          <a:stretch/>
        </p:blipFill>
        <p:spPr>
          <a:xfrm>
            <a:off x="10515600" y="3276600"/>
            <a:ext cx="6634956" cy="3009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744200" y="2784156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CBC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73200" y="278404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IBC/IMC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Mechanical Depth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 Resize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Emission Savings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6676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20400" y="152400"/>
            <a:ext cx="5430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Annual Utility Usage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872499281"/>
              </p:ext>
            </p:extLst>
          </p:nvPr>
        </p:nvGraphicFramePr>
        <p:xfrm>
          <a:off x="18745200" y="381000"/>
          <a:ext cx="46863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025675781"/>
              </p:ext>
            </p:extLst>
          </p:nvPr>
        </p:nvGraphicFramePr>
        <p:xfrm>
          <a:off x="22021800" y="3404937"/>
          <a:ext cx="4695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69319"/>
              </p:ext>
            </p:extLst>
          </p:nvPr>
        </p:nvGraphicFramePr>
        <p:xfrm>
          <a:off x="10826578" y="671848"/>
          <a:ext cx="5930502" cy="1853280"/>
        </p:xfrm>
        <a:graphic>
          <a:graphicData uri="http://schemas.openxmlformats.org/drawingml/2006/table">
            <a:tbl>
              <a:tblPr/>
              <a:tblGrid>
                <a:gridCol w="988417"/>
                <a:gridCol w="988417"/>
                <a:gridCol w="988417"/>
                <a:gridCol w="988417"/>
                <a:gridCol w="988417"/>
                <a:gridCol w="988417"/>
              </a:tblGrid>
              <a:tr h="2647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CBC</a:t>
                      </a:r>
                    </a:p>
                  </a:txBody>
                  <a:tcPr marL="13238" marR="13238" marT="13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IBC/IMC</a:t>
                      </a:r>
                    </a:p>
                  </a:txBody>
                  <a:tcPr marL="13238" marR="13238" marT="13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4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(kWh)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 Used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(therms)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Utility Cost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(kWh)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(therms)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Utility Cost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29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727,000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$65,500 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723,000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$63,700 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54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" name="Picture 1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6"/>
          <a:stretch/>
        </p:blipFill>
        <p:spPr>
          <a:xfrm>
            <a:off x="10515600" y="3276600"/>
            <a:ext cx="6634956" cy="3009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44200" y="2784156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CBC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73200" y="278404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IBC/IMC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Mechanical Depth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 Resize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Emission Savings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24594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20400" y="152400"/>
            <a:ext cx="5430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Annual Utility Usage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31684124"/>
              </p:ext>
            </p:extLst>
          </p:nvPr>
        </p:nvGraphicFramePr>
        <p:xfrm>
          <a:off x="20726400" y="457200"/>
          <a:ext cx="4667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768255"/>
              </p:ext>
            </p:extLst>
          </p:nvPr>
        </p:nvGraphicFramePr>
        <p:xfrm>
          <a:off x="10826578" y="671848"/>
          <a:ext cx="5930502" cy="1853280"/>
        </p:xfrm>
        <a:graphic>
          <a:graphicData uri="http://schemas.openxmlformats.org/drawingml/2006/table">
            <a:tbl>
              <a:tblPr/>
              <a:tblGrid>
                <a:gridCol w="988417"/>
                <a:gridCol w="988417"/>
                <a:gridCol w="988417"/>
                <a:gridCol w="988417"/>
                <a:gridCol w="988417"/>
                <a:gridCol w="988417"/>
              </a:tblGrid>
              <a:tr h="2647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CBC</a:t>
                      </a:r>
                    </a:p>
                  </a:txBody>
                  <a:tcPr marL="13238" marR="13238" marT="13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IBC/IMC</a:t>
                      </a:r>
                    </a:p>
                  </a:txBody>
                  <a:tcPr marL="13238" marR="13238" marT="13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4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(kWh)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 Used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(therms)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Utility Cost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(kWh)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 Used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(therms)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Utility Cost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29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727,000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$65,500 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723,000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7,400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$63,700 </a:t>
                      </a:r>
                    </a:p>
                  </a:txBody>
                  <a:tcPr marL="13238" marR="13238" marT="13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54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13238" marR="13238" marT="13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7" name="Picture 1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6"/>
          <a:stretch/>
        </p:blipFill>
        <p:spPr>
          <a:xfrm>
            <a:off x="10515600" y="3276600"/>
            <a:ext cx="6634956" cy="3009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44200" y="2784156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CBC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73200" y="278404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IBC/IMC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Mechanical Depth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 Resize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Emission Savings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27387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Emission Savings</a:t>
            </a:r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362658"/>
            <a:ext cx="7564568" cy="313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002000" y="1905000"/>
            <a:ext cx="11430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002000" y="2961575"/>
            <a:ext cx="11430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015668" y="5041875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Emission Savings ~37,000 lbs. CO</a:t>
            </a:r>
            <a:r>
              <a:rPr lang="en-US" sz="3000" baseline="-25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2e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per year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Mechanical Depth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 Resize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Emission Savings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16782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Structural Breadth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Structural Breadth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RTU-2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RTU-1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Conclusion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04232" y="1270337"/>
            <a:ext cx="7488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Will smaller RTU’s designed according to the IBC lead to a reduction in structural steel?</a:t>
            </a:r>
          </a:p>
        </p:txBody>
      </p:sp>
    </p:spTree>
    <p:extLst>
      <p:ext uri="{BB962C8B-B14F-4D97-AF65-F5344CB8AC3E}">
        <p14:creationId xmlns:p14="http://schemas.microsoft.com/office/powerpoint/2010/main" val="8602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Structural Breadth</a:t>
            </a: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9982200" y="973667"/>
            <a:ext cx="7183568" cy="516971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66542"/>
              </p:ext>
            </p:extLst>
          </p:nvPr>
        </p:nvGraphicFramePr>
        <p:xfrm>
          <a:off x="20345400" y="985603"/>
          <a:ext cx="5186501" cy="3394589"/>
        </p:xfrm>
        <a:graphic>
          <a:graphicData uri="http://schemas.openxmlformats.org/drawingml/2006/table">
            <a:tbl>
              <a:tblPr/>
              <a:tblGrid>
                <a:gridCol w="1295439"/>
                <a:gridCol w="2979985"/>
                <a:gridCol w="911077"/>
              </a:tblGrid>
              <a:tr h="569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Type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(psf)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8497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Dead Load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 Roof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1/2" Cover Board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R-30 Insulation Board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Galvanized Metal Deck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Misc. (lights, duct, PV array, etc.)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 Load or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Load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 Load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Load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Dead Load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Load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4249" marR="14249" marT="14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812000" y="5066057"/>
                <a:ext cx="648902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1.2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26 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𝑝𝑠𝑓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+1.6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𝑝𝑠𝑓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=71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𝑝𝑠𝑓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𝑓𝑎𝑐𝑡𝑜𝑟𝑒𝑑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𝑙𝑜𝑎𝑑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0" y="5066057"/>
                <a:ext cx="6489020" cy="430887"/>
              </a:xfrm>
              <a:prstGeom prst="rect">
                <a:avLst/>
              </a:prstGeom>
              <a:blipFill rotWithShape="0"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Structural Breadth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RTU-2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RTU-1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Conclusion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</p:spTree>
    <p:extLst>
      <p:ext uri="{BB962C8B-B14F-4D97-AF65-F5344CB8AC3E}">
        <p14:creationId xmlns:p14="http://schemas.microsoft.com/office/powerpoint/2010/main" val="27396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529" y="266700"/>
            <a:ext cx="8436429" cy="590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0632" y="68774"/>
            <a:ext cx="543096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Overview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Existing Mechanical System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Cooling and Ventilation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Heating</a:t>
            </a:r>
          </a:p>
          <a:p>
            <a:pPr lvl="1"/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Site and Location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24079200" y="2667000"/>
            <a:ext cx="228600" cy="2286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04232" y="867098"/>
            <a:ext cx="8616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Chicago Illinois</a:t>
            </a: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Summer: </a:t>
            </a:r>
            <a:r>
              <a:rPr lang="en-US" sz="3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91.9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°F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(0.4%)</a:t>
            </a: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en-US" sz="3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-4.0°F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(99.6%)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901682" y="1008923"/>
            <a:ext cx="5657712" cy="5163277"/>
            <a:chOff x="0" y="0"/>
            <a:chExt cx="4381500" cy="3998595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0"/>
              <a:ext cx="4381500" cy="3998595"/>
              <a:chOff x="0" y="0"/>
              <a:chExt cx="4381500" cy="399859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381500" cy="3998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21" name="Straight Arrow Connector 20"/>
              <p:cNvCxnSpPr/>
              <p:nvPr/>
            </p:nvCxnSpPr>
            <p:spPr>
              <a:xfrm flipV="1">
                <a:off x="228600" y="3400425"/>
                <a:ext cx="0" cy="27622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76200" y="3657600"/>
                <a:ext cx="2571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i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 rot="18900000">
              <a:off x="1415332" y="1009816"/>
              <a:ext cx="540689" cy="198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b="1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C8x11.5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 rot="18900000">
              <a:off x="2449002" y="1836752"/>
              <a:ext cx="540689" cy="198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b="1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C8x11.5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2639833" y="1804946"/>
              <a:ext cx="341907" cy="42937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Structural Breadth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RTU-2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RTU-1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Conclusion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RTU-2 Analysis</a:t>
            </a:r>
          </a:p>
        </p:txBody>
      </p:sp>
    </p:spTree>
    <p:extLst>
      <p:ext uri="{BB962C8B-B14F-4D97-AF65-F5344CB8AC3E}">
        <p14:creationId xmlns:p14="http://schemas.microsoft.com/office/powerpoint/2010/main" val="32716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901682" y="1008923"/>
            <a:ext cx="5657712" cy="5163277"/>
            <a:chOff x="0" y="0"/>
            <a:chExt cx="4381500" cy="3998595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0"/>
              <a:ext cx="4381500" cy="3998595"/>
              <a:chOff x="0" y="0"/>
              <a:chExt cx="4381500" cy="399859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381500" cy="3998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21" name="Straight Arrow Connector 20"/>
              <p:cNvCxnSpPr/>
              <p:nvPr/>
            </p:nvCxnSpPr>
            <p:spPr>
              <a:xfrm flipV="1">
                <a:off x="228600" y="3400425"/>
                <a:ext cx="0" cy="27622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76200" y="3657600"/>
                <a:ext cx="2571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i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 rot="18900000">
              <a:off x="1415332" y="1009816"/>
              <a:ext cx="540689" cy="198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b="1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C8x11.5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 rot="18900000">
              <a:off x="2449002" y="1836752"/>
              <a:ext cx="540689" cy="198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b="1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C8x11.5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2639833" y="1804946"/>
              <a:ext cx="341907" cy="42937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0" y="349369"/>
            <a:ext cx="6610865" cy="21652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Isosceles Triangle 8"/>
          <p:cNvSpPr/>
          <p:nvPr/>
        </p:nvSpPr>
        <p:spPr>
          <a:xfrm rot="5219796">
            <a:off x="19092577" y="1567604"/>
            <a:ext cx="163654" cy="2000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1686458" y="1667651"/>
            <a:ext cx="7383752" cy="106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Structural Breadth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RTU-2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RTU-1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Conclusion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RTU-2 Analysis</a:t>
            </a:r>
          </a:p>
        </p:txBody>
      </p:sp>
    </p:spTree>
    <p:extLst>
      <p:ext uri="{BB962C8B-B14F-4D97-AF65-F5344CB8AC3E}">
        <p14:creationId xmlns:p14="http://schemas.microsoft.com/office/powerpoint/2010/main" val="15450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6"/>
          <a:stretch/>
        </p:blipFill>
        <p:spPr bwMode="auto">
          <a:xfrm>
            <a:off x="19178696" y="943382"/>
            <a:ext cx="7186504" cy="1723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901682" y="1008923"/>
            <a:ext cx="5657712" cy="5163277"/>
            <a:chOff x="0" y="0"/>
            <a:chExt cx="4381500" cy="3998595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0"/>
              <a:ext cx="4381500" cy="3998595"/>
              <a:chOff x="0" y="0"/>
              <a:chExt cx="4381500" cy="399859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381500" cy="3998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21" name="Straight Arrow Connector 20"/>
              <p:cNvCxnSpPr/>
              <p:nvPr/>
            </p:nvCxnSpPr>
            <p:spPr>
              <a:xfrm flipV="1">
                <a:off x="228600" y="3400425"/>
                <a:ext cx="0" cy="27622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76200" y="3657600"/>
                <a:ext cx="2571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i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 rot="18900000">
              <a:off x="1415332" y="1009816"/>
              <a:ext cx="540689" cy="198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b="1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C8x11.5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 rot="18900000">
              <a:off x="2449002" y="1836752"/>
              <a:ext cx="540689" cy="198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b="1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C8x11.5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2639833" y="1804946"/>
              <a:ext cx="341907" cy="42937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Isosceles Triangle 8"/>
          <p:cNvSpPr/>
          <p:nvPr/>
        </p:nvSpPr>
        <p:spPr>
          <a:xfrm rot="5219796">
            <a:off x="19092577" y="1567604"/>
            <a:ext cx="163654" cy="2000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1686458" y="1667651"/>
            <a:ext cx="7383752" cy="106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635622" y="3064157"/>
                <a:ext cx="8272649" cy="70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𝑀𝑖𝑑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𝑀𝑜𝑚𝑒𝑛𝑡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2.8 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𝑘𝑙𝑓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25.5 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=228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𝑘𝑖𝑝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622" y="3064157"/>
                <a:ext cx="8272649" cy="7099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635622" y="3780341"/>
                <a:ext cx="7260513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𝐷𝑒𝑓𝑙𝑒𝑐𝑡𝑖𝑜𝑛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                  ∆ ≤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240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25.5 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∗12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den>
                          </m:f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240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=1.275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622" y="3780341"/>
                <a:ext cx="7260513" cy="9244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Structural Breadth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RTU-2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RTU-1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Conclusion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RTU-2 Analysis</a:t>
            </a:r>
          </a:p>
        </p:txBody>
      </p:sp>
    </p:spTree>
    <p:extLst>
      <p:ext uri="{BB962C8B-B14F-4D97-AF65-F5344CB8AC3E}">
        <p14:creationId xmlns:p14="http://schemas.microsoft.com/office/powerpoint/2010/main" val="70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6"/>
          <a:stretch/>
        </p:blipFill>
        <p:spPr bwMode="auto">
          <a:xfrm>
            <a:off x="19178696" y="943382"/>
            <a:ext cx="7186504" cy="1723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901682" y="1008923"/>
            <a:ext cx="5657712" cy="5163277"/>
            <a:chOff x="0" y="0"/>
            <a:chExt cx="4381500" cy="3998595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0"/>
              <a:ext cx="4381500" cy="3998595"/>
              <a:chOff x="0" y="0"/>
              <a:chExt cx="4381500" cy="399859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381500" cy="3998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21" name="Straight Arrow Connector 20"/>
              <p:cNvCxnSpPr/>
              <p:nvPr/>
            </p:nvCxnSpPr>
            <p:spPr>
              <a:xfrm flipV="1">
                <a:off x="228600" y="3400425"/>
                <a:ext cx="0" cy="27622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76200" y="3657600"/>
                <a:ext cx="2571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i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 rot="18900000">
              <a:off x="1415332" y="1009816"/>
              <a:ext cx="540689" cy="198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b="1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C8x11.5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 rot="18900000">
              <a:off x="2449002" y="1836752"/>
              <a:ext cx="540689" cy="198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b="1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C8x11.5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2639833" y="1804946"/>
              <a:ext cx="341907" cy="42937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Isosceles Triangle 8"/>
          <p:cNvSpPr/>
          <p:nvPr/>
        </p:nvSpPr>
        <p:spPr>
          <a:xfrm rot="5219796">
            <a:off x="19092577" y="1567604"/>
            <a:ext cx="163654" cy="2000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1686458" y="1667651"/>
            <a:ext cx="7383752" cy="106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635622" y="3064157"/>
                <a:ext cx="8272649" cy="70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𝑀𝑖𝑑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𝑀𝑜𝑚𝑒𝑛𝑡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2.8 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𝑘𝑙𝑓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25.5 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=228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𝑘𝑖𝑝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622" y="3064157"/>
                <a:ext cx="8272649" cy="7099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635622" y="3780341"/>
                <a:ext cx="7260513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𝐷𝑒𝑓𝑙𝑒𝑐𝑡𝑖𝑜𝑛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                  ∆ ≤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240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25.5 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∗12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den>
                          </m:f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240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=1.275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622" y="3780341"/>
                <a:ext cx="7260513" cy="9244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301808" y="4974316"/>
                <a:ext cx="9130192" cy="1230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44 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=843</m:t>
                          </m:r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            ∆ 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233.3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𝑙𝑏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den>
                              </m:f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306 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384(30∗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𝑙𝑏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)(843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=1.053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200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✔</m:t>
                      </m:r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1808" y="4974316"/>
                <a:ext cx="9130192" cy="12305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18364200" y="5743317"/>
                <a:ext cx="2895600" cy="543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i="1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(Max M = 358 kip-</a:t>
                </a:r>
                <a:r>
                  <a:rPr lang="en-US" sz="2000" i="1" dirty="0" err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ft</a:t>
                </a:r>
                <a:r>
                  <a:rPr lang="en-US" sz="2000" i="1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70AD47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Segoe UI Symbol" panose="020B0502040204020203" pitchFamily="34" charset="0"/>
                      </a:rPr>
                      <m:t> </m:t>
                    </m:r>
                    <m:r>
                      <a:rPr lang="en-US" sz="2000">
                        <a:solidFill>
                          <a:srgbClr val="70AD47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Segoe UI Symbol" panose="020B0502040204020203" pitchFamily="34" charset="0"/>
                      </a:rPr>
                      <m:t>✔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64200" y="5743317"/>
                <a:ext cx="2895600" cy="543183"/>
              </a:xfrm>
              <a:prstGeom prst="rect">
                <a:avLst/>
              </a:prstGeom>
              <a:blipFill rotWithShape="0">
                <a:blip r:embed="rId9"/>
                <a:stretch>
                  <a:fillRect l="-2316" t="-67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5172235" y="3295486"/>
            <a:ext cx="1736036" cy="42705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666167" y="4204876"/>
            <a:ext cx="1229968" cy="39342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858034" y="5399799"/>
            <a:ext cx="1421565" cy="3429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431000" y="5731882"/>
            <a:ext cx="1524000" cy="4241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Structural Breadth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RTU-2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RTU-1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Conclusion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RTU-2 Analysis</a:t>
            </a:r>
          </a:p>
        </p:txBody>
      </p:sp>
    </p:spTree>
    <p:extLst>
      <p:ext uri="{BB962C8B-B14F-4D97-AF65-F5344CB8AC3E}">
        <p14:creationId xmlns:p14="http://schemas.microsoft.com/office/powerpoint/2010/main" val="1338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Structural Breadth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RTU-2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RTU-1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Conclusion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RTU-1 Analysis</a:t>
            </a:r>
          </a:p>
        </p:txBody>
      </p:sp>
      <p:pic>
        <p:nvPicPr>
          <p:cNvPr id="30" name="Picture 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626" y="990600"/>
            <a:ext cx="4474374" cy="5068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14630400" y="963274"/>
            <a:ext cx="3559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800" dirty="0" smtClean="0">
                <a:latin typeface="Cambria" panose="02040503050406030204" pitchFamily="18" charset="0"/>
              </a:rPr>
              <a:t>These beams are not reduced in size because the structural engineer did not use a smaller beam than W12x26.</a:t>
            </a: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Structural Breadth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RTU-2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RTU-1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Conclusion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Structural Breadth Conclusion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34056"/>
              </p:ext>
            </p:extLst>
          </p:nvPr>
        </p:nvGraphicFramePr>
        <p:xfrm>
          <a:off x="10037632" y="914400"/>
          <a:ext cx="7412168" cy="2129541"/>
        </p:xfrm>
        <a:graphic>
          <a:graphicData uri="http://schemas.openxmlformats.org/drawingml/2006/table">
            <a:tbl>
              <a:tblPr firstRow="1" firstCol="1" bandRow="1"/>
              <a:tblGrid>
                <a:gridCol w="1674195"/>
                <a:gridCol w="2288205"/>
                <a:gridCol w="1828800"/>
                <a:gridCol w="1620968"/>
              </a:tblGrid>
              <a:tr h="40504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 Size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Existing Design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Design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($/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LF</a:t>
                      </a:r>
                      <a:r>
                        <a:rPr lang="en-US" sz="2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09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 (ft)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 (ft)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5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C8x11.5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$83.68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W21x44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$84.21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W21x48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$94.34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73941"/>
              </p:ext>
            </p:extLst>
          </p:nvPr>
        </p:nvGraphicFramePr>
        <p:xfrm>
          <a:off x="10058400" y="3124200"/>
          <a:ext cx="5791200" cy="415787"/>
        </p:xfrm>
        <a:graphic>
          <a:graphicData uri="http://schemas.openxmlformats.org/drawingml/2006/table">
            <a:tbl>
              <a:tblPr firstRow="1" firstCol="1" bandRow="1"/>
              <a:tblGrid>
                <a:gridCol w="1600200"/>
                <a:gridCol w="2362200"/>
                <a:gridCol w="1828800"/>
              </a:tblGrid>
              <a:tr h="415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Cost</a:t>
                      </a:r>
                      <a:endParaRPr lang="en-US" sz="23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967" marR="1359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$17,447</a:t>
                      </a:r>
                      <a:endParaRPr lang="en-US" sz="23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967" marR="1359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$14,671</a:t>
                      </a:r>
                      <a:endParaRPr lang="en-US" sz="23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967" marR="1359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504232" y="3886200"/>
            <a:ext cx="7183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New design leads to $2,800 in savings</a:t>
            </a:r>
          </a:p>
        </p:txBody>
      </p:sp>
    </p:spTree>
    <p:extLst>
      <p:ext uri="{BB962C8B-B14F-4D97-AF65-F5344CB8AC3E}">
        <p14:creationId xmlns:p14="http://schemas.microsoft.com/office/powerpoint/2010/main" val="19432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Structural Breadth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RTU-2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RTU-1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Conclusion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Structural Breadth Conclusion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73941"/>
              </p:ext>
            </p:extLst>
          </p:nvPr>
        </p:nvGraphicFramePr>
        <p:xfrm>
          <a:off x="10058400" y="3124200"/>
          <a:ext cx="5791200" cy="415787"/>
        </p:xfrm>
        <a:graphic>
          <a:graphicData uri="http://schemas.openxmlformats.org/drawingml/2006/table">
            <a:tbl>
              <a:tblPr firstRow="1" firstCol="1" bandRow="1"/>
              <a:tblGrid>
                <a:gridCol w="1600200"/>
                <a:gridCol w="2362200"/>
                <a:gridCol w="1828800"/>
              </a:tblGrid>
              <a:tr h="415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Cost</a:t>
                      </a:r>
                      <a:endParaRPr lang="en-US" sz="23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967" marR="1359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$17,447</a:t>
                      </a:r>
                      <a:endParaRPr lang="en-US" sz="23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967" marR="1359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$14,671</a:t>
                      </a:r>
                      <a:endParaRPr lang="en-US" sz="23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967" marR="1359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504232" y="3886200"/>
            <a:ext cx="7183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New design leads to $2,800 in savings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21400" y="485001"/>
            <a:ext cx="71835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Structural steel savings are a result of a different design approach.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There would be negligible structural steel savings associated with designing to the IBC rather than the CBC with regards to the mechanical system.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87709"/>
              </p:ext>
            </p:extLst>
          </p:nvPr>
        </p:nvGraphicFramePr>
        <p:xfrm>
          <a:off x="10037632" y="914400"/>
          <a:ext cx="7412168" cy="2129541"/>
        </p:xfrm>
        <a:graphic>
          <a:graphicData uri="http://schemas.openxmlformats.org/drawingml/2006/table">
            <a:tbl>
              <a:tblPr firstRow="1" firstCol="1" bandRow="1"/>
              <a:tblGrid>
                <a:gridCol w="1674195"/>
                <a:gridCol w="2288205"/>
                <a:gridCol w="1828800"/>
                <a:gridCol w="1620968"/>
              </a:tblGrid>
              <a:tr h="40504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 Size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Existing Design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Design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($/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LF</a:t>
                      </a:r>
                      <a:r>
                        <a:rPr lang="en-US" sz="2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09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 (ft)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 (ft)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5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C8x11.5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$83.68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W21x44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$84.21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W21x48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$94.34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17" marR="1458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7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Electrical Breadth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04232" y="1270337"/>
            <a:ext cx="7488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Will smaller RTU’s designed according to the IBC lead to a reduction in electrical wiring?</a:t>
            </a:r>
          </a:p>
        </p:txBody>
      </p:sp>
    </p:spTree>
    <p:extLst>
      <p:ext uri="{BB962C8B-B14F-4D97-AF65-F5344CB8AC3E}">
        <p14:creationId xmlns:p14="http://schemas.microsoft.com/office/powerpoint/2010/main" val="21329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Electrical Breadth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0" y="990600"/>
            <a:ext cx="5334000" cy="5176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2783800" y="563136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>
                <a:latin typeface="Cambria" panose="02040503050406030204" pitchFamily="18" charset="0"/>
              </a:rPr>
              <a:t>New Design</a:t>
            </a:r>
          </a:p>
        </p:txBody>
      </p:sp>
      <p:pic>
        <p:nvPicPr>
          <p:cNvPr id="17" name="Picture 16"/>
          <p:cNvPicPr/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058" y="965152"/>
            <a:ext cx="6167284" cy="5182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4246942" y="5542002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>
                <a:latin typeface="Cambria" panose="02040503050406030204" pitchFamily="18" charset="0"/>
              </a:rPr>
              <a:t>Existing Design</a:t>
            </a:r>
          </a:p>
        </p:txBody>
      </p:sp>
    </p:spTree>
    <p:extLst>
      <p:ext uri="{BB962C8B-B14F-4D97-AF65-F5344CB8AC3E}">
        <p14:creationId xmlns:p14="http://schemas.microsoft.com/office/powerpoint/2010/main" val="19345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Electrical Breadth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0" y="990600"/>
            <a:ext cx="5334000" cy="5176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2783800" y="563136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>
                <a:latin typeface="Cambria" panose="02040503050406030204" pitchFamily="18" charset="0"/>
              </a:rPr>
              <a:t>New Design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51036" y="1269102"/>
            <a:ext cx="7183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The same as structural, using the IBC in lieu of the CBC will lead to minimal to no electrical cost savings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The savings associated were a result of a different design strategy</a:t>
            </a:r>
          </a:p>
        </p:txBody>
      </p:sp>
    </p:spTree>
    <p:extLst>
      <p:ext uri="{BB962C8B-B14F-4D97-AF65-F5344CB8AC3E}">
        <p14:creationId xmlns:p14="http://schemas.microsoft.com/office/powerpoint/2010/main" val="18469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5103" y="128188"/>
            <a:ext cx="4456163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1137" y="2398305"/>
            <a:ext cx="4743451" cy="3749683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Straight Connector 19"/>
          <p:cNvCxnSpPr/>
          <p:nvPr/>
        </p:nvCxnSpPr>
        <p:spPr>
          <a:xfrm>
            <a:off x="19598103" y="509188"/>
            <a:ext cx="2903034" cy="188911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629298" y="509189"/>
            <a:ext cx="7646485" cy="188911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Site and Location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04232" y="867098"/>
            <a:ext cx="86166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Chicago Illinois</a:t>
            </a: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Summer: </a:t>
            </a:r>
            <a:r>
              <a:rPr lang="en-US" sz="3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91.9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°F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(0.4%)</a:t>
            </a: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en-US" sz="3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-4.0°F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(99.6%)</a:t>
            </a:r>
            <a:endParaRPr lang="en-US" sz="3000" dirty="0" smtClean="0">
              <a:latin typeface="Cambria" panose="02040503050406030204" pitchFamily="18" charset="0"/>
            </a:endParaRP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Located along Kennedy Expressway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60632" y="68774"/>
            <a:ext cx="543096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Overview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Existing Mechanical System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Cooling and Ventilation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Heating</a:t>
            </a:r>
          </a:p>
          <a:p>
            <a:pPr lvl="1"/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</p:spTree>
    <p:extLst>
      <p:ext uri="{BB962C8B-B14F-4D97-AF65-F5344CB8AC3E}">
        <p14:creationId xmlns:p14="http://schemas.microsoft.com/office/powerpoint/2010/main" val="17408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Evaluation &amp; Conclusion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City of Chicago Study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Overall Evaluation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City of Chicago Study</a:t>
            </a:r>
          </a:p>
        </p:txBody>
      </p:sp>
      <p:pic>
        <p:nvPicPr>
          <p:cNvPr id="10242" name="Picture 2" descr="https://0.s3.envato.com/files/26943845/Preview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00" y="1790053"/>
            <a:ext cx="9067800" cy="46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544471" y="6187235"/>
            <a:ext cx="905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</a:t>
            </a:r>
            <a:r>
              <a:rPr lang="en-US" sz="1000" dirty="0" smtClean="0">
                <a:solidFill>
                  <a:schemeClr val="bg1"/>
                </a:solidFill>
              </a:rPr>
              <a:t>nvato.com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Evaluation &amp; Conclusion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City of Chicago Study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Overall Evaluation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City of Chicago Study</a:t>
            </a:r>
          </a:p>
        </p:txBody>
      </p:sp>
      <p:pic>
        <p:nvPicPr>
          <p:cNvPr id="2050" name="Picture 2" descr="http://www.chicagoclimateaction.org/filebin/images/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232" y="993058"/>
            <a:ext cx="46482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504232" y="2192432"/>
            <a:ext cx="85551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 panose="02040503050406030204" pitchFamily="18" charset="0"/>
              </a:rPr>
              <a:t>Reduce Chicago’s greenhouse gas emissions by 80% below 1990 levels by 2050</a:t>
            </a:r>
          </a:p>
          <a:p>
            <a:endParaRPr lang="en-US" sz="2600" dirty="0" smtClean="0">
              <a:latin typeface="Cambria" panose="020405030504060302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Cambria" panose="02040503050406030204" pitchFamily="18" charset="0"/>
              </a:rPr>
              <a:t>Energy Efficient Buildings (30%)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Clean &amp; Renewable Energy Sources (34%)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Improved Transportation Options (23%)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Reduction Waste &amp; Industrial Pollution (13%)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Adaptation</a:t>
            </a:r>
          </a:p>
        </p:txBody>
      </p:sp>
      <p:pic>
        <p:nvPicPr>
          <p:cNvPr id="12" name="Picture 2" descr="https://0.s3.envato.com/files/26943845/Preview-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00" y="1790053"/>
            <a:ext cx="9067800" cy="46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544471" y="6187235"/>
            <a:ext cx="905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</a:t>
            </a:r>
            <a:r>
              <a:rPr lang="en-US" sz="1000" dirty="0" smtClean="0">
                <a:solidFill>
                  <a:schemeClr val="bg1"/>
                </a:solidFill>
              </a:rPr>
              <a:t>nvato.com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Evaluation &amp; Conclusion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City of Chicago Study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Overall Evaluation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City of Chicago Study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04232" y="899672"/>
            <a:ext cx="878376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Chicago Building Energy </a:t>
            </a:r>
          </a:p>
          <a:p>
            <a:r>
              <a:rPr lang="en-US" sz="35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$3 billion per year</a:t>
            </a:r>
          </a:p>
          <a:p>
            <a:endParaRPr lang="en-US" sz="35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r>
              <a:rPr lang="en-US" sz="35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Potential Savings 2.9%</a:t>
            </a:r>
          </a:p>
          <a:p>
            <a:r>
              <a:rPr lang="en-US" sz="35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$87 million per year</a:t>
            </a:r>
          </a:p>
        </p:txBody>
      </p:sp>
      <p:pic>
        <p:nvPicPr>
          <p:cNvPr id="18" name="Picture 2" descr="https://0.s3.envato.com/files/26943845/Preview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00" y="1790053"/>
            <a:ext cx="9067800" cy="46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544471" y="6187235"/>
            <a:ext cx="905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</a:t>
            </a:r>
            <a:r>
              <a:rPr lang="en-US" sz="1000" dirty="0" smtClean="0">
                <a:solidFill>
                  <a:schemeClr val="bg1"/>
                </a:solidFill>
              </a:rPr>
              <a:t>nvato.com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Evaluation &amp; Conclusion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City of Chicago Study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Overall Evaluation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City of Chicago Study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04232" y="899672"/>
            <a:ext cx="878376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Chicago Building Energy </a:t>
            </a:r>
          </a:p>
          <a:p>
            <a:r>
              <a:rPr lang="en-US" sz="35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$3 billion per year</a:t>
            </a:r>
          </a:p>
          <a:p>
            <a:endParaRPr lang="en-US" sz="35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r>
              <a:rPr lang="en-US" sz="35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Potential Savings 2.9%</a:t>
            </a:r>
          </a:p>
          <a:p>
            <a:r>
              <a:rPr lang="en-US" sz="35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$87 million per year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00632" y="899671"/>
            <a:ext cx="66501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Chicago Building Emissions </a:t>
            </a:r>
          </a:p>
          <a:p>
            <a:r>
              <a:rPr lang="en-US" sz="35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63 billion lbs. CO</a:t>
            </a:r>
            <a:r>
              <a:rPr lang="en-US" sz="3500" baseline="-25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2e</a:t>
            </a:r>
            <a:r>
              <a:rPr lang="en-US" sz="35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5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per year</a:t>
            </a:r>
          </a:p>
          <a:p>
            <a:endParaRPr lang="en-US" sz="35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r>
              <a:rPr lang="en-US" sz="35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Potential Savings 2.42%</a:t>
            </a:r>
          </a:p>
          <a:p>
            <a:r>
              <a:rPr lang="en-US" sz="35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1.5 billion lbs. CO</a:t>
            </a:r>
            <a:r>
              <a:rPr lang="en-US" sz="3500" baseline="-25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2e</a:t>
            </a:r>
            <a:r>
              <a:rPr lang="en-US" sz="35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5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per year</a:t>
            </a:r>
          </a:p>
          <a:p>
            <a:endParaRPr lang="en-US" sz="35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r>
              <a:rPr lang="en-US" sz="35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Equivalent to taking 184,000 cars off of the road</a:t>
            </a:r>
          </a:p>
        </p:txBody>
      </p:sp>
    </p:spTree>
    <p:extLst>
      <p:ext uri="{BB962C8B-B14F-4D97-AF65-F5344CB8AC3E}">
        <p14:creationId xmlns:p14="http://schemas.microsoft.com/office/powerpoint/2010/main" val="10378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Evaluation &amp; Conclusion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City of Chicago Study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Overall Evaluation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32" y="208002"/>
            <a:ext cx="8783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Overall Evaluation</a:t>
            </a:r>
            <a:endParaRPr lang="en-US" sz="30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667" r="40000" b="2000"/>
          <a:stretch/>
        </p:blipFill>
        <p:spPr>
          <a:xfrm>
            <a:off x="10348941" y="1101859"/>
            <a:ext cx="1995448" cy="268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1223665"/>
            <a:ext cx="1891393" cy="2542195"/>
          </a:xfrm>
          <a:prstGeom prst="rect">
            <a:avLst/>
          </a:prstGeom>
          <a:ln>
            <a:noFill/>
          </a:ln>
          <a:effectLst>
            <a:reflection blurRad="12700" stA="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Oval 16"/>
          <p:cNvSpPr/>
          <p:nvPr/>
        </p:nvSpPr>
        <p:spPr>
          <a:xfrm>
            <a:off x="9841971" y="971537"/>
            <a:ext cx="2816502" cy="2816502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 flipV="1">
            <a:off x="10254438" y="1356594"/>
            <a:ext cx="1945154" cy="2018978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 rot="16200000">
            <a:off x="13552192" y="1650042"/>
            <a:ext cx="838200" cy="150370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8625739" y="460714"/>
            <a:ext cx="87837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Possible Mechanical First Cost Savings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No Structural or Electrical Cost Savings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Energy Cost Savings 2.9%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Emission Savings 2.42%</a:t>
            </a:r>
          </a:p>
        </p:txBody>
      </p:sp>
    </p:spTree>
    <p:extLst>
      <p:ext uri="{BB962C8B-B14F-4D97-AF65-F5344CB8AC3E}">
        <p14:creationId xmlns:p14="http://schemas.microsoft.com/office/powerpoint/2010/main" val="24574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3" b="30009"/>
          <a:stretch/>
        </p:blipFill>
        <p:spPr>
          <a:xfrm>
            <a:off x="12978586" y="4084969"/>
            <a:ext cx="5012956" cy="1996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Evaluation &amp; Conclusion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City of Chicago Study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Overall Evaluation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32" y="208002"/>
            <a:ext cx="8783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Overall Evaluation</a:t>
            </a:r>
            <a:endParaRPr lang="en-US" sz="30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667" r="40000" b="2000"/>
          <a:stretch/>
        </p:blipFill>
        <p:spPr>
          <a:xfrm>
            <a:off x="10348941" y="1101859"/>
            <a:ext cx="1995448" cy="268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1223665"/>
            <a:ext cx="1891393" cy="2542195"/>
          </a:xfrm>
          <a:prstGeom prst="rect">
            <a:avLst/>
          </a:prstGeom>
          <a:ln>
            <a:noFill/>
          </a:ln>
          <a:effectLst>
            <a:reflection blurRad="12700" stA="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Oval 16"/>
          <p:cNvSpPr/>
          <p:nvPr/>
        </p:nvSpPr>
        <p:spPr>
          <a:xfrm>
            <a:off x="9841971" y="971537"/>
            <a:ext cx="2816502" cy="2816502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 flipV="1">
            <a:off x="10254438" y="1356594"/>
            <a:ext cx="1945154" cy="2018978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 rot="16200000">
            <a:off x="13552192" y="1650042"/>
            <a:ext cx="838200" cy="150370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625739" y="460714"/>
            <a:ext cx="87837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Possible Mechanical First Cost Savings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No Structural or Electrical Cost Savings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Energy Cost Savings 2.9%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Emission Savings 2.42%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Minimal Impact on a small scale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Big impact on a large scale</a:t>
            </a:r>
            <a:endParaRPr lang="en-US" sz="300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1007" y="4028253"/>
            <a:ext cx="1315971" cy="2220701"/>
          </a:xfrm>
          <a:prstGeom prst="rect">
            <a:avLst/>
          </a:prstGeom>
        </p:spPr>
      </p:pic>
      <p:sp>
        <p:nvSpPr>
          <p:cNvPr id="26" name="Down Arrow 25"/>
          <p:cNvSpPr/>
          <p:nvPr/>
        </p:nvSpPr>
        <p:spPr>
          <a:xfrm rot="16200000">
            <a:off x="11646884" y="4494174"/>
            <a:ext cx="838200" cy="150370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Evaluation &amp; Conclusion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City of Chicago Study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Overall Evaluation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Acknowledgements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2800" y="685800"/>
            <a:ext cx="4448175" cy="713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458" y="1219200"/>
            <a:ext cx="3469827" cy="34643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04232" y="208002"/>
            <a:ext cx="87837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Acknowledgements</a:t>
            </a:r>
          </a:p>
          <a:p>
            <a:endParaRPr lang="en-US" sz="3000" dirty="0" smtClean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Primera Engineers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Professor Freihaut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Penn State AE Faculty and Staff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Friends and Family</a:t>
            </a:r>
          </a:p>
          <a:p>
            <a:pPr lvl="1"/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And of course,</a:t>
            </a:r>
          </a:p>
        </p:txBody>
      </p:sp>
    </p:spTree>
    <p:extLst>
      <p:ext uri="{BB962C8B-B14F-4D97-AF65-F5344CB8AC3E}">
        <p14:creationId xmlns:p14="http://schemas.microsoft.com/office/powerpoint/2010/main" val="16752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632" y="68774"/>
            <a:ext cx="5430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Evaluation &amp; Conclusion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City of Chicago Study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Overall Evaluation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32" y="208002"/>
            <a:ext cx="87837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Acknowledgements</a:t>
            </a:r>
          </a:p>
          <a:p>
            <a:endParaRPr lang="en-US" sz="3000" dirty="0" smtClean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Primera Engineers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Professor Freihaut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Penn State AE Faculty and Staff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Friends and Family</a:t>
            </a:r>
          </a:p>
          <a:p>
            <a:pPr lvl="1"/>
            <a:endParaRPr lang="en-US" sz="30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And of course, President Obama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2800" y="685800"/>
            <a:ext cx="4448175" cy="713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458" y="1219200"/>
            <a:ext cx="3469827" cy="34643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8447" y="2455364"/>
            <a:ext cx="4497564" cy="29683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1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010900" y="31525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Cambria" panose="02040503050406030204" pitchFamily="18" charset="0"/>
              </a:rPr>
              <a:t>Questions?</a:t>
            </a:r>
            <a:endParaRPr lang="en-US" sz="9600" dirty="0">
              <a:latin typeface="Cambria" panose="02040503050406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51491"/>
              </p:ext>
            </p:extLst>
          </p:nvPr>
        </p:nvGraphicFramePr>
        <p:xfrm>
          <a:off x="18440400" y="2146266"/>
          <a:ext cx="8839202" cy="1731279"/>
        </p:xfrm>
        <a:graphic>
          <a:graphicData uri="http://schemas.openxmlformats.org/drawingml/2006/table">
            <a:tbl>
              <a:tblPr firstRow="1" firstCol="1" bandRow="1"/>
              <a:tblGrid>
                <a:gridCol w="1200110"/>
                <a:gridCol w="1136947"/>
                <a:gridCol w="1136947"/>
                <a:gridCol w="1270705"/>
                <a:gridCol w="1270705"/>
                <a:gridCol w="1411894"/>
                <a:gridCol w="1411894"/>
              </a:tblGrid>
              <a:tr h="29015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Summary of Savings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 Savings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Cost Savings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Emission Savings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kBtu/year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$/year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lbs. CO</a:t>
                      </a:r>
                      <a:r>
                        <a:rPr lang="en-US" sz="1600" b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2e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/yr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4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NEIU El Centro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$1,850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2.42%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33,600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Chicago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10.4 billion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$87 million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 billion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457" marR="104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667" r="40000" b="2000"/>
          <a:stretch/>
        </p:blipFill>
        <p:spPr>
          <a:xfrm>
            <a:off x="1299649" y="1715222"/>
            <a:ext cx="1995448" cy="268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08" y="1837028"/>
            <a:ext cx="1891393" cy="2542195"/>
          </a:xfrm>
          <a:prstGeom prst="rect">
            <a:avLst/>
          </a:prstGeom>
          <a:ln>
            <a:noFill/>
          </a:ln>
          <a:effectLst>
            <a:reflection blurRad="12700" stA="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Oval 16"/>
          <p:cNvSpPr/>
          <p:nvPr/>
        </p:nvSpPr>
        <p:spPr>
          <a:xfrm>
            <a:off x="792679" y="1584900"/>
            <a:ext cx="2816502" cy="2816502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 flipV="1">
            <a:off x="1205146" y="1969957"/>
            <a:ext cx="1945154" cy="2018978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 rot="16200000">
            <a:off x="4502900" y="2263405"/>
            <a:ext cx="838200" cy="150370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6"/>
          <a:stretch/>
        </p:blipFill>
        <p:spPr>
          <a:xfrm>
            <a:off x="10663628" y="2596155"/>
            <a:ext cx="6634956" cy="3009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892228" y="2103711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CBC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321228" y="210359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mbria" panose="02040503050406030204" pitchFamily="18" charset="0"/>
              </a:rPr>
              <a:t>IBC/IMC</a:t>
            </a:r>
          </a:p>
        </p:txBody>
      </p:sp>
    </p:spTree>
    <p:extLst>
      <p:ext uri="{BB962C8B-B14F-4D97-AF65-F5344CB8AC3E}">
        <p14:creationId xmlns:p14="http://schemas.microsoft.com/office/powerpoint/2010/main" val="26722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363200" y="0"/>
            <a:ext cx="640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Electrical Appendix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21260"/>
              </p:ext>
            </p:extLst>
          </p:nvPr>
        </p:nvGraphicFramePr>
        <p:xfrm>
          <a:off x="304800" y="228600"/>
          <a:ext cx="8610599" cy="4191000"/>
        </p:xfrm>
        <a:graphic>
          <a:graphicData uri="http://schemas.openxmlformats.org/drawingml/2006/table">
            <a:tbl>
              <a:tblPr firstRow="1" firstCol="1" bandRow="1"/>
              <a:tblGrid>
                <a:gridCol w="1042894"/>
                <a:gridCol w="1042894"/>
                <a:gridCol w="887300"/>
                <a:gridCol w="723297"/>
                <a:gridCol w="723297"/>
                <a:gridCol w="1265770"/>
                <a:gridCol w="1265770"/>
                <a:gridCol w="851976"/>
                <a:gridCol w="807401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V/PH/Hz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MOCP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kVA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Wire (Copper)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(THWN)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(Copper)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Conduit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(EMT)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5880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Existing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460/3/60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 #2/0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2"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460/3/60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 #2/0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2"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CU-1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460/3/60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 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 350 kcmil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1/2"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CU-2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460/3/60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 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 350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kcmil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1/2"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460/3/60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 300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kcmil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1/2"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460/3/60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 300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kcmil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1/2"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03" marR="83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676400" y="4572000"/>
            <a:ext cx="548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b="1" i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26 – Existing and New Branch Wire Sizing for RTUs</a:t>
            </a:r>
            <a:endParaRPr lang="en-US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327269"/>
              </p:ext>
            </p:extLst>
          </p:nvPr>
        </p:nvGraphicFramePr>
        <p:xfrm>
          <a:off x="9412885" y="1167011"/>
          <a:ext cx="8305801" cy="1961359"/>
        </p:xfrm>
        <a:graphic>
          <a:graphicData uri="http://schemas.openxmlformats.org/drawingml/2006/table">
            <a:tbl>
              <a:tblPr firstRow="1" firstCol="1" bandRow="1"/>
              <a:tblGrid>
                <a:gridCol w="858266"/>
                <a:gridCol w="1011971"/>
                <a:gridCol w="1561872"/>
                <a:gridCol w="871006"/>
                <a:gridCol w="574394"/>
                <a:gridCol w="558494"/>
                <a:gridCol w="755160"/>
                <a:gridCol w="2114638"/>
              </a:tblGrid>
              <a:tr h="815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Panel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Equipment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Voltage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kVA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MOCP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Feeder Size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(Copper, THWN, EMT)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72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Existing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DPM3-1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RTU-1 &amp; RTU-2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480/277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 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 sets: 4-350 kcmil,</a:t>
                      </a:r>
                      <a:b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#1/0 Grd, 3 1/2" C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DPM3-1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RTU-1 &amp; RTU-2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480/277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 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(3) sets: 4-300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kcmil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#2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Grd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1/2" 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07" marR="10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1325225" y="3290888"/>
            <a:ext cx="4781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b="1" i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27 – Existing and New Feeder Sizing for RTUs</a:t>
            </a:r>
            <a:endParaRPr lang="en-US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2362200" y="5031195"/>
                <a:ext cx="112014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300 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𝑘𝑐𝑚𝑖𝑙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   0.4608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∗4=1.8432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effectLst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#4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            0.0824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∗1=0.0824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effectLst/>
                </a:endParaRP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				      			     1.9256 in</a:t>
                </a:r>
                <a:r>
                  <a:rPr lang="en-US" sz="2400" baseline="300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  ∴ use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2 ½” Conduit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2200" y="5031195"/>
                <a:ext cx="112014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r="-109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9063" y="4012870"/>
                <a:ext cx="10972800" cy="203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300 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𝑘𝑐𝑚𝑖𝑙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   0.4608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∗4=1.8432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effectLst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#2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            0.1158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∗1=0.1158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effectLst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    			  1.959 in</a:t>
                </a:r>
                <a:r>
                  <a:rPr lang="en-US" sz="2400" baseline="300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∴ use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½” Conduit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063" y="4012870"/>
                <a:ext cx="10972800" cy="20366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0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8573750" y="307690"/>
            <a:ext cx="8698415" cy="5734815"/>
            <a:chOff x="18573750" y="307690"/>
            <a:chExt cx="8698415" cy="573481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750" y="307690"/>
              <a:ext cx="8572500" cy="5705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</p:pic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26212800" y="5791200"/>
              <a:ext cx="1059365" cy="251305"/>
            </a:xfrm>
            <a:prstGeom prst="rect">
              <a:avLst/>
            </a:prstGeom>
          </p:spPr>
          <p:txBody>
            <a:bodyPr vert="horz" anchor="t">
              <a:normAutofit/>
            </a:bodyPr>
            <a:lstStyle>
              <a:lvl1pPr marL="0" marR="36576" indent="0" algn="r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80000"/>
                <a:buFont typeface="Wingdings 2"/>
                <a:buNone/>
                <a:defRPr kumimoji="0" sz="3000" kern="1200">
                  <a:ln>
                    <a:solidFill>
                      <a:schemeClr val="bg2"/>
                    </a:solidFill>
                  </a:ln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Verdana"/>
                <a:buNone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accent1">
                    <a:tint val="75000"/>
                  </a:schemeClr>
                </a:buClr>
                <a:buFont typeface="Wingdings 2"/>
                <a:buNone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accent1">
                    <a:tint val="75000"/>
                  </a:schemeClr>
                </a:buClr>
                <a:buFont typeface="Wingdings 2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accent1">
                    <a:tint val="75000"/>
                  </a:schemeClr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accent1">
                    <a:tint val="75000"/>
                  </a:schemeClr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accent1">
                    <a:tint val="75000"/>
                  </a:schemeClr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Aft>
                  <a:spcPts val="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a</a:t>
              </a:r>
              <a:r>
                <a:rPr lang="en-US" sz="1000" dirty="0" smtClean="0">
                  <a:solidFill>
                    <a:schemeClr val="bg1"/>
                  </a:solidFill>
                </a:rPr>
                <a:t>rchpaper.com</a:t>
              </a:r>
            </a:p>
            <a:p>
              <a:pPr marL="457200" indent="-457200" algn="ctr" fontAlgn="auto"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  <a:p>
              <a:pPr algn="ctr" fontAlgn="auto">
                <a:spcAft>
                  <a:spcPts val="0"/>
                </a:spcAft>
              </a:pPr>
              <a:endParaRPr lang="en-US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  <a:p>
              <a:pPr algn="l" fontAlgn="auto">
                <a:spcAft>
                  <a:spcPts val="0"/>
                </a:spcAft>
              </a:pPr>
              <a:endParaRPr lang="en-US" b="1" dirty="0" smtClean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Site and Location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04232" y="867098"/>
            <a:ext cx="86166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Chicago Illinois</a:t>
            </a: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mbria" panose="02040503050406030204" pitchFamily="18" charset="0"/>
              </a:rPr>
              <a:t>Summer: </a:t>
            </a:r>
            <a:r>
              <a:rPr lang="en-US" sz="3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91.9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°F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(0.4%)</a:t>
            </a: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en-US" sz="3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-4.0°F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(99.6%)</a:t>
            </a:r>
            <a:endParaRPr lang="en-US" sz="3000" dirty="0" smtClean="0">
              <a:latin typeface="Cambria" panose="02040503050406030204" pitchFamily="18" charset="0"/>
            </a:endParaRP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Located along Kennedy Expressway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Passed by 400,000 vehicles each day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0632" y="68774"/>
            <a:ext cx="543096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Overview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Existing Mechanical System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Cooling and Ventilation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Heating</a:t>
            </a:r>
          </a:p>
          <a:p>
            <a:pPr lvl="1"/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</p:spTree>
    <p:extLst>
      <p:ext uri="{BB962C8B-B14F-4D97-AF65-F5344CB8AC3E}">
        <p14:creationId xmlns:p14="http://schemas.microsoft.com/office/powerpoint/2010/main" val="27658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363200" y="0"/>
            <a:ext cx="640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City of Chicago Appendix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760334"/>
              </p:ext>
            </p:extLst>
          </p:nvPr>
        </p:nvGraphicFramePr>
        <p:xfrm>
          <a:off x="533400" y="212586"/>
          <a:ext cx="4734817" cy="1468577"/>
        </p:xfrm>
        <a:graphic>
          <a:graphicData uri="http://schemas.openxmlformats.org/drawingml/2006/table">
            <a:tbl>
              <a:tblPr firstRow="1" firstCol="1" bandRow="1"/>
              <a:tblGrid>
                <a:gridCol w="2059750"/>
                <a:gridCol w="1277566"/>
                <a:gridCol w="1397501"/>
              </a:tblGrid>
              <a:tr h="909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Amount Chicago Spends on</a:t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Energy ($)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</a:t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Savings</a:t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</a:t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Savings</a:t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59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 billion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2.90%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$87 million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20666"/>
              </p:ext>
            </p:extLst>
          </p:nvPr>
        </p:nvGraphicFramePr>
        <p:xfrm>
          <a:off x="2286000" y="2057400"/>
          <a:ext cx="4343400" cy="1380915"/>
        </p:xfrm>
        <a:graphic>
          <a:graphicData uri="http://schemas.openxmlformats.org/drawingml/2006/table">
            <a:tbl>
              <a:tblPr firstRow="1" firstCol="1" bandRow="1"/>
              <a:tblGrid>
                <a:gridCol w="1622234"/>
                <a:gridCol w="1168706"/>
                <a:gridCol w="1552460"/>
              </a:tblGrid>
              <a:tr h="892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Amount</a:t>
                      </a:r>
                      <a:b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Energy Used by</a:t>
                      </a:r>
                      <a:b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Chicago Buildings</a:t>
                      </a:r>
                      <a:b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kBtu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/year)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Savings </a:t>
                      </a:r>
                      <a:b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</a:t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Savings</a:t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($/year)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025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 billion kBtu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6.70%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10.4 billion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kBtu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34261"/>
              </p:ext>
            </p:extLst>
          </p:nvPr>
        </p:nvGraphicFramePr>
        <p:xfrm>
          <a:off x="10591800" y="990600"/>
          <a:ext cx="6400800" cy="2806965"/>
        </p:xfrm>
        <a:graphic>
          <a:graphicData uri="http://schemas.openxmlformats.org/drawingml/2006/table">
            <a:tbl>
              <a:tblPr firstRow="1" firstCol="1" bandRow="1"/>
              <a:tblGrid>
                <a:gridCol w="1941411"/>
                <a:gridCol w="1702675"/>
                <a:gridCol w="1135117"/>
                <a:gridCol w="1621597"/>
              </a:tblGrid>
              <a:tr h="1245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Pollutants</a:t>
                      </a:r>
                      <a:b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Produced by Chicago Buildings</a:t>
                      </a:r>
                      <a:b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(CO</a:t>
                      </a:r>
                      <a:r>
                        <a:rPr lang="en-US" sz="15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2e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/year)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</a:t>
                      </a:r>
                      <a:b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Savings</a:t>
                      </a:r>
                      <a:b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</a:t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Savings</a:t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(CO</a:t>
                      </a:r>
                      <a:r>
                        <a:rPr lang="en-US" sz="1500" b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2e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/year)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79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lbs. CO</a:t>
                      </a:r>
                      <a:r>
                        <a:rPr lang="en-US" sz="1500" b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2e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/year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billion lbs.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2.42%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 billion lbs.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tons CO</a:t>
                      </a:r>
                      <a:r>
                        <a:rPr lang="en-US" sz="1500" b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2e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/year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31.6 million tons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2.42%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765,000 tons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Equivalent of Cars on</a:t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Road per year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 million cars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2.42%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184,000 cars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685018"/>
              </p:ext>
            </p:extLst>
          </p:nvPr>
        </p:nvGraphicFramePr>
        <p:xfrm>
          <a:off x="18440400" y="228600"/>
          <a:ext cx="5437060" cy="2979215"/>
        </p:xfrm>
        <a:graphic>
          <a:graphicData uri="http://schemas.openxmlformats.org/drawingml/2006/table">
            <a:tbl>
              <a:tblPr firstRow="1" firstCol="1" bandRow="1"/>
              <a:tblGrid>
                <a:gridCol w="612860"/>
                <a:gridCol w="1871707"/>
                <a:gridCol w="1834438"/>
                <a:gridCol w="1118055"/>
              </a:tblGrid>
              <a:tr h="496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of</a:t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Skyscrapers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8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Hong Kong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York City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Dubai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United Arab Emirates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Shanghai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Chicago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Tokyo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Chongqing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Guangzhou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Shenzhen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Singapore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Singapore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76" marR="89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201335"/>
              </p:ext>
            </p:extLst>
          </p:nvPr>
        </p:nvGraphicFramePr>
        <p:xfrm>
          <a:off x="24231600" y="2249714"/>
          <a:ext cx="3032760" cy="3886200"/>
        </p:xfrm>
        <a:graphic>
          <a:graphicData uri="http://schemas.openxmlformats.org/drawingml/2006/table">
            <a:tbl>
              <a:tblPr firstRow="1" firstCol="1" bandRow="1"/>
              <a:tblGrid>
                <a:gridCol w="2011680"/>
                <a:gridCol w="1021080"/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Type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kBTU/ft</a:t>
                      </a:r>
                      <a:r>
                        <a:rPr lang="en-US" sz="13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/yr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Large Office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 Office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Small Office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Warehouse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Stand-alone Retail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Strip Mall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Primary School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School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Supermarket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Quick Service Restaurant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Outpatient Facility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Small Hotel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Large Hotel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Mid-Rise Apartment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NEIU El Centro*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0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047" y="221984"/>
            <a:ext cx="8287907" cy="3562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516363" y="838200"/>
            <a:ext cx="82382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Recently completed in September 2014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3 stories (no basement)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 55,000 ft</a:t>
            </a:r>
            <a:r>
              <a:rPr lang="en-US" sz="2800" baseline="30000" dirty="0" smtClean="0">
                <a:latin typeface="Cambria" panose="02040503050406030204" pitchFamily="18" charset="0"/>
              </a:rPr>
              <a:t>2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Classrooms, offices, labs, lounges, etc.</a:t>
            </a: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Architecture and Façade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0632" y="68774"/>
            <a:ext cx="543096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Overview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Existing Mechanical System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Cooling and Ventilation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Heating</a:t>
            </a:r>
          </a:p>
          <a:p>
            <a:pPr lvl="1"/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20166" y="353861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JGMA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050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047" y="221984"/>
            <a:ext cx="8287907" cy="3562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http://www.chicagoarchitecture.org/wp-content/uploads/2014/10/NEIU-El-Centro-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059" y="3929816"/>
            <a:ext cx="3435883" cy="22937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chicagotonight.wttw.com/sites/default/files/article/image-non-gallery/4.-Back-sid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400" y="3918176"/>
            <a:ext cx="4005939" cy="2254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504232" y="208002"/>
            <a:ext cx="5430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Architecture and Façade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16363" y="838200"/>
            <a:ext cx="82382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Recently completed in September 2014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3 stories (no basement)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 55,000 ft</a:t>
            </a:r>
            <a:r>
              <a:rPr lang="en-US" sz="2800" baseline="30000" dirty="0" smtClean="0">
                <a:latin typeface="Cambria" panose="02040503050406030204" pitchFamily="18" charset="0"/>
              </a:rPr>
              <a:t>2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Classrooms, offices, labs, lounges, etc.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Curtain Wall Façade with solar fins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Blue and Gold Fins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0632" y="68774"/>
            <a:ext cx="543096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Overview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Existing Mechanical System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Cooling and Ventilation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Heating</a:t>
            </a:r>
          </a:p>
          <a:p>
            <a:pPr lvl="1"/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20166" y="353861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JGMA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06000" y="5970348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JGMA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28000" y="6019800"/>
            <a:ext cx="165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Chicagoarchitectue.com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504232" y="1661369"/>
            <a:ext cx="839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[2] 100 ton air handling roof </a:t>
            </a:r>
            <a:r>
              <a:rPr lang="en-US" sz="2800" dirty="0">
                <a:latin typeface="Cambria" panose="02040503050406030204" pitchFamily="18" charset="0"/>
              </a:rPr>
              <a:t>t</a:t>
            </a:r>
            <a:r>
              <a:rPr lang="en-US" sz="2800" dirty="0" smtClean="0">
                <a:latin typeface="Cambria" panose="02040503050406030204" pitchFamily="18" charset="0"/>
              </a:rPr>
              <a:t>op units (RTUs)</a:t>
            </a:r>
          </a:p>
          <a:p>
            <a:pPr>
              <a:buClr>
                <a:schemeClr val="tx2"/>
              </a:buClr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The RTUs supply 55°F air year round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04232" y="208002"/>
            <a:ext cx="543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Existing Mechanical System</a:t>
            </a:r>
          </a:p>
          <a:p>
            <a:r>
              <a:rPr lang="en-US" sz="3000" dirty="0" smtClean="0">
                <a:latin typeface="Cambria" panose="02040503050406030204" pitchFamily="18" charset="0"/>
              </a:rPr>
              <a:t>Cooling and Ventilation</a:t>
            </a:r>
            <a:endParaRPr lang="en-US" sz="3000" dirty="0">
              <a:latin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047" y="221984"/>
            <a:ext cx="8287907" cy="3562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560632" y="68774"/>
            <a:ext cx="543096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Overview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Existing Mechanical System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mbria" panose="02040503050406030204" pitchFamily="18" charset="0"/>
              </a:rPr>
              <a:t>Cooling and Ventilation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Heating</a:t>
            </a:r>
          </a:p>
          <a:p>
            <a:pPr lvl="1"/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20166" y="353861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JGMA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492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" y="0"/>
            <a:ext cx="3433014" cy="686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365" y="6400800"/>
            <a:ext cx="2629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		Michael Gramarossa							Northeastern Illinois University’s El Centro							Mechanical Option</a:t>
            </a:r>
            <a:r>
              <a:rPr lang="en-US" dirty="0" smtClean="0">
                <a:latin typeface="Cambria" panose="02040503050406030204" pitchFamily="18" charset="0"/>
              </a:rPr>
              <a:t>								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65782" y="6172200"/>
            <a:ext cx="1068583" cy="644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6400800"/>
            <a:ext cx="2689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0" y="243191"/>
            <a:ext cx="8278380" cy="355332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56324"/>
              </p:ext>
            </p:extLst>
          </p:nvPr>
        </p:nvGraphicFramePr>
        <p:xfrm>
          <a:off x="19659600" y="4267200"/>
          <a:ext cx="6883400" cy="1276136"/>
        </p:xfrm>
        <a:graphic>
          <a:graphicData uri="http://schemas.openxmlformats.org/drawingml/2006/table">
            <a:tbl>
              <a:tblPr/>
              <a:tblGrid>
                <a:gridCol w="928099"/>
                <a:gridCol w="1256800"/>
                <a:gridCol w="1701515"/>
                <a:gridCol w="1179459"/>
                <a:gridCol w="889428"/>
                <a:gridCol w="928099"/>
              </a:tblGrid>
              <a:tr h="6960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Served</a:t>
                      </a:r>
                      <a:b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(ft</a:t>
                      </a:r>
                      <a:r>
                        <a:rPr lang="en-US" sz="17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 Capacity</a:t>
                      </a:r>
                      <a:b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(CFM)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Ventilation</a:t>
                      </a:r>
                      <a:b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(CFM)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Cooling</a:t>
                      </a:r>
                      <a:b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(Ton)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Heating</a:t>
                      </a:r>
                      <a:b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(MBh)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RTU-1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38,000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12,000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RTU-2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27,800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38,000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12,000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14501" marR="14501" marT="14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504232" y="208002"/>
            <a:ext cx="543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Existing Mechanical System</a:t>
            </a:r>
          </a:p>
          <a:p>
            <a:r>
              <a:rPr lang="en-US" sz="3000" dirty="0" smtClean="0">
                <a:latin typeface="Cambria" panose="02040503050406030204" pitchFamily="18" charset="0"/>
              </a:rPr>
              <a:t>Cooling and Ventilation</a:t>
            </a:r>
            <a:endParaRPr lang="en-US" sz="30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04232" y="1661369"/>
            <a:ext cx="8631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[2] 100 ton air handling roof </a:t>
            </a:r>
            <a:r>
              <a:rPr lang="en-US" sz="2800" dirty="0">
                <a:latin typeface="Cambria" panose="02040503050406030204" pitchFamily="18" charset="0"/>
              </a:rPr>
              <a:t>t</a:t>
            </a:r>
            <a:r>
              <a:rPr lang="en-US" sz="2800" dirty="0" smtClean="0">
                <a:latin typeface="Cambria" panose="02040503050406030204" pitchFamily="18" charset="0"/>
              </a:rPr>
              <a:t>op </a:t>
            </a:r>
            <a:r>
              <a:rPr lang="en-US" sz="2800" dirty="0">
                <a:latin typeface="Cambria" panose="02040503050406030204" pitchFamily="18" charset="0"/>
              </a:rPr>
              <a:t>u</a:t>
            </a:r>
            <a:r>
              <a:rPr lang="en-US" sz="2800" dirty="0" smtClean="0">
                <a:latin typeface="Cambria" panose="02040503050406030204" pitchFamily="18" charset="0"/>
              </a:rPr>
              <a:t>nits (RTUs) 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The RTUs supply 55°F air year round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RTU-1 &amp; RTU-2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Separate Air Cooled Condensing Units (CU-1 &amp; CU-2)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0632" y="68774"/>
            <a:ext cx="543096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Building Summary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Overview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Existing Mechanical System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mbria" panose="02040503050406030204" pitchFamily="18" charset="0"/>
              </a:rPr>
              <a:t>Cooling and Ventilation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Heating</a:t>
            </a:r>
          </a:p>
          <a:p>
            <a:pPr lvl="1"/>
            <a:endParaRPr lang="en-US" sz="28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Thesis Objective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Mechanical Depth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Structural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Electrical Breadth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Evaluation &amp; Conclusion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20166" y="353861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JGMA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186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5679</TotalTime>
  <Words>2872</Words>
  <Application>Microsoft Office PowerPoint</Application>
  <PresentationFormat>Custom</PresentationFormat>
  <Paragraphs>1583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Arial Rounded MT Bold</vt:lpstr>
      <vt:lpstr>Calibri</vt:lpstr>
      <vt:lpstr>Calibri Light</vt:lpstr>
      <vt:lpstr>Cambria</vt:lpstr>
      <vt:lpstr>Cambria Math</vt:lpstr>
      <vt:lpstr>Segoe UI Symbol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Michael V Gramarossa</cp:lastModifiedBy>
  <cp:revision>238</cp:revision>
  <dcterms:created xsi:type="dcterms:W3CDTF">2006-11-29T18:17:25Z</dcterms:created>
  <dcterms:modified xsi:type="dcterms:W3CDTF">2015-04-27T21:56:53Z</dcterms:modified>
</cp:coreProperties>
</file>