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0"/>
  </p:notesMasterIdLst>
  <p:handoutMasterIdLst>
    <p:handoutMasterId r:id="rId31"/>
  </p:handoutMasterIdLst>
  <p:sldIdLst>
    <p:sldId id="277" r:id="rId2"/>
    <p:sldId id="286" r:id="rId3"/>
    <p:sldId id="288" r:id="rId4"/>
    <p:sldId id="287" r:id="rId5"/>
    <p:sldId id="282" r:id="rId6"/>
    <p:sldId id="291" r:id="rId7"/>
    <p:sldId id="292" r:id="rId8"/>
    <p:sldId id="294" r:id="rId9"/>
    <p:sldId id="290" r:id="rId10"/>
    <p:sldId id="307" r:id="rId11"/>
    <p:sldId id="308" r:id="rId12"/>
    <p:sldId id="309" r:id="rId13"/>
    <p:sldId id="289" r:id="rId14"/>
    <p:sldId id="279" r:id="rId15"/>
    <p:sldId id="284" r:id="rId16"/>
    <p:sldId id="313" r:id="rId17"/>
    <p:sldId id="314" r:id="rId18"/>
    <p:sldId id="312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11" r:id="rId27"/>
    <p:sldId id="271" r:id="rId28"/>
    <p:sldId id="300" r:id="rId29"/>
  </p:sldIdLst>
  <p:sldSz cx="27432000" cy="6858000"/>
  <p:notesSz cx="9283700" cy="6997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68C8A"/>
    <a:srgbClr val="B96919"/>
    <a:srgbClr val="313133"/>
    <a:srgbClr val="F96A1B"/>
    <a:srgbClr val="7E0000"/>
    <a:srgbClr val="303030"/>
    <a:srgbClr val="FF9900"/>
    <a:srgbClr val="033783"/>
    <a:srgbClr val="248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64" autoAdjust="0"/>
    <p:restoredTop sz="95747" autoAdjust="0"/>
  </p:normalViewPr>
  <p:slideViewPr>
    <p:cSldViewPr>
      <p:cViewPr varScale="1">
        <p:scale>
          <a:sx n="39" d="100"/>
          <a:sy n="39" d="100"/>
        </p:scale>
        <p:origin x="234" y="1452"/>
      </p:cViewPr>
      <p:guideLst>
        <p:guide orient="horz" pos="2160"/>
        <p:guide pos="86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2937" cy="3501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1"/>
            <a:ext cx="4022937" cy="3501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FF6AE37-17DC-41C4-8109-7A183364310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46380"/>
            <a:ext cx="4022937" cy="3501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46380"/>
            <a:ext cx="4022937" cy="3501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C1BAB5EC-D01F-48C9-A773-837E658D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8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8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EA7041B-38B5-4015-86E0-D0010002E5A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06425" y="523875"/>
            <a:ext cx="10496550" cy="2624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23907"/>
            <a:ext cx="7426960" cy="3148965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46601"/>
            <a:ext cx="4022937" cy="3498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46601"/>
            <a:ext cx="4022937" cy="3498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952260F-9147-4647-B435-607FF8A2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1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06425" y="523875"/>
            <a:ext cx="10496550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2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/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5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54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0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7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4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04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99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91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5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4 classroom school in 1870</a:t>
            </a:r>
          </a:p>
          <a:p>
            <a:r>
              <a:rPr lang="en-US" sz="1000" dirty="0" smtClean="0"/>
              <a:t>Addition</a:t>
            </a:r>
            <a:r>
              <a:rPr lang="en-US" sz="1000" baseline="0" dirty="0" smtClean="0"/>
              <a:t> in 1950s to k-8</a:t>
            </a:r>
          </a:p>
          <a:p>
            <a:r>
              <a:rPr lang="en-US" sz="1000" baseline="0" dirty="0" smtClean="0"/>
              <a:t>Closed in 2008 due to high cost of </a:t>
            </a:r>
            <a:r>
              <a:rPr lang="en-US" sz="1000" baseline="0" dirty="0" err="1" smtClean="0"/>
              <a:t>hvac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7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apts</a:t>
            </a:r>
            <a:r>
              <a:rPr lang="en-US" sz="1000" baseline="0" dirty="0" smtClean="0"/>
              <a:t> for 30% below medium income</a:t>
            </a:r>
          </a:p>
          <a:p>
            <a:r>
              <a:rPr lang="en-US" sz="1000" baseline="0" dirty="0" smtClean="0"/>
              <a:t>20 for 50%</a:t>
            </a:r>
          </a:p>
          <a:p>
            <a:r>
              <a:rPr lang="en-US" sz="1000" baseline="0" dirty="0" smtClean="0"/>
              <a:t>21 for 60%</a:t>
            </a:r>
          </a:p>
          <a:p>
            <a:r>
              <a:rPr lang="en-US" sz="1000" baseline="0" dirty="0" smtClean="0"/>
              <a:t>5 for homeless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31200" y="152399"/>
            <a:ext cx="5943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53923"/>
            <a:ext cx="20116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00" y="2052960"/>
            <a:ext cx="5943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1600" y="2052960"/>
            <a:ext cx="18973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47319"/>
            <a:ext cx="20116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31200" y="147319"/>
            <a:ext cx="5868138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88400" y="274639"/>
            <a:ext cx="502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31200" y="152399"/>
            <a:ext cx="5943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53923"/>
            <a:ext cx="20116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399" y="2892277"/>
            <a:ext cx="4800603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43000" y="2892277"/>
            <a:ext cx="18973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19072"/>
            <a:ext cx="12115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719072"/>
            <a:ext cx="12115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22438"/>
            <a:ext cx="12120564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438400"/>
            <a:ext cx="12120564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722438"/>
            <a:ext cx="1212532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438400"/>
            <a:ext cx="1212532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50919"/>
            <a:ext cx="2649540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31200" y="150876"/>
            <a:ext cx="5943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57200" y="152400"/>
            <a:ext cx="20116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04800"/>
            <a:ext cx="17602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79256" y="2130552"/>
            <a:ext cx="502005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479256" y="457200"/>
            <a:ext cx="502698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1031200" y="150876"/>
            <a:ext cx="5943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"/>
            <a:ext cx="20116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00" y="2133600"/>
            <a:ext cx="5029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88400" y="460248"/>
            <a:ext cx="5029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1634971"/>
            <a:ext cx="2649540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199" y="152400"/>
            <a:ext cx="26442141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355847"/>
            <a:ext cx="2514378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719071"/>
            <a:ext cx="25223679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2664" y="6356350"/>
            <a:ext cx="640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78560E0-EC21-4093-B405-21606C9731B2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0" y="6356350"/>
            <a:ext cx="10058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04040" y="6355080"/>
            <a:ext cx="174889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4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2.JPG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5.png"/><Relationship Id="rId9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838200"/>
            <a:ext cx="20650200" cy="3048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Book Antiqua" panose="02040602050305030304" pitchFamily="18" charset="0"/>
                <a:ea typeface="Dotum" panose="020B0600000101010101" pitchFamily="34" charset="-127"/>
              </a:rPr>
              <a:t>The Housing and Food Service Warehouse and Bakery Expansion</a:t>
            </a:r>
            <a:endParaRPr lang="en-US" sz="3600" dirty="0">
              <a:latin typeface="Book Antiqua" panose="02040602050305030304" pitchFamily="18" charset="0"/>
              <a:ea typeface="Dotum" panose="020B0600000101010101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57200" y="1021082"/>
            <a:ext cx="269748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water.engr.psu.edu/wagener/Pictures/PennState001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5867400"/>
            <a:ext cx="11350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574000" y="0"/>
            <a:ext cx="4572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974800" y="-76200"/>
            <a:ext cx="4572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btitle 20"/>
          <p:cNvSpPr>
            <a:spLocks noGrp="1"/>
          </p:cNvSpPr>
          <p:nvPr>
            <p:ph type="subTitle" idx="1"/>
          </p:nvPr>
        </p:nvSpPr>
        <p:spPr>
          <a:xfrm>
            <a:off x="21031200" y="724533"/>
            <a:ext cx="6019800" cy="1409067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  <a:t>Penn State AE </a:t>
            </a:r>
            <a:endParaRPr lang="en-US" altLang="en-US" sz="3600" b="1" dirty="0" smtClean="0">
              <a:solidFill>
                <a:schemeClr val="tx1"/>
              </a:solidFill>
              <a:latin typeface="Copperplate Gothic Light" pitchFamily="34" charset="0"/>
            </a:endParaRPr>
          </a:p>
          <a:p>
            <a:pPr algn="ctr"/>
            <a:r>
              <a:rPr lang="en-US" altLang="en-US" sz="3600" b="1" dirty="0" smtClean="0">
                <a:solidFill>
                  <a:schemeClr val="tx1"/>
                </a:solidFill>
                <a:latin typeface="Copperplate Gothic Light" pitchFamily="34" charset="0"/>
              </a:rPr>
              <a:t>Senior </a:t>
            </a:r>
            <a: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  <a:t>Capstone </a:t>
            </a:r>
            <a:r>
              <a:rPr lang="en-US" altLang="en-US" sz="3600" b="1" dirty="0" smtClean="0">
                <a:solidFill>
                  <a:schemeClr val="tx1"/>
                </a:solidFill>
                <a:latin typeface="Copperplate Gothic Light" pitchFamily="34" charset="0"/>
              </a:rPr>
              <a:t>Project</a:t>
            </a:r>
            <a:endParaRPr lang="en-US" altLang="en-US" sz="3600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31200" y="2515433"/>
            <a:ext cx="5962649" cy="424731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en-US" sz="3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altLang="en-US" sz="3000" dirty="0" smtClean="0">
                <a:solidFill>
                  <a:schemeClr val="bg1"/>
                </a:solidFill>
                <a:latin typeface="Copperplate Gothic Light" pitchFamily="34" charset="0"/>
              </a:rPr>
              <a:t>Joseph Rutt</a:t>
            </a:r>
            <a:endParaRPr lang="en-US" altLang="en-US" sz="3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en-US" altLang="en-US" sz="3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altLang="en-US" sz="3000" dirty="0">
                <a:solidFill>
                  <a:schemeClr val="bg1"/>
                </a:solidFill>
                <a:latin typeface="Copperplate Gothic Light" pitchFamily="34" charset="0"/>
              </a:rPr>
              <a:t>Construction Option</a:t>
            </a:r>
          </a:p>
          <a:p>
            <a:pPr algn="ctr"/>
            <a:endParaRPr lang="en-US" altLang="en-US" sz="3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altLang="en-US" sz="3000" dirty="0">
                <a:solidFill>
                  <a:schemeClr val="bg1"/>
                </a:solidFill>
                <a:latin typeface="Copperplate Gothic Light" pitchFamily="34" charset="0"/>
              </a:rPr>
              <a:t>Advisor: </a:t>
            </a:r>
            <a:r>
              <a:rPr lang="en-US" altLang="en-US" sz="3000" dirty="0" smtClean="0">
                <a:solidFill>
                  <a:schemeClr val="bg1"/>
                </a:solidFill>
                <a:latin typeface="Copperplate Gothic Light" pitchFamily="34" charset="0"/>
              </a:rPr>
              <a:t>anumba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Copperplate Gothic Light" pitchFamily="34" charset="0"/>
              </a:rPr>
              <a:t>April 13</a:t>
            </a:r>
            <a:r>
              <a:rPr lang="en-US" sz="3000" baseline="30000" dirty="0" smtClean="0">
                <a:solidFill>
                  <a:schemeClr val="bg1"/>
                </a:solidFill>
                <a:latin typeface="Copperplate Gothic Light" pitchFamily="34" charset="0"/>
              </a:rPr>
              <a:t>th</a:t>
            </a:r>
            <a:r>
              <a:rPr lang="en-US" sz="3000" dirty="0" smtClean="0">
                <a:solidFill>
                  <a:schemeClr val="bg1"/>
                </a:solidFill>
                <a:latin typeface="Copperplate Gothic Light" pitchFamily="34" charset="0"/>
              </a:rPr>
              <a:t>, 2016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362075"/>
            <a:ext cx="90868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5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990600"/>
            <a:ext cx="4648200" cy="5543569"/>
            <a:chOff x="0" y="990600"/>
            <a:chExt cx="4267200" cy="5543569"/>
          </a:xfrm>
        </p:grpSpPr>
        <p:sp>
          <p:nvSpPr>
            <p:cNvPr id="22" name="Rectangle 21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990600"/>
              <a:ext cx="4267200" cy="55435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SIPS Analysis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BIM Utilization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</a:t>
              </a: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9296400" y="15240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BIM Utilization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499883" y="1220431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0116799" y="1273342"/>
            <a:ext cx="6911281" cy="5184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Proposed Solution: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3D and 4D coordination </a:t>
            </a:r>
          </a:p>
          <a:p>
            <a:pPr marL="45720" indent="0">
              <a:buFont typeface="Wingdings 2" pitchFamily="18" charset="2"/>
              <a:buNone/>
            </a:pPr>
            <a:endParaRPr lang="en-US" sz="2600" b="1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Potential Outcomes:</a:t>
            </a:r>
            <a:endParaRPr lang="en-US" sz="2600" b="1" u="sng" dirty="0" smtClean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ost </a:t>
            </a:r>
            <a:r>
              <a:rPr lang="en-US" sz="2000" dirty="0"/>
              <a:t>of </a:t>
            </a:r>
            <a:r>
              <a:rPr lang="en-US" sz="2000" dirty="0" smtClean="0"/>
              <a:t>creating </a:t>
            </a:r>
            <a:r>
              <a:rPr lang="en-US" sz="2000" dirty="0"/>
              <a:t>3D and 4D model is too </a:t>
            </a:r>
            <a:r>
              <a:rPr lang="en-US" sz="2000" dirty="0" smtClean="0"/>
              <a:t>high</a:t>
            </a:r>
          </a:p>
          <a:p>
            <a:pPr lvl="2"/>
            <a:r>
              <a:rPr lang="en-US" sz="1800" dirty="0" smtClean="0"/>
              <a:t>outweighs </a:t>
            </a:r>
            <a:r>
              <a:rPr lang="en-US" sz="1800" dirty="0"/>
              <a:t>the costs saved from the use of BIM. </a:t>
            </a:r>
            <a:endParaRPr lang="en-US" sz="1800" dirty="0" smtClean="0"/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mount </a:t>
            </a:r>
            <a:r>
              <a:rPr lang="en-US" sz="2000" dirty="0"/>
              <a:t>of time saved by limiting RFI’s is substantial and therefore BIM should be utilized. </a:t>
            </a:r>
            <a:endParaRPr lang="en-US" sz="2000" dirty="0" smtClean="0"/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mount </a:t>
            </a:r>
            <a:r>
              <a:rPr lang="en-US" sz="2000" dirty="0"/>
              <a:t>of time added by the creation of the 3D and 4D model is more than the time </a:t>
            </a:r>
            <a:r>
              <a:rPr lang="en-US" sz="2000" dirty="0" smtClean="0"/>
              <a:t>saved.</a:t>
            </a:r>
            <a:endParaRPr lang="en-US" sz="2800" dirty="0" smtClean="0">
              <a:latin typeface="Calibri" panose="020F0502020204030204" pitchFamily="34" charset="0"/>
            </a:endParaRP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499883" y="1248868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Problem Identification: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BIM was not used on this project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Many RFI’s and ASI’s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Large contingency held</a:t>
            </a:r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250" y="1140328"/>
            <a:ext cx="7939548" cy="51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283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</a:t>
            </a:r>
            <a:r>
              <a:rPr lang="en-US" sz="2400" cap="small" dirty="0" smtClean="0">
                <a:solidFill>
                  <a:schemeClr val="bg1"/>
                </a:solidFill>
              </a:rPr>
              <a:t>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5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990600"/>
            <a:ext cx="4648200" cy="5543569"/>
            <a:chOff x="0" y="990600"/>
            <a:chExt cx="4267200" cy="5543569"/>
          </a:xfrm>
        </p:grpSpPr>
        <p:sp>
          <p:nvSpPr>
            <p:cNvPr id="22" name="Rectangle 21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990600"/>
              <a:ext cx="4267200" cy="55435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SIPS Analysis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BIM Utilization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</a:t>
              </a:r>
              <a:r>
                <a:rPr lang="en-US" sz="15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9296400" y="15240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Feasibility Analysis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503" y="1407866"/>
            <a:ext cx="9150497" cy="4561171"/>
          </a:xfrm>
          <a:prstGeom prst="rect">
            <a:avLst/>
          </a:prstGeom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4299463" y="1188717"/>
            <a:ext cx="4757757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Tasks: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Create a 3D model of existing building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Utilize clash detection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4D model of warehouse bay and storage </a:t>
            </a:r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8804722" y="1109449"/>
            <a:ext cx="4757757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Predicted Outcome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3D model relieves issues with as-built drawings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Eliminate RFI’s and ASI’s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4D model sequence phases and create maps for construction site</a:t>
            </a:r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886" y="830943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</a:t>
            </a:r>
            <a:r>
              <a:rPr lang="en-US" sz="2400" cap="small" dirty="0" smtClean="0">
                <a:solidFill>
                  <a:schemeClr val="bg1"/>
                </a:solidFill>
              </a:rPr>
              <a:t>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5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990600"/>
            <a:ext cx="4648200" cy="5543569"/>
            <a:chOff x="0" y="990600"/>
            <a:chExt cx="4267200" cy="5543569"/>
          </a:xfrm>
        </p:grpSpPr>
        <p:sp>
          <p:nvSpPr>
            <p:cNvPr id="22" name="Rectangle 21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990600"/>
              <a:ext cx="4267200" cy="55435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SIPS Analysis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BIM Utilization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9296400" y="15240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Recommendation 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20185" y="1242082"/>
            <a:ext cx="5267401" cy="5029636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7"/>
          <a:stretch/>
        </p:blipFill>
        <p:spPr bwMode="auto">
          <a:xfrm>
            <a:off x="19567960" y="1596973"/>
            <a:ext cx="6983222" cy="430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4499883" y="1248868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Recommendation: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BIM is recommended for this project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Reduces problems with as-built model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Reduces RFI’s and ASI’s</a:t>
            </a:r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9144000" y="1427685"/>
            <a:ext cx="9144000" cy="440740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marL="45720" indent="0" algn="ctr">
              <a:buNone/>
            </a:pPr>
            <a:endParaRPr lang="en-US" sz="3200" b="1" dirty="0" smtClean="0"/>
          </a:p>
          <a:p>
            <a:pPr marL="45720" indent="0" algn="ctr">
              <a:buNone/>
            </a:pPr>
            <a:r>
              <a:rPr lang="en-US" sz="3200" b="1" u="sng" dirty="0" smtClean="0"/>
              <a:t>Analysis #3</a:t>
            </a:r>
          </a:p>
          <a:p>
            <a:pPr marL="45720" indent="0" algn="ctr">
              <a:buNone/>
            </a:pPr>
            <a:r>
              <a:rPr lang="en-US" sz="3200" dirty="0" smtClean="0"/>
              <a:t>Indoor Air Quality</a:t>
            </a:r>
            <a:endParaRPr 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8382" y="990600"/>
            <a:ext cx="4275582" cy="5960606"/>
            <a:chOff x="-8382" y="990600"/>
            <a:chExt cx="4275582" cy="5960606"/>
          </a:xfrm>
        </p:grpSpPr>
        <p:sp>
          <p:nvSpPr>
            <p:cNvPr id="32" name="Rectangle 31"/>
            <p:cNvSpPr/>
            <p:nvPr/>
          </p:nvSpPr>
          <p:spPr>
            <a:xfrm>
              <a:off x="-8382" y="990600"/>
              <a:ext cx="3931920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990600"/>
              <a:ext cx="4267200" cy="5960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SIPS Analysis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BIM Utilization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#3: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Indoor Air Quality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</a:t>
              </a: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Mechanical Breadth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130842" y="6098938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0" y="990600"/>
            <a:ext cx="4267200" cy="5960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Analysis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Indoor Air Quality</a:t>
            </a:r>
            <a:endParaRPr lang="en-US" sz="16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Analysis #4: LEED Certification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Indoor Air Quality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3886200" y="10668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Problem Identification: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Poor air quality can effect occupant’s health</a:t>
            </a:r>
          </a:p>
          <a:p>
            <a:pPr lvl="1"/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901440" y="2590800"/>
            <a:ext cx="6096000" cy="3962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Proposed Solution: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Increase the quality of air for the occupants</a:t>
            </a:r>
            <a:endParaRPr lang="en-US" sz="2600" b="1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Research Goal: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Find breathing zone outdoor airflow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Air distribution effectiveness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Zone outdoor airflow</a:t>
            </a: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pic>
        <p:nvPicPr>
          <p:cNvPr id="38" name="Picture 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757" y="1066800"/>
            <a:ext cx="3849370" cy="50282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024556" y="6083528"/>
            <a:ext cx="343405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ASHRAE Standard 62.1 - 2013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94236" y="5786735"/>
            <a:ext cx="600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Unit H – Office Space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93601" y="1146398"/>
            <a:ext cx="3810000" cy="45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Indoor Air Quality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960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Analysis #4: LEED Certification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0" y="1106835"/>
            <a:ext cx="9144000" cy="521776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516600" y="1156153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Calculating Breathing Zone Outdoor Air Flow (</a:t>
            </a:r>
            <a:r>
              <a:rPr lang="en-US" sz="2400" dirty="0" err="1" smtClean="0">
                <a:latin typeface="Calibri" panose="020F0502020204030204" pitchFamily="34" charset="0"/>
              </a:rPr>
              <a:t>V</a:t>
            </a:r>
            <a:r>
              <a:rPr lang="en-US" sz="2400" baseline="-25000" dirty="0" err="1" smtClean="0">
                <a:latin typeface="Calibri" panose="020F0502020204030204" pitchFamily="34" charset="0"/>
              </a:rPr>
              <a:t>bz</a:t>
            </a:r>
            <a:r>
              <a:rPr lang="en-US" sz="2400" dirty="0" smtClean="0">
                <a:latin typeface="Calibri" panose="020F0502020204030204" pitchFamily="34" charset="0"/>
              </a:rPr>
              <a:t>):</a:t>
            </a:r>
            <a:endParaRPr lang="en-US" sz="2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812398" y="2133600"/>
                <a:ext cx="5104603" cy="62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𝑏𝑧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398" y="2133600"/>
                <a:ext cx="5104603" cy="622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8776156" y="3168876"/>
                <a:ext cx="8167688" cy="2885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</a:rPr>
                  <a:t>Where</a:t>
                </a:r>
              </a:p>
              <a:p>
                <a:r>
                  <a:rPr lang="en-US" sz="2000" dirty="0">
                    <a:latin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	Zone floor area, the net occupiable floor area of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		the </a:t>
                </a:r>
                <a:r>
                  <a:rPr lang="en-US" sz="2000" dirty="0">
                    <a:latin typeface="Calibri" panose="020F0502020204030204" pitchFamily="34" charset="0"/>
                  </a:rPr>
                  <a:t>ventilation zone, ft</a:t>
                </a:r>
                <a:r>
                  <a:rPr lang="en-US" sz="2000" baseline="30000" dirty="0">
                    <a:latin typeface="Calibri" panose="020F0502020204030204" pitchFamily="34" charset="0"/>
                  </a:rPr>
                  <a:t>2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r>
                  <a:rPr lang="en-US" sz="2000" dirty="0" smtClean="0">
                    <a:latin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	Zone population, the number of people in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		ventilation </a:t>
                </a:r>
                <a:r>
                  <a:rPr lang="en-US" sz="2000" dirty="0">
                    <a:latin typeface="Calibri" panose="020F0502020204030204" pitchFamily="34" charset="0"/>
                  </a:rPr>
                  <a:t>zone during typical usage</a:t>
                </a:r>
              </a:p>
              <a:p>
                <a:r>
                  <a:rPr lang="en-US" sz="2000" dirty="0" smtClean="0">
                    <a:latin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	Outdoor airflow rate required per person as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			determined </a:t>
                </a:r>
                <a:r>
                  <a:rPr lang="en-US" sz="2000" dirty="0">
                    <a:latin typeface="Calibri" panose="020F0502020204030204" pitchFamily="34" charset="0"/>
                  </a:rPr>
                  <a:t>from Table 6.2.2.1</a:t>
                </a:r>
              </a:p>
              <a:p>
                <a:r>
                  <a:rPr lang="en-US" sz="2000" dirty="0">
                    <a:latin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	Outdoor airflow rate required per unit area as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		determined </a:t>
                </a:r>
                <a:r>
                  <a:rPr lang="en-US" sz="2000" dirty="0">
                    <a:latin typeface="Calibri" panose="020F0502020204030204" pitchFamily="34" charset="0"/>
                  </a:rPr>
                  <a:t>from Table 6.2.2.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6156" y="3168876"/>
                <a:ext cx="8167688" cy="2885983"/>
              </a:xfrm>
              <a:prstGeom prst="rect">
                <a:avLst/>
              </a:prstGeom>
              <a:blipFill rotWithShape="0">
                <a:blip r:embed="rId8"/>
                <a:stretch>
                  <a:fillRect l="-746" t="-1268" b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13335000" y="1336652"/>
            <a:ext cx="2170938" cy="3692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924800" y="1747674"/>
            <a:ext cx="5410200" cy="15289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/>
          <a:srcRect l="46055" t="5466" r="30614" b="24635"/>
          <a:stretch/>
        </p:blipFill>
        <p:spPr>
          <a:xfrm>
            <a:off x="4953000" y="1228993"/>
            <a:ext cx="2971800" cy="50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Indoor Air Quality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960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Analysis #4: LEED Certification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0" y="1106835"/>
            <a:ext cx="9144000" cy="521776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5468600" y="1325540"/>
            <a:ext cx="1418536" cy="3692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710714" y="1617818"/>
            <a:ext cx="7757886" cy="13539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69386" t="5466" r="15060" b="24635"/>
          <a:stretch/>
        </p:blipFill>
        <p:spPr>
          <a:xfrm>
            <a:off x="5729514" y="1167526"/>
            <a:ext cx="1981200" cy="50808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516600" y="1156153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Determine Zone Air Distribution Effectiveness (</a:t>
            </a:r>
            <a:r>
              <a:rPr lang="en-US" sz="2400" dirty="0" err="1" smtClean="0">
                <a:latin typeface="Calibri" panose="020F0502020204030204" pitchFamily="34" charset="0"/>
              </a:rPr>
              <a:t>E</a:t>
            </a:r>
            <a:r>
              <a:rPr lang="en-US" sz="2400" baseline="-25000" dirty="0" err="1">
                <a:latin typeface="Calibri" panose="020F0502020204030204" pitchFamily="34" charset="0"/>
              </a:rPr>
              <a:t>z</a:t>
            </a:r>
            <a:r>
              <a:rPr lang="en-US" sz="2400" dirty="0" smtClean="0">
                <a:latin typeface="Calibri" panose="020F0502020204030204" pitchFamily="34" charset="0"/>
              </a:rPr>
              <a:t>):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240500" y="3263321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</a:rPr>
              <a:t>E</a:t>
            </a:r>
            <a:r>
              <a:rPr lang="en-US" sz="2800" baseline="-25000" dirty="0" err="1" smtClean="0">
                <a:latin typeface="Calibri" panose="020F0502020204030204" pitchFamily="34" charset="0"/>
              </a:rPr>
              <a:t>z</a:t>
            </a:r>
            <a:r>
              <a:rPr lang="en-US" sz="2800" dirty="0" smtClean="0">
                <a:latin typeface="Calibri" panose="020F0502020204030204" pitchFamily="34" charset="0"/>
              </a:rPr>
              <a:t> is determined using Table 6.2.2.2 in Standard 62.1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Indoor Air Quality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960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Analysis #4: LEED Certification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0" y="1106835"/>
            <a:ext cx="9144000" cy="521776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6869464" y="1325540"/>
            <a:ext cx="1418536" cy="3692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710714" y="1617818"/>
            <a:ext cx="9158750" cy="13369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84826" t="5466" r="218" b="24635"/>
          <a:stretch/>
        </p:blipFill>
        <p:spPr>
          <a:xfrm>
            <a:off x="5843814" y="1206208"/>
            <a:ext cx="1905000" cy="508087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516600" y="1156153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Calculating Zone Outdoor Airflow (</a:t>
            </a:r>
            <a:r>
              <a:rPr lang="en-US" sz="2400" dirty="0" err="1" smtClean="0">
                <a:latin typeface="Calibri" panose="020F0502020204030204" pitchFamily="34" charset="0"/>
              </a:rPr>
              <a:t>V</a:t>
            </a:r>
            <a:r>
              <a:rPr lang="en-US" sz="2400" baseline="-25000" dirty="0" err="1" smtClean="0">
                <a:latin typeface="Calibri" panose="020F0502020204030204" pitchFamily="34" charset="0"/>
              </a:rPr>
              <a:t>oz</a:t>
            </a:r>
            <a:r>
              <a:rPr lang="en-US" sz="2400" dirty="0" smtClean="0">
                <a:latin typeface="Calibri" panose="020F0502020204030204" pitchFamily="34" charset="0"/>
              </a:rPr>
              <a:t>):</a:t>
            </a:r>
            <a:endParaRPr lang="en-US" sz="2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1743829" y="3130304"/>
                <a:ext cx="2232342" cy="1220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𝑜𝑧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3829" y="3130304"/>
                <a:ext cx="2232342" cy="12201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3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Recommendation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960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Analysis #4: LEED Certification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516600" y="1156153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Conclusion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316700" y="2540046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Uncorrected Outdoor Air Intake: 295 CFM</a:t>
            </a:r>
          </a:p>
          <a:p>
            <a:endParaRPr lang="en-US" sz="2400" b="1" dirty="0"/>
          </a:p>
          <a:p>
            <a:r>
              <a:rPr lang="en-US" sz="2400" dirty="0" smtClean="0">
                <a:latin typeface="Calibri" panose="020F0502020204030204" pitchFamily="34" charset="0"/>
              </a:rPr>
              <a:t>Outdoor Air Intake Flow (+30%):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383 CFM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783300" y="459658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The mechanical system requires an additional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383</a:t>
            </a:r>
            <a:r>
              <a:rPr lang="en-US" sz="2400" dirty="0" smtClean="0">
                <a:latin typeface="Calibri" panose="020F0502020204030204" pitchFamily="34" charset="0"/>
              </a:rPr>
              <a:t> CFM of outdoor air to reach the requirement for the LEED Credit.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0" y="1106835"/>
            <a:ext cx="9144000" cy="521776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144000" y="5300544"/>
            <a:ext cx="3124200" cy="1011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6629400" y="4117509"/>
            <a:ext cx="2514600" cy="14450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/>
          <a:srcRect l="-536" t="79026" r="65838" b="8"/>
          <a:stretch/>
        </p:blipFill>
        <p:spPr>
          <a:xfrm>
            <a:off x="3931920" y="2418693"/>
            <a:ext cx="4983480" cy="17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Mechanical Breadth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960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  <a:endParaRPr lang="en-US" sz="15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Analysis #4: LEED Certification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130594"/>
            <a:ext cx="9144000" cy="516352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516600" y="1066800"/>
            <a:ext cx="7696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</a:rPr>
              <a:t>etermining </a:t>
            </a:r>
            <a:r>
              <a:rPr lang="en-US" sz="2400" dirty="0">
                <a:latin typeface="Calibri" panose="020F0502020204030204" pitchFamily="34" charset="0"/>
              </a:rPr>
              <a:t>the cooling load for Unit </a:t>
            </a:r>
            <a:r>
              <a:rPr lang="en-US" sz="2400" dirty="0" smtClean="0">
                <a:latin typeface="Calibri" panose="020F0502020204030204" pitchFamily="34" charset="0"/>
              </a:rPr>
              <a:t>H: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</a:rPr>
              <a:t>he </a:t>
            </a:r>
            <a:r>
              <a:rPr lang="en-US" sz="2400" dirty="0">
                <a:latin typeface="Calibri" panose="020F0502020204030204" pitchFamily="34" charset="0"/>
              </a:rPr>
              <a:t>cooling load the design parameters for Summer Design </a:t>
            </a:r>
            <a:r>
              <a:rPr lang="en-US" sz="2400" dirty="0" smtClean="0">
                <a:latin typeface="Calibri" panose="020F0502020204030204" pitchFamily="34" charset="0"/>
              </a:rPr>
              <a:t>Cooling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90.1 </a:t>
            </a:r>
            <a:r>
              <a:rPr lang="en-US" sz="2400" dirty="0">
                <a:latin typeface="Calibri" panose="020F0502020204030204" pitchFamily="34" charset="0"/>
              </a:rPr>
              <a:t>Dry </a:t>
            </a:r>
            <a:r>
              <a:rPr lang="en-US" sz="2400" dirty="0" smtClean="0">
                <a:latin typeface="Calibri" panose="020F0502020204030204" pitchFamily="34" charset="0"/>
              </a:rPr>
              <a:t>bulb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74.5 </a:t>
            </a:r>
            <a:r>
              <a:rPr lang="en-US" sz="2400" dirty="0">
                <a:latin typeface="Calibri" panose="020F0502020204030204" pitchFamily="34" charset="0"/>
              </a:rPr>
              <a:t>Wet </a:t>
            </a:r>
            <a:r>
              <a:rPr lang="en-US" sz="2400" dirty="0" smtClean="0">
                <a:latin typeface="Calibri" panose="020F0502020204030204" pitchFamily="34" charset="0"/>
              </a:rPr>
              <a:t>bulb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</a:t>
            </a:r>
            <a:r>
              <a:rPr lang="en-US" sz="2400" dirty="0" smtClean="0">
                <a:latin typeface="Calibri" panose="020F0502020204030204" pitchFamily="34" charset="0"/>
              </a:rPr>
              <a:t>elative </a:t>
            </a:r>
            <a:r>
              <a:rPr lang="en-US" sz="2400" dirty="0">
                <a:latin typeface="Calibri" panose="020F0502020204030204" pitchFamily="34" charset="0"/>
              </a:rPr>
              <a:t>humidity of 60%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</a:rPr>
              <a:t>ndoor </a:t>
            </a:r>
            <a:r>
              <a:rPr lang="en-US" sz="2400" dirty="0">
                <a:latin typeface="Calibri" panose="020F0502020204030204" pitchFamily="34" charset="0"/>
              </a:rPr>
              <a:t>temperature of 75° F.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𝑞̇(𝑏𝑡𝑢) = 4.5 𝐶𝐹𝑀 𝛥ℎ 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𝑞̇(𝑏𝑡𝑢) = 4.5 (383) (38.8 − 30.4</a:t>
            </a:r>
            <a:r>
              <a:rPr lang="en-US" sz="2400" dirty="0" smtClean="0">
                <a:latin typeface="Calibri" panose="020F0502020204030204" pitchFamily="34" charset="0"/>
              </a:rPr>
              <a:t>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𝑞̇(𝑏𝑡𝑢) = 14,477.4 𝑏𝑡𝑢ℎ = 𝟏𝟒. 𝟓 𝒎𝒃𝒉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42" y="1441118"/>
            <a:ext cx="3576955" cy="43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</a:p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Rooftop Solar Panels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410200"/>
            <a:chOff x="0" y="990600"/>
            <a:chExt cx="4267200" cy="5410200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42924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SIPS Analysis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BIM Utilization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 Recommendations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 txBox="1">
            <a:spLocks/>
          </p:cNvSpPr>
          <p:nvPr/>
        </p:nvSpPr>
        <p:spPr>
          <a:xfrm>
            <a:off x="9124950" y="-7620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Introduction</a:t>
            </a:r>
            <a:endParaRPr lang="en-US" dirty="0">
              <a:latin typeface="Book Antiqua" panose="0204060205030503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8288000" y="-152400"/>
            <a:ext cx="0" cy="11632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868515" y="1138464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Indoor Air Quality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0" y="241635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</a:rPr>
              <a:t>Project  Overview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93776" y="11036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1 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SIPS Analysis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46691" y="29743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2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│BIM Utilization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015" y="598931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Googlemaps.com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90" y="2870869"/>
            <a:ext cx="4058152" cy="3171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194309" y="768879"/>
            <a:ext cx="2963741" cy="461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4505" y="3432591"/>
            <a:ext cx="3165810" cy="2436818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4284696" y="5947202"/>
            <a:ext cx="4689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The Pennsylvania State University BIM Execution Planning Guide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666082" y="302829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LEED Certification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06359" y="1640216"/>
            <a:ext cx="2690847" cy="34699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43758" y="3470728"/>
            <a:ext cx="2352556" cy="235255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4043758" y="5860224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LEED USGBC 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19354800" y="5121632"/>
            <a:ext cx="740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ASHRAE</a:t>
            </a:r>
            <a:endParaRPr lang="en-US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0" grpId="0"/>
      <p:bldP spid="65" grpId="0"/>
      <p:bldP spid="68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Mechanical Breadth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960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  <a:endParaRPr lang="en-US" sz="15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Analysis #4: LEED Certification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130594"/>
            <a:ext cx="9144000" cy="516352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516600" y="1156153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</a:rPr>
              <a:t>etermine </a:t>
            </a:r>
            <a:r>
              <a:rPr lang="en-US" sz="2400" dirty="0">
                <a:latin typeface="Calibri" panose="020F0502020204030204" pitchFamily="34" charset="0"/>
              </a:rPr>
              <a:t>the heating load for Unit </a:t>
            </a:r>
            <a:r>
              <a:rPr lang="en-US" sz="2400" dirty="0" smtClean="0">
                <a:latin typeface="Calibri" panose="020F0502020204030204" pitchFamily="34" charset="0"/>
              </a:rPr>
              <a:t>H: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From the Psychrometric Chart:</a:t>
            </a:r>
          </a:p>
          <a:p>
            <a:r>
              <a:rPr lang="en-US" sz="2400" dirty="0">
                <a:latin typeface="Calibri" panose="020F0502020204030204" pitchFamily="34" charset="0"/>
              </a:rPr>
              <a:t>h1 = 38.8 </a:t>
            </a:r>
            <a:r>
              <a:rPr lang="en-US" sz="2400" dirty="0" err="1" smtClean="0">
                <a:latin typeface="Calibri" panose="020F0502020204030204" pitchFamily="34" charset="0"/>
              </a:rPr>
              <a:t>btu</a:t>
            </a:r>
            <a:r>
              <a:rPr lang="en-US" sz="2400" dirty="0" smtClean="0">
                <a:latin typeface="Calibri" panose="020F0502020204030204" pitchFamily="34" charset="0"/>
              </a:rPr>
              <a:t>/</a:t>
            </a:r>
            <a:r>
              <a:rPr lang="en-US" sz="2400" dirty="0" err="1" smtClean="0">
                <a:latin typeface="Calibri" panose="020F0502020204030204" pitchFamily="34" charset="0"/>
              </a:rPr>
              <a:t>lbm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h2 </a:t>
            </a:r>
            <a:r>
              <a:rPr lang="en-US" sz="2400" dirty="0">
                <a:latin typeface="Calibri" panose="020F0502020204030204" pitchFamily="34" charset="0"/>
              </a:rPr>
              <a:t>= 30.4 </a:t>
            </a:r>
            <a:r>
              <a:rPr lang="en-US" sz="2400" dirty="0" err="1">
                <a:latin typeface="Calibri" panose="020F0502020204030204" pitchFamily="34" charset="0"/>
              </a:rPr>
              <a:t>btu</a:t>
            </a:r>
            <a:r>
              <a:rPr lang="en-US" sz="2400" dirty="0">
                <a:latin typeface="Calibri" panose="020F0502020204030204" pitchFamily="34" charset="0"/>
              </a:rPr>
              <a:t>/</a:t>
            </a:r>
            <a:r>
              <a:rPr lang="en-US" sz="2400" dirty="0" err="1">
                <a:latin typeface="Calibri" panose="020F0502020204030204" pitchFamily="34" charset="0"/>
              </a:rPr>
              <a:t>lbm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𝑞̇ 𝑠𝑒𝑛𝑠 = 1.08 𝐶𝐹𝑀 𝛥𝑇 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𝑞̇ 𝑠𝑒𝑛𝑠 = 1.08 (383) (75 − 15.8</a:t>
            </a:r>
            <a:r>
              <a:rPr lang="en-US" sz="2400" dirty="0" smtClean="0">
                <a:latin typeface="Calibri" panose="020F0502020204030204" pitchFamily="34" charset="0"/>
              </a:rPr>
              <a:t>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𝑞̇ 𝑠𝑒𝑛𝑠 = 24,487.5 𝑏𝑡𝑢ℎ = 𝟐𝟒. 𝟓 𝒎𝒃𝒉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The heating load above is added to the current load </a:t>
            </a:r>
            <a:r>
              <a:rPr lang="en-US" sz="2400" b="1" dirty="0" smtClean="0">
                <a:latin typeface="Calibri" panose="020F0502020204030204" pitchFamily="34" charset="0"/>
              </a:rPr>
              <a:t>of </a:t>
            </a:r>
            <a:r>
              <a:rPr lang="en-US" sz="2400" b="1" dirty="0">
                <a:latin typeface="Calibri" panose="020F0502020204030204" pitchFamily="34" charset="0"/>
              </a:rPr>
              <a:t>100 </a:t>
            </a:r>
            <a:r>
              <a:rPr lang="en-US" sz="2400" b="1" dirty="0" err="1">
                <a:latin typeface="Calibri" panose="020F0502020204030204" pitchFamily="34" charset="0"/>
              </a:rPr>
              <a:t>mbh</a:t>
            </a:r>
            <a:r>
              <a:rPr lang="en-US" sz="2400" b="1" dirty="0">
                <a:latin typeface="Calibri" panose="020F0502020204030204" pitchFamily="34" charset="0"/>
              </a:rPr>
              <a:t> for a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total of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124.5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mbh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load for Unit H</a:t>
            </a:r>
            <a:endParaRPr lang="en-US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42" y="1441118"/>
            <a:ext cx="3576955" cy="43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Mechanical Breadth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960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  <a:endParaRPr lang="en-US" sz="15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Analysis #4: LEED Certification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130594"/>
            <a:ext cx="9144000" cy="5163522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3968015" y="1078689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Recommendation: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100% outdoor air system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Cost of change is low and may be negligible 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Provides occupants with a higher quality work environment</a:t>
            </a:r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16600" y="1156153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𝑞̇(𝑏𝑡𝑢) = 14,477.4 𝑏𝑡𝑢ℎ = </a:t>
            </a:r>
            <a:r>
              <a:rPr lang="en-US" sz="2400" dirty="0">
                <a:solidFill>
                  <a:srgbClr val="FF0000"/>
                </a:solidFill>
              </a:rPr>
              <a:t>𝟏𝟒. 𝟓 </a:t>
            </a:r>
            <a:r>
              <a:rPr lang="en-US" sz="2400" dirty="0" smtClean="0">
                <a:solidFill>
                  <a:srgbClr val="FF0000"/>
                </a:solidFill>
              </a:rPr>
              <a:t>𝒎𝒃𝒉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𝑞̇ 𝑠𝑒𝑛𝑠 = 24,487.5 𝑏𝑡𝑢ℎ = </a:t>
            </a:r>
            <a:r>
              <a:rPr lang="en-US" sz="2400" dirty="0">
                <a:solidFill>
                  <a:srgbClr val="FF0000"/>
                </a:solidFill>
              </a:rPr>
              <a:t>𝟐𝟒. 𝟓 𝒎𝒃𝒉</a:t>
            </a:r>
          </a:p>
          <a:p>
            <a:endParaRPr lang="en-US" sz="2400" dirty="0"/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Total </a:t>
            </a:r>
            <a:r>
              <a:rPr lang="en-US" sz="2400" b="1" dirty="0">
                <a:latin typeface="Calibri" panose="020F0502020204030204" pitchFamily="34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124.5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mbh</a:t>
            </a:r>
            <a:r>
              <a:rPr lang="en-US" sz="2400" b="1" dirty="0">
                <a:latin typeface="Calibri" panose="020F0502020204030204" pitchFamily="34" charset="0"/>
              </a:rPr>
              <a:t> load for Unit H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5435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Analysis #4: LEED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sp>
        <p:nvSpPr>
          <p:cNvPr id="30" name="Content Placeholder 44"/>
          <p:cNvSpPr>
            <a:spLocks noGrp="1"/>
          </p:cNvSpPr>
          <p:nvPr>
            <p:ph idx="1"/>
          </p:nvPr>
        </p:nvSpPr>
        <p:spPr>
          <a:xfrm>
            <a:off x="9144000" y="1427685"/>
            <a:ext cx="9144000" cy="440740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marL="45720" indent="0" algn="ctr">
              <a:buNone/>
            </a:pPr>
            <a:endParaRPr lang="en-US" sz="3200" b="1" dirty="0" smtClean="0"/>
          </a:p>
          <a:p>
            <a:pPr marL="45720" indent="0" algn="ctr">
              <a:buNone/>
            </a:pPr>
            <a:r>
              <a:rPr lang="en-US" sz="3200" b="1" u="sng" dirty="0" smtClean="0"/>
              <a:t>Analysis #4</a:t>
            </a:r>
          </a:p>
          <a:p>
            <a:pPr marL="45720" indent="0" algn="ctr">
              <a:buNone/>
            </a:pPr>
            <a:r>
              <a:rPr lang="en-US" sz="3200" dirty="0" smtClean="0"/>
              <a:t>LEED Certification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78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LEED Certification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5435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Analysis #4: LEED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Identification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3886200" y="12192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Problem Identification: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No considerations to pursue LEED Certification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Project is capable of achieving at least 40 points </a:t>
            </a:r>
          </a:p>
          <a:p>
            <a:pPr lvl="1"/>
            <a:endParaRPr lang="en-US" sz="2600" dirty="0" smtClean="0">
              <a:latin typeface="Calibri" panose="020F0502020204030204" pitchFamily="34" charset="0"/>
            </a:endParaRPr>
          </a:p>
          <a:p>
            <a:pPr lvl="1"/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699627" y="1167713"/>
            <a:ext cx="6096000" cy="4876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Proposed Solution: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Acquire at minimum 40 points to become a LEED Certified building</a:t>
            </a:r>
          </a:p>
          <a:p>
            <a:pPr marL="45720" indent="0">
              <a:buNone/>
            </a:pPr>
            <a:endParaRPr lang="en-US" sz="2600" b="1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Research Goal:</a:t>
            </a:r>
            <a:endParaRPr lang="en-US" sz="2600" b="1" u="sng" dirty="0" smtClean="0"/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Benefits lifespan of project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Lower operating costs </a:t>
            </a:r>
            <a:endParaRPr lang="en-US" sz="2600" dirty="0" smtClean="0">
              <a:latin typeface="Calibri" panose="020F0502020204030204" pitchFamily="34" charset="0"/>
            </a:endParaRP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R</a:t>
            </a:r>
            <a:r>
              <a:rPr lang="en-US" sz="2600" dirty="0" smtClean="0">
                <a:latin typeface="Calibri" panose="020F0502020204030204" pitchFamily="34" charset="0"/>
              </a:rPr>
              <a:t>educed </a:t>
            </a:r>
            <a:r>
              <a:rPr lang="en-US" sz="2600" dirty="0">
                <a:latin typeface="Calibri" panose="020F0502020204030204" pitchFamily="34" charset="0"/>
              </a:rPr>
              <a:t>project </a:t>
            </a:r>
            <a:r>
              <a:rPr lang="en-US" sz="2600" dirty="0" smtClean="0">
                <a:latin typeface="Calibri" panose="020F0502020204030204" pitchFamily="34" charset="0"/>
              </a:rPr>
              <a:t>waste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E</a:t>
            </a:r>
            <a:r>
              <a:rPr lang="en-US" sz="2600" dirty="0" smtClean="0">
                <a:latin typeface="Calibri" panose="020F0502020204030204" pitchFamily="34" charset="0"/>
              </a:rPr>
              <a:t>nergy conservation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R</a:t>
            </a:r>
            <a:r>
              <a:rPr lang="en-US" sz="2600" dirty="0" smtClean="0">
                <a:latin typeface="Calibri" panose="020F0502020204030204" pitchFamily="34" charset="0"/>
              </a:rPr>
              <a:t>educed </a:t>
            </a:r>
            <a:r>
              <a:rPr lang="en-US" sz="2600" dirty="0">
                <a:latin typeface="Calibri" panose="020F0502020204030204" pitchFamily="34" charset="0"/>
              </a:rPr>
              <a:t>greenhouse gas </a:t>
            </a:r>
            <a:r>
              <a:rPr lang="en-US" sz="2600" dirty="0" smtClean="0">
                <a:latin typeface="Calibri" panose="020F0502020204030204" pitchFamily="34" charset="0"/>
              </a:rPr>
              <a:t>emissions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T</a:t>
            </a:r>
            <a:r>
              <a:rPr lang="en-US" sz="2600" dirty="0" smtClean="0">
                <a:latin typeface="Calibri" panose="020F0502020204030204" pitchFamily="34" charset="0"/>
              </a:rPr>
              <a:t>ax </a:t>
            </a:r>
            <a:r>
              <a:rPr lang="en-US" sz="2600" dirty="0">
                <a:latin typeface="Calibri" panose="020F0502020204030204" pitchFamily="34" charset="0"/>
              </a:rPr>
              <a:t>rebates</a:t>
            </a:r>
            <a:endParaRPr lang="en-US" sz="2600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1720" y="1239795"/>
            <a:ext cx="4856205" cy="4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LEED Certification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5435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Analysis #4: LEED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48865" b="45408"/>
          <a:stretch/>
        </p:blipFill>
        <p:spPr>
          <a:xfrm>
            <a:off x="4026041" y="1084556"/>
            <a:ext cx="5012363" cy="41438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t="54076" r="48865" b="741"/>
          <a:stretch/>
        </p:blipFill>
        <p:spPr>
          <a:xfrm>
            <a:off x="10859244" y="945340"/>
            <a:ext cx="5662184" cy="38742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50276" t="15048" r="-2565" b="65918"/>
          <a:stretch/>
        </p:blipFill>
        <p:spPr>
          <a:xfrm>
            <a:off x="10837926" y="4687526"/>
            <a:ext cx="5849855" cy="16489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l="49949" t="33639" r="-6199" b="13160"/>
          <a:stretch/>
        </p:blipFill>
        <p:spPr>
          <a:xfrm>
            <a:off x="18320950" y="1060978"/>
            <a:ext cx="7053649" cy="51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Recommendation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5435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Analysis #4: LEED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Identification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</a:t>
            </a:r>
          </a:p>
          <a:p>
            <a:pPr marL="336550" lvl="1">
              <a:lnSpc>
                <a:spcPct val="114000"/>
              </a:lnSpc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endParaRPr lang="en-US" sz="16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3980352" y="1319177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Recommendation: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Pursue the lowest LEED Certification with a minimum of 40 points</a:t>
            </a:r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9524705" y="1161535"/>
            <a:ext cx="5679989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Components: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Integrative Process – 1 point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Location &amp; Transportation – 10 points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Sustainable Site – 3 points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Water Efficiency – 5 points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Energy &amp; Atmosphere – 9 points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Material &amp; Resources – 2 points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Indoor Environmental Quality – 9 points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Innovation – 1 point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Regional Priority – 2 points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Total points: 42</a:t>
            </a:r>
          </a:p>
          <a:p>
            <a:pPr marL="365760" lvl="1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LEED Certified </a:t>
            </a:r>
          </a:p>
          <a:p>
            <a:pPr lvl="1"/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60" y="1905001"/>
            <a:ext cx="8926280" cy="31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4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990600"/>
            <a:ext cx="4267200" cy="4292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SIPS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BIM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Indoor Air Quality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Analysis #4: LEED Certification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9099324" y="7219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Conclusion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93776" y="11036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1 </a:t>
            </a:r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 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SIPS Analysis</a:t>
            </a:r>
            <a:endParaRPr lang="en-US" sz="2800" cap="smal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65691" y="297439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2 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│BIM Utilization</a:t>
            </a:r>
            <a:endParaRPr lang="en-US" sz="2800" cap="smal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544800" y="113846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 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Indoor Air Quality</a:t>
            </a:r>
            <a:endParaRPr lang="en-US" sz="28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497800" y="3028293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</a:t>
            </a:r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LEED Certification</a:t>
            </a:r>
            <a:endParaRPr lang="en-US" sz="28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9099324" y="1577197"/>
            <a:ext cx="5073875" cy="345200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 the SIPS Analysis for office renovations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Occupant Satisfaction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Organized trades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Decreased schedule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3030200" y="3439742"/>
            <a:ext cx="5181600" cy="2884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" panose="020F0502020204030204" pitchFamily="34" charset="0"/>
              </a:rPr>
              <a:t> BIM is recommended  for this project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Reduces problems with as-built model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Reduces RFI’s and ASI’s</a:t>
            </a:r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7634903" y="1635667"/>
            <a:ext cx="5072697" cy="35433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Implementation of the mechanical system is recommended to achieve the LEED credit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298" y="1764233"/>
            <a:ext cx="4991359" cy="374351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181431" y="5517693"/>
            <a:ext cx="2675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Provided by </a:t>
            </a:r>
            <a:r>
              <a:rPr lang="en-US" sz="1400" dirty="0" smtClean="0"/>
              <a:t>Kinsley Construction</a:t>
            </a:r>
            <a:endParaRPr lang="en-US" sz="140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22528012" y="3497614"/>
            <a:ext cx="4479491" cy="35433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There are at least 42 possible points for this building, strongly recommend pursuit of LEED Certified Building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Acknowledgements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Joseph Rutt│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15240" cy="113506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410200"/>
            <a:chOff x="0" y="990600"/>
            <a:chExt cx="4267200" cy="5410200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42924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SIPS Analysis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BIM Utilization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3886200" y="1143000"/>
            <a:ext cx="527304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Architectural Engineering 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   Faculty:</a:t>
            </a:r>
            <a:endParaRPr lang="en-US" sz="2800" dirty="0" smtClean="0"/>
          </a:p>
          <a:p>
            <a:pPr marL="45720" indent="0" algn="ctr">
              <a:spcBef>
                <a:spcPts val="1200"/>
              </a:spcBef>
              <a:spcAft>
                <a:spcPts val="400"/>
              </a:spcAft>
              <a:buNone/>
            </a:pPr>
            <a:r>
              <a:rPr lang="en-US" sz="2400" dirty="0" smtClean="0"/>
              <a:t>Dr. Chimay Anumba (Advisor)</a:t>
            </a:r>
          </a:p>
        </p:txBody>
      </p:sp>
      <p:pic>
        <p:nvPicPr>
          <p:cNvPr id="13314" name="Picture 2" descr="E:\Thesis (USB)\Progress\Progress\Final Presentation\Pictures\AE Dep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10" y="4719542"/>
            <a:ext cx="4667634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Thesis (USB)\Progress\Progress\Final Presentation\Pictures\Penn Sta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60" y="3026848"/>
            <a:ext cx="2856719" cy="15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9159240" y="1123950"/>
            <a:ext cx="9128760" cy="527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Special Thanks to:</a:t>
            </a:r>
          </a:p>
          <a:p>
            <a:pPr marL="45720" indent="0" algn="ctr">
              <a:buNone/>
            </a:pPr>
            <a:r>
              <a:rPr lang="en-US" sz="2400" dirty="0" smtClean="0"/>
              <a:t>My </a:t>
            </a:r>
            <a:r>
              <a:rPr lang="en-US" sz="2400" dirty="0"/>
              <a:t>Family &amp; Friends</a:t>
            </a:r>
          </a:p>
          <a:p>
            <a:pPr marL="45720" indent="0" algn="ctr">
              <a:buNone/>
            </a:pPr>
            <a:r>
              <a:rPr lang="en-US" sz="2400" dirty="0" smtClean="0"/>
              <a:t>Kevin Finke – Kinsley Construction</a:t>
            </a:r>
          </a:p>
          <a:p>
            <a:pPr marL="45720" indent="0" algn="ctr">
              <a:buNone/>
            </a:pPr>
            <a:r>
              <a:rPr lang="en-US" sz="2400" dirty="0" smtClean="0"/>
              <a:t>Justin </a:t>
            </a:r>
            <a:r>
              <a:rPr lang="en-US" sz="2400" dirty="0" err="1" smtClean="0"/>
              <a:t>Osmolinski</a:t>
            </a:r>
            <a:r>
              <a:rPr lang="en-US" sz="2400" dirty="0" smtClean="0"/>
              <a:t> – Kinsley Construction</a:t>
            </a:r>
          </a:p>
          <a:p>
            <a:pPr marL="45720" indent="0" algn="ctr">
              <a:buNone/>
            </a:pPr>
            <a:r>
              <a:rPr lang="en-US" sz="2400" dirty="0" smtClean="0"/>
              <a:t>PACE </a:t>
            </a:r>
            <a:r>
              <a:rPr lang="en-US" sz="2400" dirty="0"/>
              <a:t>Industry </a:t>
            </a:r>
            <a:r>
              <a:rPr lang="en-US" sz="2400" dirty="0" smtClean="0"/>
              <a:t>Members</a:t>
            </a:r>
            <a:endParaRPr lang="en-US" sz="240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8566907" y="1123950"/>
            <a:ext cx="8407893" cy="781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Industry Acknowledgements:</a:t>
            </a:r>
            <a:endParaRPr lang="en-US" sz="2800" dirty="0" smtClean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02086" y="1733550"/>
            <a:ext cx="4127350" cy="1097375"/>
          </a:xfrm>
          <a:prstGeom prst="rect">
            <a:avLst/>
          </a:prstGeom>
        </p:spPr>
      </p:pic>
      <p:pic>
        <p:nvPicPr>
          <p:cNvPr id="38" name="Picture 37" descr="http://cdn.archinect.net/images/300x300/u1/u1wo5pko5mebd930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8" b="31353"/>
          <a:stretch/>
        </p:blipFill>
        <p:spPr bwMode="auto">
          <a:xfrm>
            <a:off x="19217973" y="3040286"/>
            <a:ext cx="2695575" cy="1153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http://2dvpva3h2g791jelnk3xb6n2.wpengine.netdna-cdn.com/wp-content/uploads/2013/12/CEG-MHS_blog-sidebar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5"/>
          <a:stretch/>
        </p:blipFill>
        <p:spPr bwMode="auto">
          <a:xfrm>
            <a:off x="23628168" y="3069214"/>
            <a:ext cx="3127103" cy="1193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040" y="1722243"/>
            <a:ext cx="4023360" cy="1123195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612" y="4656483"/>
            <a:ext cx="3914775" cy="11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95" y="1026808"/>
            <a:ext cx="16095260" cy="5267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Thank You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86" y="1600423"/>
            <a:ext cx="25223679" cy="9784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Questions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&amp;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Comments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3109" y="6130767"/>
            <a:ext cx="2675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Provided by </a:t>
            </a:r>
            <a:r>
              <a:rPr lang="en-US" sz="1400" dirty="0" smtClean="0"/>
              <a:t>Kinsley Construction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  <a:p>
            <a:pPr algn="r"/>
            <a:endParaRPr lang="en-US" sz="2400" cap="small" dirty="0" smtClean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410200"/>
            <a:chOff x="0" y="990600"/>
            <a:chExt cx="4267200" cy="5410200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4677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Overview</a:t>
              </a:r>
            </a:p>
            <a:p>
              <a:pPr marL="342900" lvl="1"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 Background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#1: SIPS Analysis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BIM Utilization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9144000" y="-35499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Project Background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3886200" y="1161737"/>
            <a:ext cx="5257800" cy="482256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Building Information: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Original Size 94,000SF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44,500SF renovation of existing building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25,000SF Warehouse addition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Approximately $13 Million Project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March 2015 – March 2016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Design Build</a:t>
            </a:r>
          </a:p>
          <a:p>
            <a:pPr lvl="1"/>
            <a:endParaRPr lang="en-US" altLang="en-US" sz="2400" dirty="0" smtClean="0">
              <a:latin typeface="Calibri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-1" r="22128" b="3986"/>
          <a:stretch/>
        </p:blipFill>
        <p:spPr>
          <a:xfrm>
            <a:off x="21103567" y="1155166"/>
            <a:ext cx="4044955" cy="49608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9800" y="1577197"/>
            <a:ext cx="7772400" cy="4460414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11906250" y="1047750"/>
            <a:ext cx="3619500" cy="6999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Kinsley Construction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03567" y="1154628"/>
            <a:ext cx="4101588" cy="49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</a:t>
            </a:r>
            <a:r>
              <a:rPr lang="en-US" sz="2400" cap="small" dirty="0" smtClean="0">
                <a:solidFill>
                  <a:schemeClr val="bg1"/>
                </a:solidFill>
              </a:rPr>
              <a:t>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960606"/>
            <a:chOff x="0" y="990600"/>
            <a:chExt cx="4267200" cy="5960606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960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SIPS Analysis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Schedule Matrix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BIM Utilization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9144000" y="1427685"/>
            <a:ext cx="9144000" cy="440740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marL="45720" indent="0" algn="ctr">
              <a:buNone/>
            </a:pPr>
            <a:endParaRPr lang="en-US" sz="3200" b="1" dirty="0" smtClean="0"/>
          </a:p>
          <a:p>
            <a:pPr marL="45720" indent="0" algn="ctr">
              <a:buNone/>
            </a:pPr>
            <a:r>
              <a:rPr lang="en-US" sz="3200" b="1" u="sng" dirty="0" smtClean="0"/>
              <a:t>Analysis </a:t>
            </a:r>
            <a:r>
              <a:rPr lang="en-US" sz="3200" b="1" u="sng" dirty="0"/>
              <a:t>#</a:t>
            </a:r>
            <a:r>
              <a:rPr lang="en-US" sz="3200" b="1" u="sng" dirty="0" smtClean="0"/>
              <a:t>1 </a:t>
            </a:r>
          </a:p>
          <a:p>
            <a:pPr marL="45720" indent="0" algn="ctr">
              <a:buNone/>
            </a:pPr>
            <a:r>
              <a:rPr lang="en-US" sz="3200" dirty="0" smtClean="0"/>
              <a:t>SIPS Analysis</a:t>
            </a:r>
            <a:endParaRPr lang="en-US" sz="3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SIPS Schedule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</a:t>
            </a:r>
            <a:r>
              <a:rPr lang="en-US" sz="2400" cap="small" dirty="0" smtClean="0">
                <a:solidFill>
                  <a:schemeClr val="bg1"/>
                </a:solidFill>
              </a:rPr>
              <a:t>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960606"/>
            <a:chOff x="0" y="990600"/>
            <a:chExt cx="4267200" cy="5960606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960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SIPS Analysis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Schedule Matrix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BIM Utilization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0116800" y="1273342"/>
            <a:ext cx="6096000" cy="4876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Proposed Solution: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SIPS Analysis of office renovation</a:t>
            </a:r>
          </a:p>
          <a:p>
            <a:pPr marL="45720" indent="0">
              <a:buNone/>
            </a:pPr>
            <a:endParaRPr lang="en-US" sz="2600" b="1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Research Goal:</a:t>
            </a:r>
            <a:endParaRPr lang="en-US" sz="2600" b="1" u="sng" dirty="0" smtClean="0"/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Decrease time to renovate offices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Schedule Matrix</a:t>
            </a:r>
          </a:p>
          <a:p>
            <a:pPr marL="365760" lvl="1" indent="0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886200" y="12192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Problem Identification: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Cannot occupy office space during renovations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Renovations during two different phases </a:t>
            </a:r>
            <a:endParaRPr lang="en-US" sz="2600" dirty="0">
              <a:latin typeface="Calibri" panose="020F0502020204030204" pitchFamily="34" charset="0"/>
            </a:endParaRPr>
          </a:p>
          <a:p>
            <a:pPr marL="45720" lvl="1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None/>
            </a:pP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255" y="1159433"/>
            <a:ext cx="4102964" cy="4919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7166" y="1955896"/>
            <a:ext cx="4910833" cy="302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144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Schedule Matrix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58653" y="6143927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6377643"/>
            <a:chOff x="0" y="990600"/>
            <a:chExt cx="4267200" cy="6377643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6377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SIPS Analysis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Schedule Matrix</a:t>
              </a:r>
              <a:endPara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BIM Utilization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53" y="1066801"/>
            <a:ext cx="4508551" cy="5193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183" y="1066801"/>
            <a:ext cx="5089357" cy="5164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4800" y="1174986"/>
            <a:ext cx="3756462" cy="5012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8653" y="1210460"/>
            <a:ext cx="22357880" cy="49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</a:t>
            </a:r>
            <a:r>
              <a:rPr lang="en-US" sz="2400" cap="small" dirty="0" smtClean="0">
                <a:solidFill>
                  <a:schemeClr val="bg1"/>
                </a:solidFill>
              </a:rPr>
              <a:t>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960606"/>
            <a:chOff x="0" y="990600"/>
            <a:chExt cx="4267200" cy="5960606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960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SIPS Analysis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Schedule Matrix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BIM Utilization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Feasibility Analysis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886200" y="1219200"/>
            <a:ext cx="5257800" cy="499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Schedule: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About 5 weeks to completely finish one room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Total of 10 weeks and 2 days to complete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Finished 5 weeks ahead of the 16 week schedule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Renovation of both office space during Phase 3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68" y="1130594"/>
            <a:ext cx="7226567" cy="486012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2163227" y="5958448"/>
            <a:ext cx="345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Provided by </a:t>
            </a:r>
            <a:r>
              <a:rPr lang="en-US" dirty="0" smtClean="0"/>
              <a:t>Kinsley </a:t>
            </a:r>
            <a:r>
              <a:rPr lang="en-US" dirty="0"/>
              <a:t>Construction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282" y="1130594"/>
            <a:ext cx="8775435" cy="484268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1134975" y="5941157"/>
            <a:ext cx="345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Provided by </a:t>
            </a:r>
            <a:r>
              <a:rPr lang="en-US" dirty="0" smtClean="0"/>
              <a:t>Kinsley </a:t>
            </a:r>
            <a:r>
              <a:rPr lang="en-US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37542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906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Recommendations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</a:t>
            </a:r>
            <a:r>
              <a:rPr lang="en-US" sz="2400" cap="small" dirty="0" smtClean="0">
                <a:solidFill>
                  <a:schemeClr val="bg1"/>
                </a:solidFill>
              </a:rPr>
              <a:t>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960606"/>
            <a:chOff x="0" y="990600"/>
            <a:chExt cx="4267200" cy="5960606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960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Overview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SIPS Analysis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Schedule Matrix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  <a:endPara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BIM Utilization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18288000" y="1104900"/>
            <a:ext cx="8102543" cy="52959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</a:rPr>
              <a:t>Recommendation: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Implement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SIPS Analysis for office renovations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Potential Value Added: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Occupant Satisfaction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Organized trades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Decreased schedule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886200" y="1219199"/>
            <a:ext cx="52578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Schedule Impact: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Decreased schedule by 37 Days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  <p:sp>
        <p:nvSpPr>
          <p:cNvPr id="37" name="Up Arrow 36"/>
          <p:cNvSpPr/>
          <p:nvPr/>
        </p:nvSpPr>
        <p:spPr>
          <a:xfrm>
            <a:off x="11189944" y="2320899"/>
            <a:ext cx="609600" cy="33528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494619" y="1295400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Manpower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487025" y="5406999"/>
            <a:ext cx="624016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25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477628" y="2060377"/>
            <a:ext cx="64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29</a:t>
            </a:r>
            <a:endParaRPr lang="en-US" sz="2800" b="1" dirty="0"/>
          </a:p>
        </p:txBody>
      </p:sp>
      <p:sp>
        <p:nvSpPr>
          <p:cNvPr id="43" name="Up Arrow 42"/>
          <p:cNvSpPr/>
          <p:nvPr/>
        </p:nvSpPr>
        <p:spPr>
          <a:xfrm rot="10800000">
            <a:off x="15640050" y="2320899"/>
            <a:ext cx="609600" cy="33528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5035212" y="1295400"/>
            <a:ext cx="181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Schedule</a:t>
            </a:r>
            <a:endParaRPr lang="en-US" sz="2800" b="1" dirty="0"/>
          </a:p>
        </p:txBody>
      </p:sp>
      <p:sp>
        <p:nvSpPr>
          <p:cNvPr id="48" name="Rectangle 47"/>
          <p:cNvSpPr/>
          <p:nvPr/>
        </p:nvSpPr>
        <p:spPr>
          <a:xfrm>
            <a:off x="15118584" y="1790515"/>
            <a:ext cx="173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16 Weeks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087600" y="5725180"/>
            <a:ext cx="181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11 Weeks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55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Joseph Rutt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HFS Warehouse and Bakery</a:t>
            </a:r>
            <a:endParaRPr lang="en-US" sz="2400" cap="small" dirty="0">
              <a:solidFill>
                <a:schemeClr val="bg1"/>
              </a:solidFill>
            </a:endParaRP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648200" cy="5543569"/>
            <a:chOff x="0" y="990600"/>
            <a:chExt cx="4267200" cy="5543569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5435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SIPS Analysis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BIM Utilization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</a:t>
              </a: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 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#3: Indoor Air Quality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Analysis #4: LEED Certification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9144000" y="1427685"/>
            <a:ext cx="9144000" cy="440740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marL="45720" indent="0" algn="ctr">
              <a:buNone/>
            </a:pPr>
            <a:endParaRPr lang="en-US" sz="3200" b="1" dirty="0" smtClean="0"/>
          </a:p>
          <a:p>
            <a:pPr marL="45720" indent="0" algn="ctr">
              <a:buNone/>
            </a:pPr>
            <a:r>
              <a:rPr lang="en-US" sz="3200" b="1" u="sng" dirty="0" smtClean="0"/>
              <a:t>Analysis #2</a:t>
            </a:r>
          </a:p>
          <a:p>
            <a:pPr marL="45720" indent="0" algn="ctr">
              <a:buNone/>
            </a:pPr>
            <a:r>
              <a:rPr lang="en-US" sz="3200" dirty="0" smtClean="0"/>
              <a:t>BIM Utilization</a:t>
            </a:r>
            <a:endParaRPr lang="en-US" sz="3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0" y="68720"/>
            <a:ext cx="1501081" cy="8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5563</TotalTime>
  <Words>4923</Words>
  <Application>Microsoft Office PowerPoint</Application>
  <PresentationFormat>Custom</PresentationFormat>
  <Paragraphs>1166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Dotum</vt:lpstr>
      <vt:lpstr>Arial</vt:lpstr>
      <vt:lpstr>Book Antiqua</vt:lpstr>
      <vt:lpstr>Calibri</vt:lpstr>
      <vt:lpstr>Cambria Math</vt:lpstr>
      <vt:lpstr>Copperplate Gothic Light</vt:lpstr>
      <vt:lpstr>Franklin Gothic Medium</vt:lpstr>
      <vt:lpstr>Times New Roman</vt:lpstr>
      <vt:lpstr>Wingdings</vt:lpstr>
      <vt:lpstr>Wingdings 2</vt:lpstr>
      <vt:lpstr>Grid</vt:lpstr>
      <vt:lpstr>The Housing and Food Service Warehouse and Bakery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PSUAE</dc:creator>
  <cp:lastModifiedBy>Joseph P Rutt</cp:lastModifiedBy>
  <cp:revision>525</cp:revision>
  <cp:lastPrinted>2013-09-16T07:28:01Z</cp:lastPrinted>
  <dcterms:created xsi:type="dcterms:W3CDTF">2013-09-09T23:16:49Z</dcterms:created>
  <dcterms:modified xsi:type="dcterms:W3CDTF">2016-04-13T20:19:51Z</dcterms:modified>
</cp:coreProperties>
</file>