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sldIdLst>
    <p:sldId id="256" r:id="rId3"/>
    <p:sldId id="260" r:id="rId4"/>
    <p:sldId id="258" r:id="rId5"/>
    <p:sldId id="261" r:id="rId6"/>
    <p:sldId id="259" r:id="rId7"/>
    <p:sldId id="262" r:id="rId8"/>
    <p:sldId id="257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5544800" cy="10058400"/>
  <p:notesSz cx="6858000" cy="9144000"/>
  <p:defaultTextStyle>
    <a:defPPr>
      <a:defRPr lang="en-US"/>
    </a:defPPr>
    <a:lvl1pPr marL="0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65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92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393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858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32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786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251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714" algn="l" defTabSz="146292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DR" initials="H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01" autoAdjust="0"/>
    <p:restoredTop sz="99499" autoAdjust="0"/>
  </p:normalViewPr>
  <p:slideViewPr>
    <p:cSldViewPr snapToGrid="0">
      <p:cViewPr>
        <p:scale>
          <a:sx n="200" d="100"/>
          <a:sy n="200" d="100"/>
        </p:scale>
        <p:origin x="-72" y="1326"/>
      </p:cViewPr>
      <p:guideLst>
        <p:guide orient="horz" pos="3168"/>
        <p:guide pos="4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234086400" cy="2340864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3-01T15:51:40.843" idx="1">
    <p:pos x="3311" y="1893"/>
    <p:text>WHERE DO THE CONDITIONAL ARROWS GO?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5538" y="8526"/>
            <a:ext cx="7315200" cy="184666"/>
          </a:xfrm>
          <a:prstGeom prst="rect">
            <a:avLst/>
          </a:prstGeom>
        </p:spPr>
        <p:txBody>
          <a:bodyPr tIns="0" bIns="0">
            <a:spAutoFit/>
          </a:bodyPr>
          <a:lstStyle>
            <a:lvl1pPr algn="l">
              <a:defRPr sz="12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3"/>
          <p:cNvSpPr>
            <a:spLocks noGrp="1"/>
          </p:cNvSpPr>
          <p:nvPr>
            <p:ph type="title"/>
          </p:nvPr>
        </p:nvSpPr>
        <p:spPr>
          <a:xfrm>
            <a:off x="575538" y="8526"/>
            <a:ext cx="7315200" cy="184666"/>
          </a:xfrm>
          <a:prstGeom prst="rect">
            <a:avLst/>
          </a:prstGeom>
        </p:spPr>
        <p:txBody>
          <a:bodyPr tIns="0" bIns="0">
            <a:spAutoFit/>
          </a:bodyPr>
          <a:lstStyle>
            <a:lvl1pPr algn="l">
              <a:defRPr sz="12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949244"/>
            <a:ext cx="408791" cy="410915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/>
              <a:t>INFO EXCHANGE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553156"/>
            <a:ext cx="408791" cy="53939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/>
              <a:t>BIM USES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408791" y="5949244"/>
            <a:ext cx="15136009" cy="41091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408791" y="553156"/>
            <a:ext cx="15136009" cy="53939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20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" y="0"/>
            <a:ext cx="15544800" cy="37623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" rIns="91440" bIns="9144" numCol="2" rtlCol="0" anchor="t"/>
          <a:lstStyle/>
          <a:p>
            <a:pPr algn="l"/>
            <a:r>
              <a:rPr lang="en-US" sz="1200" dirty="0" smtClean="0">
                <a:solidFill>
                  <a:schemeClr val="bg1"/>
                </a:solidFill>
              </a:rPr>
              <a:t>LEVEL</a:t>
            </a:r>
            <a:r>
              <a:rPr lang="en-US" sz="1200" baseline="0" dirty="0" smtClean="0">
                <a:solidFill>
                  <a:schemeClr val="bg1"/>
                </a:solidFill>
              </a:rPr>
              <a:t> 1:</a:t>
            </a:r>
          </a:p>
          <a:p>
            <a:pPr algn="l"/>
            <a:r>
              <a:rPr lang="en-US" sz="1200" i="1" baseline="0" dirty="0" smtClean="0">
                <a:solidFill>
                  <a:schemeClr val="bg1"/>
                </a:solidFill>
              </a:rPr>
              <a:t>Project Title</a:t>
            </a:r>
          </a:p>
          <a:p>
            <a:pPr algn="r"/>
            <a:r>
              <a:rPr lang="en-US" sz="1000" dirty="0" smtClean="0">
                <a:solidFill>
                  <a:schemeClr val="tx1"/>
                </a:solidFill>
              </a:rPr>
              <a:t>Developed with the BIM Project Execution</a:t>
            </a:r>
            <a:r>
              <a:rPr lang="en-US" sz="1000" baseline="0" dirty="0" smtClean="0">
                <a:solidFill>
                  <a:schemeClr val="tx1"/>
                </a:solidFill>
              </a:rPr>
              <a:t> Planning Procedure by the Penn State CIC Research Team</a:t>
            </a:r>
          </a:p>
          <a:p>
            <a:pPr algn="r"/>
            <a:r>
              <a:rPr lang="en-US" sz="1000" i="1" baseline="0" dirty="0" smtClean="0">
                <a:solidFill>
                  <a:schemeClr val="tx1"/>
                </a:solidFill>
              </a:rPr>
              <a:t>http://www.engr/psu.edu/ae/cic/bimex</a:t>
            </a:r>
            <a:endParaRPr lang="en-US" sz="1000" i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" y="376238"/>
            <a:ext cx="15544800" cy="17691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6292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99" indent="-548599" algn="l" defTabSz="146292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29" indent="-457165" algn="l" defTabSz="1462928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61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25" indent="-365732" algn="l" defTabSz="146292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590" indent="-365732" algn="l" defTabSz="146292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054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518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983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447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65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2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93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5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2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786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25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714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711132"/>
            <a:ext cx="408791" cy="23472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/>
              <a:t>INFO. EXCHANGE</a:t>
            </a:r>
            <a:endParaRPr lang="en-US" sz="1600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553156"/>
            <a:ext cx="408791" cy="168937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/>
              <a:t>REFERENCE INFO.</a:t>
            </a:r>
            <a:endParaRPr lang="en-US" sz="16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08791" y="7711132"/>
            <a:ext cx="15136009" cy="23472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08791" y="553156"/>
            <a:ext cx="15136009" cy="16893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1" y="376238"/>
            <a:ext cx="15544800" cy="17691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0" y="2242529"/>
            <a:ext cx="408791" cy="546860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/>
              <a:t>PROCESS</a:t>
            </a:r>
            <a:endParaRPr lang="en-US" sz="160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" y="0"/>
            <a:ext cx="15544800" cy="37623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" rIns="91440" bIns="9144" numCol="2" rtlCol="0" anchor="t"/>
          <a:lstStyle/>
          <a:p>
            <a:pPr algn="l"/>
            <a:r>
              <a:rPr lang="en-US" sz="1200" dirty="0" smtClean="0">
                <a:solidFill>
                  <a:schemeClr val="bg1"/>
                </a:solidFill>
              </a:rPr>
              <a:t>LEVEL</a:t>
            </a:r>
            <a:r>
              <a:rPr lang="en-US" sz="1200" baseline="0" dirty="0" smtClean="0">
                <a:solidFill>
                  <a:schemeClr val="bg1"/>
                </a:solidFill>
              </a:rPr>
              <a:t> 2:</a:t>
            </a:r>
          </a:p>
          <a:p>
            <a:pPr algn="l"/>
            <a:r>
              <a:rPr lang="en-US" sz="1200" i="1" baseline="0" dirty="0" smtClean="0">
                <a:solidFill>
                  <a:schemeClr val="bg1"/>
                </a:solidFill>
              </a:rPr>
              <a:t>Project Title</a:t>
            </a:r>
          </a:p>
          <a:p>
            <a:pPr algn="r"/>
            <a:r>
              <a:rPr lang="en-US" sz="1000" dirty="0" smtClean="0">
                <a:solidFill>
                  <a:schemeClr val="tx1"/>
                </a:solidFill>
              </a:rPr>
              <a:t>Developed with the BIM Project Execution</a:t>
            </a:r>
            <a:r>
              <a:rPr lang="en-US" sz="1000" baseline="0" dirty="0" smtClean="0">
                <a:solidFill>
                  <a:schemeClr val="tx1"/>
                </a:solidFill>
              </a:rPr>
              <a:t> Planning Procedure by the Penn State CIC Research Team</a:t>
            </a:r>
          </a:p>
          <a:p>
            <a:pPr algn="r"/>
            <a:r>
              <a:rPr lang="en-US" sz="1000" i="1" baseline="0" dirty="0" smtClean="0">
                <a:solidFill>
                  <a:schemeClr val="tx1"/>
                </a:solidFill>
              </a:rPr>
              <a:t>http://www.engr/psu.edu/ae/cic/bimex</a:t>
            </a:r>
            <a:endParaRPr lang="en-US" sz="1000" i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defTabSz="146292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99" indent="-548599" algn="l" defTabSz="146292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29" indent="-457165" algn="l" defTabSz="1462928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61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25" indent="-365732" algn="l" defTabSz="146292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590" indent="-365732" algn="l" defTabSz="146292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054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518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983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447" indent="-365732" algn="l" defTabSz="14629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65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2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93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58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2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786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251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714" algn="l" defTabSz="146292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9" name="Group 568"/>
          <p:cNvGrpSpPr/>
          <p:nvPr/>
        </p:nvGrpSpPr>
        <p:grpSpPr>
          <a:xfrm>
            <a:off x="12248213" y="7844936"/>
            <a:ext cx="1097279" cy="804744"/>
            <a:chOff x="2931614" y="5772036"/>
            <a:chExt cx="1097279" cy="804744"/>
          </a:xfrm>
        </p:grpSpPr>
        <p:sp>
          <p:nvSpPr>
            <p:cNvPr id="776" name="Folded Corner 77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7" name="TextBox 77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CD (MP) Engineering Analysis Model</a:t>
              </a:r>
              <a:endParaRPr lang="en-US" sz="700" dirty="0"/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>
          <a:xfrm>
            <a:off x="748197" y="3319736"/>
            <a:ext cx="1097280" cy="640080"/>
            <a:chOff x="3581400" y="533400"/>
            <a:chExt cx="1981201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700" i="1" dirty="0" smtClean="0"/>
                <a:t>Planning</a:t>
              </a:r>
              <a:endParaRPr lang="en-US" sz="700" i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/>
            </a:bodyPr>
            <a:lstStyle/>
            <a:p>
              <a:pPr algn="ctr"/>
              <a:r>
                <a:rPr lang="en-US" sz="700" dirty="0" smtClean="0"/>
                <a:t>Owner</a:t>
              </a:r>
              <a:endParaRPr lang="en-US" sz="700" dirty="0"/>
            </a:p>
          </p:txBody>
        </p:sp>
        <p:cxnSp>
          <p:nvCxnSpPr>
            <p:cNvPr id="25" name="Straight Connector 24"/>
            <p:cNvCxnSpPr>
              <a:endCxn id="22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92500"/>
            </a:bodyPr>
            <a:lstStyle/>
            <a:p>
              <a:pPr algn="ctr"/>
              <a:r>
                <a:rPr lang="en-US" sz="700" dirty="0" smtClean="0"/>
                <a:t>Programming</a:t>
              </a:r>
              <a:endParaRPr lang="en-US" sz="7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Validate Program</a:t>
              </a:r>
              <a:endParaRPr lang="en-US" sz="700" b="1" dirty="0"/>
            </a:p>
          </p:txBody>
        </p:sp>
      </p:grpSp>
      <p:grpSp>
        <p:nvGrpSpPr>
          <p:cNvPr id="82" name="Group 81"/>
          <p:cNvGrpSpPr>
            <a:grpSpLocks/>
          </p:cNvGrpSpPr>
          <p:nvPr/>
        </p:nvGrpSpPr>
        <p:grpSpPr>
          <a:xfrm>
            <a:off x="2158318" y="3319736"/>
            <a:ext cx="1097280" cy="640080"/>
            <a:chOff x="3581400" y="533400"/>
            <a:chExt cx="1981201" cy="1118296"/>
          </a:xfrm>
        </p:grpSpPr>
        <p:sp>
          <p:nvSpPr>
            <p:cNvPr id="83" name="Rectangle 8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Schematic Design</a:t>
              </a:r>
              <a:endParaRPr lang="en-US" sz="600" i="1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86" name="Straight Connector 85"/>
            <p:cNvCxnSpPr>
              <a:endCxn id="83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Design Authoring</a:t>
              </a:r>
              <a:endParaRPr lang="en-US" sz="1600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Author Schematic Design</a:t>
              </a:r>
              <a:endParaRPr lang="en-US" sz="2300" b="1" dirty="0"/>
            </a:p>
          </p:txBody>
        </p:sp>
      </p:grpSp>
      <p:grpSp>
        <p:nvGrpSpPr>
          <p:cNvPr id="96" name="Group 95"/>
          <p:cNvGrpSpPr>
            <a:grpSpLocks/>
          </p:cNvGrpSpPr>
          <p:nvPr/>
        </p:nvGrpSpPr>
        <p:grpSpPr>
          <a:xfrm>
            <a:off x="5706337" y="3319736"/>
            <a:ext cx="1097280" cy="640080"/>
            <a:chOff x="3581400" y="533400"/>
            <a:chExt cx="1981201" cy="1118296"/>
          </a:xfrm>
        </p:grpSpPr>
        <p:sp>
          <p:nvSpPr>
            <p:cNvPr id="97" name="Rectangle 9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Design Development</a:t>
              </a:r>
              <a:endParaRPr lang="en-US" sz="600" i="1" dirty="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100" name="Straight Connector 99"/>
            <p:cNvCxnSpPr>
              <a:endCxn id="97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Design Authoring</a:t>
              </a:r>
              <a:endParaRPr lang="en-US" sz="1600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Author Design Development</a:t>
              </a:r>
              <a:endParaRPr lang="en-US" sz="2300" b="1" dirty="0"/>
            </a:p>
          </p:txBody>
        </p:sp>
      </p:grpSp>
      <p:grpSp>
        <p:nvGrpSpPr>
          <p:cNvPr id="110" name="Group 109"/>
          <p:cNvGrpSpPr>
            <a:grpSpLocks/>
          </p:cNvGrpSpPr>
          <p:nvPr/>
        </p:nvGrpSpPr>
        <p:grpSpPr>
          <a:xfrm>
            <a:off x="9894001" y="3319736"/>
            <a:ext cx="1097280" cy="640080"/>
            <a:chOff x="3581400" y="533400"/>
            <a:chExt cx="1981201" cy="1118296"/>
          </a:xfrm>
        </p:grpSpPr>
        <p:sp>
          <p:nvSpPr>
            <p:cNvPr id="111" name="Rectangle 11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Construction Documents</a:t>
              </a:r>
              <a:endParaRPr lang="en-US" sz="600" i="1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114" name="Straight Connector 113"/>
            <p:cNvCxnSpPr>
              <a:endCxn id="111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0000" lnSpcReduction="20000"/>
            </a:bodyPr>
            <a:lstStyle/>
            <a:p>
              <a:pPr algn="ctr"/>
              <a:r>
                <a:rPr lang="en-US" sz="1600" dirty="0"/>
                <a:t>Detailed Map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Autofit/>
            </a:bodyPr>
            <a:lstStyle/>
            <a:p>
              <a:pPr algn="ctr"/>
              <a:r>
                <a:rPr lang="en-US" sz="700" b="1" dirty="0" smtClean="0"/>
                <a:t>Author Construction Documents</a:t>
              </a:r>
              <a:endParaRPr lang="en-US" sz="700" b="1" dirty="0"/>
            </a:p>
          </p:txBody>
        </p:sp>
      </p:grpSp>
      <p:grpSp>
        <p:nvGrpSpPr>
          <p:cNvPr id="124" name="Group 123"/>
          <p:cNvGrpSpPr>
            <a:grpSpLocks/>
          </p:cNvGrpSpPr>
          <p:nvPr/>
        </p:nvGrpSpPr>
        <p:grpSpPr>
          <a:xfrm>
            <a:off x="14199167" y="1922489"/>
            <a:ext cx="1097280" cy="640080"/>
            <a:chOff x="3581400" y="533400"/>
            <a:chExt cx="1981201" cy="1118296"/>
          </a:xfrm>
        </p:grpSpPr>
        <p:sp>
          <p:nvSpPr>
            <p:cNvPr id="125" name="Rectangle 12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Operations</a:t>
              </a:r>
              <a:endParaRPr lang="en-US" sz="600" i="1" dirty="0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128" name="Straight Connector 127"/>
            <p:cNvCxnSpPr>
              <a:endCxn id="125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0000" lnSpcReduction="20000"/>
            </a:bodyPr>
            <a:lstStyle/>
            <a:p>
              <a:pPr algn="ctr"/>
              <a:r>
                <a:rPr lang="en-US" sz="1600" dirty="0" smtClean="0"/>
                <a:t>Record Model</a:t>
              </a:r>
              <a:endParaRPr lang="en-US" sz="1600" dirty="0"/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Compile Record Model</a:t>
              </a:r>
              <a:endParaRPr lang="en-US" sz="2300" b="1" dirty="0"/>
            </a:p>
          </p:txBody>
        </p:sp>
      </p:grpSp>
      <p:grpSp>
        <p:nvGrpSpPr>
          <p:cNvPr id="89" name="Group 88"/>
          <p:cNvGrpSpPr>
            <a:grpSpLocks/>
          </p:cNvGrpSpPr>
          <p:nvPr/>
        </p:nvGrpSpPr>
        <p:grpSpPr>
          <a:xfrm>
            <a:off x="3723126" y="3319736"/>
            <a:ext cx="1097280" cy="640080"/>
            <a:chOff x="3581400" y="533400"/>
            <a:chExt cx="1981201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Schematic Design</a:t>
              </a:r>
              <a:endParaRPr lang="en-US" sz="600" i="1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93" name="Straight Connector 92"/>
            <p:cNvCxnSpPr>
              <a:endCxn id="90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Virtual Prototyping</a:t>
              </a:r>
              <a:endParaRPr lang="en-US" sz="1600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Develop Virtual Prototype</a:t>
              </a:r>
              <a:endParaRPr lang="en-US" sz="2300" b="1" dirty="0"/>
            </a:p>
          </p:txBody>
        </p:sp>
      </p:grpSp>
      <p:grpSp>
        <p:nvGrpSpPr>
          <p:cNvPr id="138" name="Group 137"/>
          <p:cNvGrpSpPr>
            <a:grpSpLocks/>
          </p:cNvGrpSpPr>
          <p:nvPr/>
        </p:nvGrpSpPr>
        <p:grpSpPr>
          <a:xfrm>
            <a:off x="3723126" y="4220644"/>
            <a:ext cx="1097280" cy="640080"/>
            <a:chOff x="3581400" y="533400"/>
            <a:chExt cx="1981201" cy="1118296"/>
          </a:xfrm>
        </p:grpSpPr>
        <p:sp>
          <p:nvSpPr>
            <p:cNvPr id="139" name="Rectangle 13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Schematic Design</a:t>
              </a:r>
              <a:endParaRPr lang="en-US" sz="600" i="1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142" name="Straight Connector 141"/>
            <p:cNvCxnSpPr>
              <a:endCxn id="139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42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0000" lnSpcReduction="20000"/>
            </a:bodyPr>
            <a:lstStyle/>
            <a:p>
              <a:pPr algn="ctr"/>
              <a:r>
                <a:rPr lang="en-US" sz="1600" dirty="0" smtClean="0"/>
                <a:t>4D Modeling</a:t>
              </a:r>
              <a:endParaRPr lang="en-US" sz="1600" dirty="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Create 4D Model</a:t>
              </a:r>
              <a:endParaRPr lang="en-US" sz="700" b="1" dirty="0"/>
            </a:p>
          </p:txBody>
        </p:sp>
      </p:grpSp>
      <p:grpSp>
        <p:nvGrpSpPr>
          <p:cNvPr id="145" name="Group 144"/>
          <p:cNvGrpSpPr>
            <a:grpSpLocks/>
          </p:cNvGrpSpPr>
          <p:nvPr/>
        </p:nvGrpSpPr>
        <p:grpSpPr>
          <a:xfrm>
            <a:off x="3723126" y="5121553"/>
            <a:ext cx="1097280" cy="640080"/>
            <a:chOff x="3581400" y="533400"/>
            <a:chExt cx="1981201" cy="1118296"/>
          </a:xfrm>
        </p:grpSpPr>
        <p:sp>
          <p:nvSpPr>
            <p:cNvPr id="146" name="Rectangle 14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Schematic Design</a:t>
              </a:r>
              <a:endParaRPr lang="en-US" sz="600" i="1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625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cxnSp>
          <p:nvCxnSpPr>
            <p:cNvPr id="149" name="Straight Connector 148"/>
            <p:cNvCxnSpPr>
              <a:endCxn id="146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Engineering Analysis</a:t>
              </a:r>
              <a:endParaRPr lang="en-US" sz="1600" dirty="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Autofit/>
            </a:bodyPr>
            <a:lstStyle/>
            <a:p>
              <a:pPr algn="ctr"/>
              <a:r>
                <a:rPr lang="en-US" sz="700" b="1" dirty="0" smtClean="0"/>
                <a:t>Perform Engineering Analysis</a:t>
              </a:r>
              <a:endParaRPr lang="en-US" sz="700" b="1" dirty="0"/>
            </a:p>
          </p:txBody>
        </p:sp>
      </p:grpSp>
      <p:grpSp>
        <p:nvGrpSpPr>
          <p:cNvPr id="152" name="Group 151"/>
          <p:cNvGrpSpPr>
            <a:grpSpLocks/>
          </p:cNvGrpSpPr>
          <p:nvPr/>
        </p:nvGrpSpPr>
        <p:grpSpPr>
          <a:xfrm>
            <a:off x="3723126" y="2418828"/>
            <a:ext cx="1097280" cy="640080"/>
            <a:chOff x="3581400" y="533400"/>
            <a:chExt cx="1981201" cy="1118296"/>
          </a:xfrm>
        </p:grpSpPr>
        <p:sp>
          <p:nvSpPr>
            <p:cNvPr id="153" name="Rectangle 15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Schematic Design</a:t>
              </a:r>
              <a:endParaRPr lang="en-US" sz="600" i="1" dirty="0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156" name="Straight Connector 155"/>
            <p:cNvCxnSpPr>
              <a:endCxn id="153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TextBox 156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3D Macro Coordination</a:t>
              </a:r>
              <a:endParaRPr lang="en-US" sz="1600" dirty="0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581402" y="779621"/>
              <a:ext cx="1981199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Perform 3D Coordination</a:t>
              </a:r>
              <a:endParaRPr lang="en-US" sz="2300" b="1" dirty="0"/>
            </a:p>
          </p:txBody>
        </p:sp>
      </p:grpSp>
      <p:grpSp>
        <p:nvGrpSpPr>
          <p:cNvPr id="159" name="Group 158"/>
          <p:cNvGrpSpPr>
            <a:grpSpLocks/>
          </p:cNvGrpSpPr>
          <p:nvPr/>
        </p:nvGrpSpPr>
        <p:grpSpPr>
          <a:xfrm>
            <a:off x="3723126" y="1517920"/>
            <a:ext cx="1097280" cy="640080"/>
            <a:chOff x="3581400" y="533400"/>
            <a:chExt cx="1981201" cy="1118296"/>
          </a:xfrm>
        </p:grpSpPr>
        <p:sp>
          <p:nvSpPr>
            <p:cNvPr id="160" name="Rectangle 15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Schematic Design</a:t>
              </a:r>
              <a:endParaRPr lang="en-US" sz="600" i="1" dirty="0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163" name="Straight Connector 162"/>
            <p:cNvCxnSpPr>
              <a:endCxn id="160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TextBox 163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Cost Estimation</a:t>
              </a:r>
              <a:endParaRPr lang="en-US" sz="1600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Perform Cost Estimate</a:t>
              </a:r>
              <a:endParaRPr lang="en-US" sz="700" b="1" dirty="0"/>
            </a:p>
          </p:txBody>
        </p:sp>
      </p:grpSp>
      <p:grpSp>
        <p:nvGrpSpPr>
          <p:cNvPr id="260" name="Group 259"/>
          <p:cNvGrpSpPr>
            <a:grpSpLocks/>
          </p:cNvGrpSpPr>
          <p:nvPr/>
        </p:nvGrpSpPr>
        <p:grpSpPr>
          <a:xfrm>
            <a:off x="7848991" y="3319736"/>
            <a:ext cx="1097280" cy="640080"/>
            <a:chOff x="3581400" y="533400"/>
            <a:chExt cx="1981201" cy="1118296"/>
          </a:xfrm>
        </p:grpSpPr>
        <p:sp>
          <p:nvSpPr>
            <p:cNvPr id="289" name="Rectangle 28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Design Development</a:t>
              </a:r>
              <a:endParaRPr lang="en-US" sz="600" i="1" dirty="0"/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292" name="Straight Connector 291"/>
            <p:cNvCxnSpPr>
              <a:endCxn id="289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3" name="TextBox 292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Virtual Prototyping</a:t>
              </a:r>
              <a:endParaRPr lang="en-US" sz="1600" dirty="0"/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Develop Virtual Prototype</a:t>
              </a:r>
              <a:endParaRPr lang="en-US" sz="2300" b="1" dirty="0"/>
            </a:p>
          </p:txBody>
        </p:sp>
      </p:grpSp>
      <p:grpSp>
        <p:nvGrpSpPr>
          <p:cNvPr id="261" name="Group 260"/>
          <p:cNvGrpSpPr>
            <a:grpSpLocks/>
          </p:cNvGrpSpPr>
          <p:nvPr/>
        </p:nvGrpSpPr>
        <p:grpSpPr>
          <a:xfrm>
            <a:off x="7848991" y="4220644"/>
            <a:ext cx="1097280" cy="640080"/>
            <a:chOff x="3581400" y="533400"/>
            <a:chExt cx="1981201" cy="1118296"/>
          </a:xfrm>
        </p:grpSpPr>
        <p:sp>
          <p:nvSpPr>
            <p:cNvPr id="283" name="Rectangle 28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4" name="TextBox 283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Design Development</a:t>
              </a:r>
              <a:endParaRPr lang="en-US" sz="600" i="1" dirty="0"/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286" name="Straight Connector 285"/>
            <p:cNvCxnSpPr>
              <a:endCxn id="283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TextBox 286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0000" lnSpcReduction="20000"/>
            </a:bodyPr>
            <a:lstStyle/>
            <a:p>
              <a:pPr algn="ctr"/>
              <a:r>
                <a:rPr lang="en-US" sz="1600" dirty="0" smtClean="0"/>
                <a:t>4D Modeling</a:t>
              </a:r>
              <a:endParaRPr lang="en-US" sz="1600" dirty="0"/>
            </a:p>
          </p:txBody>
        </p:sp>
        <p:sp>
          <p:nvSpPr>
            <p:cNvPr id="288" name="TextBox 287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Create 4D Model</a:t>
              </a:r>
              <a:endParaRPr lang="en-US" sz="700" b="1" dirty="0"/>
            </a:p>
          </p:txBody>
        </p:sp>
      </p:grpSp>
      <p:grpSp>
        <p:nvGrpSpPr>
          <p:cNvPr id="262" name="Group 261"/>
          <p:cNvGrpSpPr>
            <a:grpSpLocks/>
          </p:cNvGrpSpPr>
          <p:nvPr/>
        </p:nvGrpSpPr>
        <p:grpSpPr>
          <a:xfrm>
            <a:off x="7848991" y="5121553"/>
            <a:ext cx="1097280" cy="640080"/>
            <a:chOff x="3581400" y="533400"/>
            <a:chExt cx="1981201" cy="1118296"/>
          </a:xfrm>
        </p:grpSpPr>
        <p:sp>
          <p:nvSpPr>
            <p:cNvPr id="277" name="Rectangle 27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Design Development</a:t>
              </a:r>
              <a:endParaRPr lang="en-US" sz="600" i="1" dirty="0"/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625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cxnSp>
          <p:nvCxnSpPr>
            <p:cNvPr id="280" name="Straight Connector 279"/>
            <p:cNvCxnSpPr>
              <a:endCxn id="277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1" name="TextBox 280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Engineering Analysis</a:t>
              </a:r>
              <a:endParaRPr lang="en-US" sz="1600" dirty="0"/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Autofit/>
            </a:bodyPr>
            <a:lstStyle/>
            <a:p>
              <a:pPr algn="ctr"/>
              <a:r>
                <a:rPr lang="en-US" sz="700" b="1" dirty="0" smtClean="0"/>
                <a:t>Perform Engineering Analysis</a:t>
              </a:r>
              <a:endParaRPr lang="en-US" sz="700" b="1" dirty="0"/>
            </a:p>
          </p:txBody>
        </p:sp>
      </p:grpSp>
      <p:grpSp>
        <p:nvGrpSpPr>
          <p:cNvPr id="263" name="Group 262"/>
          <p:cNvGrpSpPr>
            <a:grpSpLocks/>
          </p:cNvGrpSpPr>
          <p:nvPr/>
        </p:nvGrpSpPr>
        <p:grpSpPr>
          <a:xfrm>
            <a:off x="7848991" y="2418828"/>
            <a:ext cx="1097280" cy="640080"/>
            <a:chOff x="3581400" y="533400"/>
            <a:chExt cx="1981201" cy="1118296"/>
          </a:xfrm>
        </p:grpSpPr>
        <p:sp>
          <p:nvSpPr>
            <p:cNvPr id="271" name="Rectangle 27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Design Development</a:t>
              </a:r>
              <a:endParaRPr lang="en-US" sz="600" i="1" dirty="0"/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274" name="Straight Connector 273"/>
            <p:cNvCxnSpPr>
              <a:endCxn id="271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5" name="TextBox 274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3D Macro Coordination</a:t>
              </a:r>
              <a:endParaRPr lang="en-US" sz="1600" dirty="0"/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Perform 3D Coordination</a:t>
              </a:r>
              <a:endParaRPr lang="en-US" sz="2300" b="1" dirty="0"/>
            </a:p>
          </p:txBody>
        </p:sp>
      </p:grpSp>
      <p:grpSp>
        <p:nvGrpSpPr>
          <p:cNvPr id="264" name="Group 263"/>
          <p:cNvGrpSpPr>
            <a:grpSpLocks/>
          </p:cNvGrpSpPr>
          <p:nvPr/>
        </p:nvGrpSpPr>
        <p:grpSpPr>
          <a:xfrm>
            <a:off x="7848991" y="1517920"/>
            <a:ext cx="1097280" cy="640080"/>
            <a:chOff x="3581400" y="533400"/>
            <a:chExt cx="1981201" cy="1118296"/>
          </a:xfrm>
        </p:grpSpPr>
        <p:sp>
          <p:nvSpPr>
            <p:cNvPr id="265" name="Rectangle 26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6" name="TextBox 265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Design Development</a:t>
              </a:r>
              <a:endParaRPr lang="en-US" sz="600" i="1" dirty="0"/>
            </a:p>
          </p:txBody>
        </p:sp>
        <p:sp>
          <p:nvSpPr>
            <p:cNvPr id="267" name="TextBox 266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268" name="Straight Connector 267"/>
            <p:cNvCxnSpPr>
              <a:endCxn id="265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TextBox 268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Cost Estimation</a:t>
              </a:r>
              <a:endParaRPr lang="en-US" sz="1600" dirty="0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Perform Cost Estimate</a:t>
              </a:r>
              <a:endParaRPr lang="en-US" sz="700" b="1" dirty="0"/>
            </a:p>
          </p:txBody>
        </p:sp>
      </p:grpSp>
      <p:grpSp>
        <p:nvGrpSpPr>
          <p:cNvPr id="296" name="Group 295"/>
          <p:cNvGrpSpPr>
            <a:grpSpLocks/>
          </p:cNvGrpSpPr>
          <p:nvPr/>
        </p:nvGrpSpPr>
        <p:grpSpPr>
          <a:xfrm>
            <a:off x="12000259" y="3319736"/>
            <a:ext cx="1097280" cy="640080"/>
            <a:chOff x="3581400" y="533400"/>
            <a:chExt cx="1981201" cy="1118296"/>
          </a:xfrm>
        </p:grpSpPr>
        <p:sp>
          <p:nvSpPr>
            <p:cNvPr id="325" name="Rectangle 32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6" name="TextBox 325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Construction Documents</a:t>
              </a:r>
              <a:endParaRPr lang="en-US" sz="600" i="1" dirty="0"/>
            </a:p>
          </p:txBody>
        </p:sp>
        <p:sp>
          <p:nvSpPr>
            <p:cNvPr id="327" name="TextBox 326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328" name="Straight Connector 327"/>
            <p:cNvCxnSpPr>
              <a:endCxn id="325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9" name="TextBox 328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Virtual Prototyping</a:t>
              </a:r>
              <a:endParaRPr lang="en-US" sz="1600" dirty="0"/>
            </a:p>
          </p:txBody>
        </p:sp>
        <p:sp>
          <p:nvSpPr>
            <p:cNvPr id="330" name="TextBox 329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Develop Virtual Prototype</a:t>
              </a:r>
              <a:endParaRPr lang="en-US" sz="2300" b="1" dirty="0"/>
            </a:p>
          </p:txBody>
        </p:sp>
      </p:grpSp>
      <p:grpSp>
        <p:nvGrpSpPr>
          <p:cNvPr id="297" name="Group 296"/>
          <p:cNvGrpSpPr>
            <a:grpSpLocks/>
          </p:cNvGrpSpPr>
          <p:nvPr/>
        </p:nvGrpSpPr>
        <p:grpSpPr>
          <a:xfrm>
            <a:off x="12000259" y="4220644"/>
            <a:ext cx="1097280" cy="640080"/>
            <a:chOff x="3581400" y="533400"/>
            <a:chExt cx="1981201" cy="1118296"/>
          </a:xfrm>
        </p:grpSpPr>
        <p:sp>
          <p:nvSpPr>
            <p:cNvPr id="319" name="Rectangle 31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0" name="TextBox 319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Construction Documents</a:t>
              </a:r>
              <a:endParaRPr lang="en-US" sz="600" i="1" dirty="0"/>
            </a:p>
          </p:txBody>
        </p:sp>
        <p:sp>
          <p:nvSpPr>
            <p:cNvPr id="321" name="TextBox 320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322" name="Straight Connector 321"/>
            <p:cNvCxnSpPr>
              <a:endCxn id="319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3" name="TextBox 322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0000" lnSpcReduction="20000"/>
            </a:bodyPr>
            <a:lstStyle/>
            <a:p>
              <a:pPr algn="ctr"/>
              <a:r>
                <a:rPr lang="en-US" sz="1600" dirty="0" smtClean="0"/>
                <a:t>4D Modeling</a:t>
              </a:r>
              <a:endParaRPr lang="en-US" sz="1600" dirty="0"/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Create 4D Model</a:t>
              </a:r>
              <a:endParaRPr lang="en-US" sz="700" b="1" dirty="0"/>
            </a:p>
          </p:txBody>
        </p:sp>
      </p:grpSp>
      <p:grpSp>
        <p:nvGrpSpPr>
          <p:cNvPr id="298" name="Group 297"/>
          <p:cNvGrpSpPr>
            <a:grpSpLocks/>
          </p:cNvGrpSpPr>
          <p:nvPr/>
        </p:nvGrpSpPr>
        <p:grpSpPr>
          <a:xfrm>
            <a:off x="12000259" y="5121553"/>
            <a:ext cx="1097280" cy="640080"/>
            <a:chOff x="3581400" y="533400"/>
            <a:chExt cx="1981201" cy="1118296"/>
          </a:xfrm>
        </p:grpSpPr>
        <p:sp>
          <p:nvSpPr>
            <p:cNvPr id="313" name="Rectangle 31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4" name="TextBox 313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Construction Documents</a:t>
              </a:r>
              <a:endParaRPr lang="en-US" sz="600" i="1" dirty="0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625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cxnSp>
          <p:nvCxnSpPr>
            <p:cNvPr id="316" name="Straight Connector 315"/>
            <p:cNvCxnSpPr>
              <a:endCxn id="313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" name="TextBox 316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Engineering Analysis</a:t>
              </a:r>
              <a:endParaRPr lang="en-US" sz="1600" dirty="0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Autofit/>
            </a:bodyPr>
            <a:lstStyle/>
            <a:p>
              <a:pPr algn="ctr"/>
              <a:r>
                <a:rPr lang="en-US" sz="700" b="1" dirty="0" smtClean="0"/>
                <a:t>Perform Engineering Analysis</a:t>
              </a:r>
              <a:endParaRPr lang="en-US" sz="700" b="1" dirty="0"/>
            </a:p>
          </p:txBody>
        </p:sp>
      </p:grpSp>
      <p:grpSp>
        <p:nvGrpSpPr>
          <p:cNvPr id="299" name="Group 298"/>
          <p:cNvGrpSpPr>
            <a:grpSpLocks/>
          </p:cNvGrpSpPr>
          <p:nvPr/>
        </p:nvGrpSpPr>
        <p:grpSpPr>
          <a:xfrm>
            <a:off x="12000259" y="2418828"/>
            <a:ext cx="1097280" cy="640080"/>
            <a:chOff x="3581400" y="533400"/>
            <a:chExt cx="1981201" cy="1118296"/>
          </a:xfrm>
        </p:grpSpPr>
        <p:sp>
          <p:nvSpPr>
            <p:cNvPr id="307" name="Rectangle 3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Construction Documents</a:t>
              </a:r>
              <a:endParaRPr lang="en-US" sz="600" i="1" dirty="0"/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55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cxnSp>
          <p:nvCxnSpPr>
            <p:cNvPr id="310" name="Straight Connector 309"/>
            <p:cNvCxnSpPr>
              <a:endCxn id="307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TextBox 310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1600" dirty="0" smtClean="0"/>
                <a:t>3D Macro Coordination</a:t>
              </a:r>
              <a:endParaRPr lang="en-US" sz="1600" dirty="0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Perform 3D Coordination</a:t>
              </a:r>
              <a:endParaRPr lang="en-US" sz="2300" b="1" dirty="0"/>
            </a:p>
          </p:txBody>
        </p:sp>
      </p:grpSp>
      <p:grpSp>
        <p:nvGrpSpPr>
          <p:cNvPr id="300" name="Group 299"/>
          <p:cNvGrpSpPr>
            <a:grpSpLocks/>
          </p:cNvGrpSpPr>
          <p:nvPr/>
        </p:nvGrpSpPr>
        <p:grpSpPr>
          <a:xfrm>
            <a:off x="12000259" y="1517920"/>
            <a:ext cx="1097280" cy="640080"/>
            <a:chOff x="3581400" y="533400"/>
            <a:chExt cx="1981201" cy="1118296"/>
          </a:xfrm>
        </p:grpSpPr>
        <p:sp>
          <p:nvSpPr>
            <p:cNvPr id="301" name="Rectangle 30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2" name="TextBox 301"/>
            <p:cNvSpPr txBox="1"/>
            <p:nvPr/>
          </p:nvSpPr>
          <p:spPr>
            <a:xfrm>
              <a:off x="3581400" y="533400"/>
              <a:ext cx="1981199" cy="331947"/>
            </a:xfrm>
            <a:prstGeom prst="rect">
              <a:avLst/>
            </a:prstGeom>
            <a:noFill/>
          </p:spPr>
          <p:txBody>
            <a:bodyPr wrap="square" lIns="45720" tIns="45720" rIns="45720" bIns="0" rtlCol="0" anchor="t">
              <a:normAutofit/>
            </a:bodyPr>
            <a:lstStyle/>
            <a:p>
              <a:r>
                <a:rPr lang="en-US" sz="600" i="1" dirty="0" smtClean="0"/>
                <a:t>Construction Documents</a:t>
              </a:r>
              <a:endParaRPr lang="en-US" sz="600" i="1" dirty="0"/>
            </a:p>
          </p:txBody>
        </p:sp>
        <p:sp>
          <p:nvSpPr>
            <p:cNvPr id="303" name="TextBox 302"/>
            <p:cNvSpPr txBox="1"/>
            <p:nvPr/>
          </p:nvSpPr>
          <p:spPr>
            <a:xfrm>
              <a:off x="3581401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7500" lnSpcReduction="20000"/>
            </a:bodyPr>
            <a:lstStyle/>
            <a:p>
              <a:pPr algn="ctr"/>
              <a:r>
                <a:rPr lang="en-US" sz="1600" dirty="0" smtClean="0"/>
                <a:t>Contractor</a:t>
              </a:r>
              <a:endParaRPr lang="en-US" sz="1600" dirty="0"/>
            </a:p>
          </p:txBody>
        </p:sp>
        <p:cxnSp>
          <p:nvCxnSpPr>
            <p:cNvPr id="304" name="Straight Connector 303"/>
            <p:cNvCxnSpPr>
              <a:endCxn id="301" idx="2"/>
            </p:cNvCxnSpPr>
            <p:nvPr/>
          </p:nvCxnSpPr>
          <p:spPr>
            <a:xfrm rot="5400000">
              <a:off x="4370754" y="1449655"/>
              <a:ext cx="403286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TextBox 304"/>
            <p:cNvSpPr txBox="1"/>
            <p:nvPr/>
          </p:nvSpPr>
          <p:spPr>
            <a:xfrm>
              <a:off x="4572795" y="1251586"/>
              <a:ext cx="989806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40000" lnSpcReduction="20000"/>
            </a:bodyPr>
            <a:lstStyle/>
            <a:p>
              <a:pPr algn="ctr"/>
              <a:r>
                <a:rPr lang="en-US" sz="1600" dirty="0"/>
                <a:t>Detailed Map</a:t>
              </a:r>
            </a:p>
          </p:txBody>
        </p:sp>
        <p:sp>
          <p:nvSpPr>
            <p:cNvPr id="306" name="TextBox 305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" rIns="9144" rtlCol="0" anchor="ctr">
              <a:normAutofit/>
            </a:bodyPr>
            <a:lstStyle/>
            <a:p>
              <a:pPr algn="ctr"/>
              <a:r>
                <a:rPr lang="en-US" sz="700" b="1" dirty="0" smtClean="0"/>
                <a:t>Perform Cost Estimate</a:t>
              </a:r>
              <a:endParaRPr lang="en-US" sz="700" b="1" dirty="0"/>
            </a:p>
          </p:txBody>
        </p:sp>
      </p:grpSp>
      <p:cxnSp>
        <p:nvCxnSpPr>
          <p:cNvPr id="411" name="Elbow Connector 410"/>
          <p:cNvCxnSpPr>
            <a:stCxn id="83" idx="3"/>
            <a:endCxn id="90" idx="1"/>
          </p:cNvCxnSpPr>
          <p:nvPr/>
        </p:nvCxnSpPr>
        <p:spPr>
          <a:xfrm>
            <a:off x="3255597" y="3639776"/>
            <a:ext cx="467529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Elbow Connector 412"/>
          <p:cNvCxnSpPr>
            <a:stCxn id="22" idx="3"/>
            <a:endCxn id="83" idx="1"/>
          </p:cNvCxnSpPr>
          <p:nvPr/>
        </p:nvCxnSpPr>
        <p:spPr>
          <a:xfrm>
            <a:off x="1845476" y="3639776"/>
            <a:ext cx="312842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Elbow Connector 415"/>
          <p:cNvCxnSpPr>
            <a:stCxn id="90" idx="3"/>
            <a:endCxn id="97" idx="1"/>
          </p:cNvCxnSpPr>
          <p:nvPr/>
        </p:nvCxnSpPr>
        <p:spPr>
          <a:xfrm>
            <a:off x="4820405" y="3639776"/>
            <a:ext cx="885932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Elbow Connector 418"/>
          <p:cNvCxnSpPr>
            <a:stCxn id="97" idx="3"/>
            <a:endCxn id="289" idx="1"/>
          </p:cNvCxnSpPr>
          <p:nvPr/>
        </p:nvCxnSpPr>
        <p:spPr>
          <a:xfrm>
            <a:off x="6803616" y="3639776"/>
            <a:ext cx="1045375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Elbow Connector 419"/>
          <p:cNvCxnSpPr>
            <a:stCxn id="289" idx="3"/>
            <a:endCxn id="111" idx="1"/>
          </p:cNvCxnSpPr>
          <p:nvPr/>
        </p:nvCxnSpPr>
        <p:spPr>
          <a:xfrm>
            <a:off x="8946270" y="3639776"/>
            <a:ext cx="94773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Elbow Connector 424"/>
          <p:cNvCxnSpPr>
            <a:stCxn id="325" idx="3"/>
            <a:endCxn id="125" idx="1"/>
          </p:cNvCxnSpPr>
          <p:nvPr/>
        </p:nvCxnSpPr>
        <p:spPr>
          <a:xfrm flipV="1">
            <a:off x="13097538" y="2242529"/>
            <a:ext cx="1101629" cy="1397247"/>
          </a:xfrm>
          <a:prstGeom prst="bentConnector3">
            <a:avLst>
              <a:gd name="adj1" fmla="val 55188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Elbow Connector 425"/>
          <p:cNvCxnSpPr>
            <a:stCxn id="111" idx="3"/>
            <a:endCxn id="325" idx="1"/>
          </p:cNvCxnSpPr>
          <p:nvPr/>
        </p:nvCxnSpPr>
        <p:spPr>
          <a:xfrm>
            <a:off x="10991280" y="3639776"/>
            <a:ext cx="1008979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Elbow Connector 432"/>
          <p:cNvCxnSpPr>
            <a:stCxn id="83" idx="3"/>
            <a:endCxn id="153" idx="1"/>
          </p:cNvCxnSpPr>
          <p:nvPr/>
        </p:nvCxnSpPr>
        <p:spPr>
          <a:xfrm flipV="1">
            <a:off x="3255597" y="2738868"/>
            <a:ext cx="467529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Elbow Connector 433"/>
          <p:cNvCxnSpPr>
            <a:stCxn id="83" idx="3"/>
            <a:endCxn id="139" idx="1"/>
          </p:cNvCxnSpPr>
          <p:nvPr/>
        </p:nvCxnSpPr>
        <p:spPr>
          <a:xfrm>
            <a:off x="3255597" y="3639776"/>
            <a:ext cx="467529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Elbow Connector 434"/>
          <p:cNvCxnSpPr>
            <a:stCxn id="83" idx="3"/>
            <a:endCxn id="160" idx="1"/>
          </p:cNvCxnSpPr>
          <p:nvPr/>
        </p:nvCxnSpPr>
        <p:spPr>
          <a:xfrm flipV="1">
            <a:off x="3255597" y="1837960"/>
            <a:ext cx="467529" cy="180181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Elbow Connector 435"/>
          <p:cNvCxnSpPr>
            <a:stCxn id="83" idx="3"/>
            <a:endCxn id="146" idx="1"/>
          </p:cNvCxnSpPr>
          <p:nvPr/>
        </p:nvCxnSpPr>
        <p:spPr>
          <a:xfrm>
            <a:off x="3255597" y="3639776"/>
            <a:ext cx="467529" cy="18018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Elbow Connector 446"/>
          <p:cNvCxnSpPr>
            <a:stCxn id="97" idx="3"/>
            <a:endCxn id="265" idx="1"/>
          </p:cNvCxnSpPr>
          <p:nvPr/>
        </p:nvCxnSpPr>
        <p:spPr>
          <a:xfrm flipV="1">
            <a:off x="6803616" y="1837960"/>
            <a:ext cx="1045375" cy="180181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Elbow Connector 447"/>
          <p:cNvCxnSpPr>
            <a:stCxn id="97" idx="3"/>
            <a:endCxn id="271" idx="1"/>
          </p:cNvCxnSpPr>
          <p:nvPr/>
        </p:nvCxnSpPr>
        <p:spPr>
          <a:xfrm flipV="1">
            <a:off x="6803616" y="2738868"/>
            <a:ext cx="1045375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Elbow Connector 448"/>
          <p:cNvCxnSpPr>
            <a:stCxn id="97" idx="3"/>
            <a:endCxn id="277" idx="1"/>
          </p:cNvCxnSpPr>
          <p:nvPr/>
        </p:nvCxnSpPr>
        <p:spPr>
          <a:xfrm>
            <a:off x="6803616" y="3639776"/>
            <a:ext cx="1045375" cy="18018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Elbow Connector 449"/>
          <p:cNvCxnSpPr>
            <a:stCxn id="97" idx="3"/>
            <a:endCxn id="283" idx="1"/>
          </p:cNvCxnSpPr>
          <p:nvPr/>
        </p:nvCxnSpPr>
        <p:spPr>
          <a:xfrm>
            <a:off x="6803616" y="3639776"/>
            <a:ext cx="1045375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Elbow Connector 459"/>
          <p:cNvCxnSpPr>
            <a:stCxn id="111" idx="3"/>
            <a:endCxn id="307" idx="1"/>
          </p:cNvCxnSpPr>
          <p:nvPr/>
        </p:nvCxnSpPr>
        <p:spPr>
          <a:xfrm flipV="1">
            <a:off x="10991280" y="2738868"/>
            <a:ext cx="1008979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Elbow Connector 460"/>
          <p:cNvCxnSpPr>
            <a:stCxn id="111" idx="3"/>
            <a:endCxn id="319" idx="1"/>
          </p:cNvCxnSpPr>
          <p:nvPr/>
        </p:nvCxnSpPr>
        <p:spPr>
          <a:xfrm>
            <a:off x="10991280" y="3639776"/>
            <a:ext cx="1008979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Elbow Connector 461"/>
          <p:cNvCxnSpPr>
            <a:stCxn id="111" idx="3"/>
            <a:endCxn id="313" idx="1"/>
          </p:cNvCxnSpPr>
          <p:nvPr/>
        </p:nvCxnSpPr>
        <p:spPr>
          <a:xfrm>
            <a:off x="10991280" y="3639776"/>
            <a:ext cx="1008979" cy="18018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Elbow Connector 462"/>
          <p:cNvCxnSpPr>
            <a:stCxn id="111" idx="3"/>
            <a:endCxn id="301" idx="1"/>
          </p:cNvCxnSpPr>
          <p:nvPr/>
        </p:nvCxnSpPr>
        <p:spPr>
          <a:xfrm flipV="1">
            <a:off x="10991280" y="1837960"/>
            <a:ext cx="1008979" cy="180181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8" name="Group 487"/>
          <p:cNvGrpSpPr/>
          <p:nvPr/>
        </p:nvGrpSpPr>
        <p:grpSpPr>
          <a:xfrm>
            <a:off x="1382721" y="6906387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Program Model</a:t>
              </a:r>
              <a:endParaRPr lang="en-US" sz="700" dirty="0"/>
            </a:p>
          </p:txBody>
        </p:sp>
      </p:grpSp>
      <p:grpSp>
        <p:nvGrpSpPr>
          <p:cNvPr id="563" name="Group 562"/>
          <p:cNvGrpSpPr/>
          <p:nvPr/>
        </p:nvGrpSpPr>
        <p:grpSpPr>
          <a:xfrm>
            <a:off x="3397370" y="6906387"/>
            <a:ext cx="1097279" cy="804744"/>
            <a:chOff x="2931614" y="5772036"/>
            <a:chExt cx="1097279" cy="804744"/>
          </a:xfrm>
        </p:grpSpPr>
        <p:sp>
          <p:nvSpPr>
            <p:cNvPr id="564" name="Folded Corner 56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5" name="TextBox 56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Schematic Design Cost Estimation</a:t>
              </a:r>
              <a:endParaRPr lang="en-US" sz="700" dirty="0"/>
            </a:p>
          </p:txBody>
        </p:sp>
      </p:grpSp>
      <p:grpSp>
        <p:nvGrpSpPr>
          <p:cNvPr id="566" name="Group 565"/>
          <p:cNvGrpSpPr/>
          <p:nvPr/>
        </p:nvGrpSpPr>
        <p:grpSpPr>
          <a:xfrm>
            <a:off x="4402846" y="6906387"/>
            <a:ext cx="1097279" cy="804744"/>
            <a:chOff x="2931614" y="5772036"/>
            <a:chExt cx="1097279" cy="804744"/>
          </a:xfrm>
        </p:grpSpPr>
        <p:sp>
          <p:nvSpPr>
            <p:cNvPr id="567" name="Folded Corner 56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8" name="TextBox 567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Schematic Design 4D Model</a:t>
              </a:r>
              <a:endParaRPr lang="en-US" sz="700" dirty="0"/>
            </a:p>
          </p:txBody>
        </p:sp>
      </p:grpSp>
      <p:grpSp>
        <p:nvGrpSpPr>
          <p:cNvPr id="569" name="Group 568"/>
          <p:cNvGrpSpPr/>
          <p:nvPr/>
        </p:nvGrpSpPr>
        <p:grpSpPr>
          <a:xfrm>
            <a:off x="5408322" y="6906387"/>
            <a:ext cx="1097279" cy="804744"/>
            <a:chOff x="2931614" y="5772036"/>
            <a:chExt cx="1097279" cy="804744"/>
          </a:xfrm>
        </p:grpSpPr>
        <p:sp>
          <p:nvSpPr>
            <p:cNvPr id="570" name="Folded Corner 569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1" name="TextBox 570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Schematic Design Engineering Analysis Model</a:t>
              </a:r>
              <a:endParaRPr lang="en-US" sz="700" dirty="0"/>
            </a:p>
          </p:txBody>
        </p:sp>
      </p:grpSp>
      <p:grpSp>
        <p:nvGrpSpPr>
          <p:cNvPr id="572" name="Group 571"/>
          <p:cNvGrpSpPr/>
          <p:nvPr/>
        </p:nvGrpSpPr>
        <p:grpSpPr>
          <a:xfrm>
            <a:off x="3854206" y="7844936"/>
            <a:ext cx="1097279" cy="804744"/>
            <a:chOff x="2931614" y="5772036"/>
            <a:chExt cx="1097279" cy="804744"/>
          </a:xfrm>
        </p:grpSpPr>
        <p:sp>
          <p:nvSpPr>
            <p:cNvPr id="573" name="Folded Corner 572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4" name="TextBox 573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Schematic Design 3D Macro Coordination Model</a:t>
              </a:r>
              <a:endParaRPr lang="en-US" sz="700" dirty="0"/>
            </a:p>
          </p:txBody>
        </p:sp>
      </p:grpSp>
      <p:grpSp>
        <p:nvGrpSpPr>
          <p:cNvPr id="575" name="Group 574"/>
          <p:cNvGrpSpPr/>
          <p:nvPr/>
        </p:nvGrpSpPr>
        <p:grpSpPr>
          <a:xfrm>
            <a:off x="4854401" y="7844936"/>
            <a:ext cx="1097279" cy="804744"/>
            <a:chOff x="2931614" y="5772036"/>
            <a:chExt cx="1097279" cy="804744"/>
          </a:xfrm>
        </p:grpSpPr>
        <p:sp>
          <p:nvSpPr>
            <p:cNvPr id="576" name="Folded Corner 57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7" name="TextBox 57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Schematic Design 3D Virtual Prototypes</a:t>
              </a:r>
              <a:endParaRPr lang="en-US" sz="700" dirty="0"/>
            </a:p>
          </p:txBody>
        </p:sp>
      </p:grpSp>
      <p:grpSp>
        <p:nvGrpSpPr>
          <p:cNvPr id="492" name="Group 491"/>
          <p:cNvGrpSpPr/>
          <p:nvPr/>
        </p:nvGrpSpPr>
        <p:grpSpPr>
          <a:xfrm>
            <a:off x="2340013" y="6906387"/>
            <a:ext cx="1097279" cy="804744"/>
            <a:chOff x="2931614" y="5772036"/>
            <a:chExt cx="1097279" cy="804744"/>
          </a:xfrm>
        </p:grpSpPr>
        <p:sp>
          <p:nvSpPr>
            <p:cNvPr id="493" name="Folded Corner 492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4" name="TextBox 493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Architectural Model</a:t>
              </a:r>
              <a:endParaRPr lang="en-US" sz="700" dirty="0"/>
            </a:p>
          </p:txBody>
        </p:sp>
      </p:grpSp>
      <p:grpSp>
        <p:nvGrpSpPr>
          <p:cNvPr id="495" name="Group 494"/>
          <p:cNvGrpSpPr/>
          <p:nvPr/>
        </p:nvGrpSpPr>
        <p:grpSpPr>
          <a:xfrm>
            <a:off x="2340013" y="7646044"/>
            <a:ext cx="1097279" cy="804744"/>
            <a:chOff x="2931614" y="5772036"/>
            <a:chExt cx="1097279" cy="804744"/>
          </a:xfrm>
        </p:grpSpPr>
        <p:sp>
          <p:nvSpPr>
            <p:cNvPr id="496" name="Folded Corner 49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7" name="TextBox 49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MEP Model</a:t>
              </a:r>
              <a:endParaRPr lang="en-US" sz="700" dirty="0"/>
            </a:p>
          </p:txBody>
        </p:sp>
      </p:grpSp>
      <p:grpSp>
        <p:nvGrpSpPr>
          <p:cNvPr id="498" name="Group 497"/>
          <p:cNvGrpSpPr/>
          <p:nvPr/>
        </p:nvGrpSpPr>
        <p:grpSpPr>
          <a:xfrm>
            <a:off x="2340013" y="8385701"/>
            <a:ext cx="1097279" cy="804744"/>
            <a:chOff x="2931614" y="5772036"/>
            <a:chExt cx="1097279" cy="804744"/>
          </a:xfrm>
        </p:grpSpPr>
        <p:sp>
          <p:nvSpPr>
            <p:cNvPr id="499" name="Folded Corner 49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TextBox 499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Model</a:t>
              </a:r>
              <a:endParaRPr lang="en-US" sz="700" dirty="0"/>
            </a:p>
          </p:txBody>
        </p:sp>
      </p:grpSp>
      <p:grpSp>
        <p:nvGrpSpPr>
          <p:cNvPr id="501" name="Group 500"/>
          <p:cNvGrpSpPr/>
          <p:nvPr/>
        </p:nvGrpSpPr>
        <p:grpSpPr>
          <a:xfrm>
            <a:off x="2340013" y="9125359"/>
            <a:ext cx="1097279" cy="804744"/>
            <a:chOff x="2931614" y="5772036"/>
            <a:chExt cx="1097279" cy="804744"/>
          </a:xfrm>
        </p:grpSpPr>
        <p:sp>
          <p:nvSpPr>
            <p:cNvPr id="502" name="Folded Corner 50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TextBox 50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Civil Model</a:t>
              </a:r>
              <a:endParaRPr lang="en-US" sz="700" dirty="0"/>
            </a:p>
          </p:txBody>
        </p:sp>
      </p:grpSp>
      <p:sp>
        <p:nvSpPr>
          <p:cNvPr id="557" name="TextBox 556"/>
          <p:cNvSpPr txBox="1"/>
          <p:nvPr/>
        </p:nvSpPr>
        <p:spPr>
          <a:xfrm>
            <a:off x="2307403" y="6652471"/>
            <a:ext cx="11624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u="sng" dirty="0" smtClean="0"/>
              <a:t>Schematic Design</a:t>
            </a:r>
            <a:endParaRPr lang="en-US" sz="1050" b="1" u="sng" dirty="0"/>
          </a:p>
        </p:txBody>
      </p:sp>
      <p:sp>
        <p:nvSpPr>
          <p:cNvPr id="617" name="Rectangle 616"/>
          <p:cNvSpPr/>
          <p:nvPr/>
        </p:nvSpPr>
        <p:spPr>
          <a:xfrm>
            <a:off x="2271432" y="6490889"/>
            <a:ext cx="1234440" cy="343921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2" name="Group 541"/>
          <p:cNvGrpSpPr/>
          <p:nvPr/>
        </p:nvGrpSpPr>
        <p:grpSpPr>
          <a:xfrm>
            <a:off x="6559801" y="6906387"/>
            <a:ext cx="1097279" cy="804744"/>
            <a:chOff x="2931614" y="5772036"/>
            <a:chExt cx="1097279" cy="804744"/>
          </a:xfrm>
        </p:grpSpPr>
        <p:sp>
          <p:nvSpPr>
            <p:cNvPr id="543" name="Folded Corner 542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4" name="TextBox 543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Architectural Model</a:t>
              </a:r>
              <a:endParaRPr lang="en-US" sz="700" dirty="0"/>
            </a:p>
          </p:txBody>
        </p:sp>
      </p:grpSp>
      <p:grpSp>
        <p:nvGrpSpPr>
          <p:cNvPr id="545" name="Group 544"/>
          <p:cNvGrpSpPr/>
          <p:nvPr/>
        </p:nvGrpSpPr>
        <p:grpSpPr>
          <a:xfrm>
            <a:off x="6559801" y="7646044"/>
            <a:ext cx="1097279" cy="804744"/>
            <a:chOff x="2931614" y="5772036"/>
            <a:chExt cx="1097279" cy="804744"/>
          </a:xfrm>
        </p:grpSpPr>
        <p:sp>
          <p:nvSpPr>
            <p:cNvPr id="546" name="Folded Corner 54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7" name="TextBox 54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MEP Model</a:t>
              </a:r>
              <a:endParaRPr lang="en-US" sz="700" dirty="0"/>
            </a:p>
          </p:txBody>
        </p:sp>
      </p:grpSp>
      <p:grpSp>
        <p:nvGrpSpPr>
          <p:cNvPr id="548" name="Group 547"/>
          <p:cNvGrpSpPr/>
          <p:nvPr/>
        </p:nvGrpSpPr>
        <p:grpSpPr>
          <a:xfrm>
            <a:off x="6559801" y="8385701"/>
            <a:ext cx="1097279" cy="804744"/>
            <a:chOff x="2931614" y="5772036"/>
            <a:chExt cx="1097279" cy="804744"/>
          </a:xfrm>
        </p:grpSpPr>
        <p:sp>
          <p:nvSpPr>
            <p:cNvPr id="549" name="Folded Corner 54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0" name="TextBox 549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Model</a:t>
              </a:r>
              <a:endParaRPr lang="en-US" sz="700" dirty="0"/>
            </a:p>
          </p:txBody>
        </p:sp>
      </p:grpSp>
      <p:grpSp>
        <p:nvGrpSpPr>
          <p:cNvPr id="551" name="Group 550"/>
          <p:cNvGrpSpPr/>
          <p:nvPr/>
        </p:nvGrpSpPr>
        <p:grpSpPr>
          <a:xfrm>
            <a:off x="6559801" y="9125359"/>
            <a:ext cx="1097279" cy="804744"/>
            <a:chOff x="2931614" y="5772036"/>
            <a:chExt cx="1097279" cy="804744"/>
          </a:xfrm>
        </p:grpSpPr>
        <p:sp>
          <p:nvSpPr>
            <p:cNvPr id="552" name="Folded Corner 55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3" name="TextBox 55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Civil Model</a:t>
              </a:r>
              <a:endParaRPr lang="en-US" sz="700" dirty="0"/>
            </a:p>
          </p:txBody>
        </p:sp>
      </p:grpSp>
      <p:sp>
        <p:nvSpPr>
          <p:cNvPr id="558" name="TextBox 557"/>
          <p:cNvSpPr txBox="1"/>
          <p:nvPr/>
        </p:nvSpPr>
        <p:spPr>
          <a:xfrm>
            <a:off x="6444451" y="6652471"/>
            <a:ext cx="13484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u="sng" dirty="0" smtClean="0"/>
              <a:t>Design Development</a:t>
            </a:r>
            <a:endParaRPr lang="en-US" sz="1050" b="1" u="sng" dirty="0"/>
          </a:p>
        </p:txBody>
      </p:sp>
      <p:sp>
        <p:nvSpPr>
          <p:cNvPr id="637" name="Rectangle 636"/>
          <p:cNvSpPr/>
          <p:nvPr/>
        </p:nvSpPr>
        <p:spPr>
          <a:xfrm>
            <a:off x="6501454" y="6490889"/>
            <a:ext cx="1234440" cy="343743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8" name="Group 517"/>
          <p:cNvGrpSpPr/>
          <p:nvPr/>
        </p:nvGrpSpPr>
        <p:grpSpPr>
          <a:xfrm>
            <a:off x="10859217" y="6906387"/>
            <a:ext cx="1097279" cy="804744"/>
            <a:chOff x="2931614" y="5772036"/>
            <a:chExt cx="1097279" cy="804744"/>
          </a:xfrm>
        </p:grpSpPr>
        <p:sp>
          <p:nvSpPr>
            <p:cNvPr id="519" name="Folded Corner 51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0" name="TextBox 519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Architectural Model</a:t>
              </a:r>
              <a:endParaRPr lang="en-US" sz="700" dirty="0"/>
            </a:p>
          </p:txBody>
        </p:sp>
      </p:grpSp>
      <p:grpSp>
        <p:nvGrpSpPr>
          <p:cNvPr id="521" name="Group 520"/>
          <p:cNvGrpSpPr/>
          <p:nvPr/>
        </p:nvGrpSpPr>
        <p:grpSpPr>
          <a:xfrm>
            <a:off x="10859217" y="7646044"/>
            <a:ext cx="1097279" cy="804744"/>
            <a:chOff x="2931614" y="5772036"/>
            <a:chExt cx="1097279" cy="804744"/>
          </a:xfrm>
        </p:grpSpPr>
        <p:sp>
          <p:nvSpPr>
            <p:cNvPr id="522" name="Folded Corner 52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3" name="TextBox 52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MEP Model</a:t>
              </a:r>
              <a:endParaRPr lang="en-US" sz="700" dirty="0"/>
            </a:p>
          </p:txBody>
        </p:sp>
      </p:grpSp>
      <p:grpSp>
        <p:nvGrpSpPr>
          <p:cNvPr id="524" name="Group 523"/>
          <p:cNvGrpSpPr/>
          <p:nvPr/>
        </p:nvGrpSpPr>
        <p:grpSpPr>
          <a:xfrm>
            <a:off x="10859217" y="8385701"/>
            <a:ext cx="1097279" cy="804744"/>
            <a:chOff x="2931614" y="5772036"/>
            <a:chExt cx="1097279" cy="804744"/>
          </a:xfrm>
        </p:grpSpPr>
        <p:sp>
          <p:nvSpPr>
            <p:cNvPr id="525" name="Folded Corner 52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6" name="TextBox 52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Model</a:t>
              </a:r>
              <a:endParaRPr lang="en-US" sz="700" dirty="0"/>
            </a:p>
          </p:txBody>
        </p:sp>
      </p:grpSp>
      <p:grpSp>
        <p:nvGrpSpPr>
          <p:cNvPr id="527" name="Group 526"/>
          <p:cNvGrpSpPr/>
          <p:nvPr/>
        </p:nvGrpSpPr>
        <p:grpSpPr>
          <a:xfrm>
            <a:off x="10859217" y="9125359"/>
            <a:ext cx="1097279" cy="804744"/>
            <a:chOff x="2931614" y="5772036"/>
            <a:chExt cx="1097279" cy="804744"/>
          </a:xfrm>
        </p:grpSpPr>
        <p:sp>
          <p:nvSpPr>
            <p:cNvPr id="528" name="Folded Corner 52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9" name="TextBox 52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Civil Model</a:t>
              </a:r>
              <a:endParaRPr lang="en-US" sz="700" dirty="0"/>
            </a:p>
          </p:txBody>
        </p:sp>
      </p:grpSp>
      <p:sp>
        <p:nvSpPr>
          <p:cNvPr id="559" name="TextBox 558"/>
          <p:cNvSpPr txBox="1"/>
          <p:nvPr/>
        </p:nvSpPr>
        <p:spPr>
          <a:xfrm>
            <a:off x="10829263" y="6490889"/>
            <a:ext cx="112723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u="sng" dirty="0" smtClean="0"/>
              <a:t>Construction</a:t>
            </a:r>
          </a:p>
          <a:p>
            <a:pPr algn="ctr"/>
            <a:r>
              <a:rPr lang="en-US" sz="1050" b="1" u="sng" dirty="0" smtClean="0"/>
              <a:t>Documents (WP)</a:t>
            </a:r>
            <a:endParaRPr lang="en-US" sz="1050" b="1" u="sng" dirty="0"/>
          </a:p>
        </p:txBody>
      </p:sp>
      <p:sp>
        <p:nvSpPr>
          <p:cNvPr id="638" name="Rectangle 637"/>
          <p:cNvSpPr/>
          <p:nvPr/>
        </p:nvSpPr>
        <p:spPr>
          <a:xfrm>
            <a:off x="10775659" y="6490889"/>
            <a:ext cx="1234440" cy="343743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3" name="Group 562"/>
          <p:cNvGrpSpPr/>
          <p:nvPr/>
        </p:nvGrpSpPr>
        <p:grpSpPr>
          <a:xfrm>
            <a:off x="7684522" y="6906387"/>
            <a:ext cx="1097279" cy="804744"/>
            <a:chOff x="2931614" y="5772036"/>
            <a:chExt cx="1097279" cy="804744"/>
          </a:xfrm>
        </p:grpSpPr>
        <p:sp>
          <p:nvSpPr>
            <p:cNvPr id="656" name="Folded Corner 65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7" name="TextBox 65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Development Cost Estimation</a:t>
              </a:r>
              <a:endParaRPr lang="en-US" sz="700" dirty="0"/>
            </a:p>
          </p:txBody>
        </p:sp>
      </p:grpSp>
      <p:grpSp>
        <p:nvGrpSpPr>
          <p:cNvPr id="644" name="Group 565"/>
          <p:cNvGrpSpPr/>
          <p:nvPr/>
        </p:nvGrpSpPr>
        <p:grpSpPr>
          <a:xfrm>
            <a:off x="8689998" y="6906387"/>
            <a:ext cx="1097279" cy="804744"/>
            <a:chOff x="2931614" y="5772036"/>
            <a:chExt cx="1097279" cy="804744"/>
          </a:xfrm>
        </p:grpSpPr>
        <p:sp>
          <p:nvSpPr>
            <p:cNvPr id="654" name="Folded Corner 65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5" name="TextBox 65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Development 4D Model</a:t>
              </a:r>
              <a:endParaRPr lang="en-US" sz="700" dirty="0"/>
            </a:p>
          </p:txBody>
        </p:sp>
      </p:grpSp>
      <p:grpSp>
        <p:nvGrpSpPr>
          <p:cNvPr id="645" name="Group 568"/>
          <p:cNvGrpSpPr/>
          <p:nvPr/>
        </p:nvGrpSpPr>
        <p:grpSpPr>
          <a:xfrm>
            <a:off x="9695474" y="6906387"/>
            <a:ext cx="1097279" cy="804744"/>
            <a:chOff x="2931614" y="5772036"/>
            <a:chExt cx="1097279" cy="804744"/>
          </a:xfrm>
        </p:grpSpPr>
        <p:sp>
          <p:nvSpPr>
            <p:cNvPr id="652" name="Folded Corner 65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3" name="TextBox 65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Development Engineering Analysis Model</a:t>
              </a:r>
              <a:endParaRPr lang="en-US" sz="700" dirty="0"/>
            </a:p>
          </p:txBody>
        </p:sp>
      </p:grpSp>
      <p:grpSp>
        <p:nvGrpSpPr>
          <p:cNvPr id="646" name="Group 571"/>
          <p:cNvGrpSpPr/>
          <p:nvPr/>
        </p:nvGrpSpPr>
        <p:grpSpPr>
          <a:xfrm>
            <a:off x="8141358" y="7844936"/>
            <a:ext cx="1097279" cy="804744"/>
            <a:chOff x="2931614" y="5772036"/>
            <a:chExt cx="1097279" cy="804744"/>
          </a:xfrm>
        </p:grpSpPr>
        <p:sp>
          <p:nvSpPr>
            <p:cNvPr id="650" name="Folded Corner 649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1" name="TextBox 650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Development 3D Macro Coordination Model</a:t>
              </a:r>
              <a:endParaRPr lang="en-US" sz="700" dirty="0"/>
            </a:p>
          </p:txBody>
        </p:sp>
      </p:grpSp>
      <p:grpSp>
        <p:nvGrpSpPr>
          <p:cNvPr id="647" name="Group 574"/>
          <p:cNvGrpSpPr/>
          <p:nvPr/>
        </p:nvGrpSpPr>
        <p:grpSpPr>
          <a:xfrm>
            <a:off x="9141553" y="7844936"/>
            <a:ext cx="1097279" cy="804744"/>
            <a:chOff x="2931614" y="5772036"/>
            <a:chExt cx="1097279" cy="804744"/>
          </a:xfrm>
        </p:grpSpPr>
        <p:sp>
          <p:nvSpPr>
            <p:cNvPr id="648" name="Folded Corner 64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9" name="TextBox 64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Development 3D Virtual Prototypes</a:t>
              </a:r>
              <a:endParaRPr lang="en-US" sz="700" dirty="0"/>
            </a:p>
          </p:txBody>
        </p:sp>
      </p:grpSp>
      <p:cxnSp>
        <p:nvCxnSpPr>
          <p:cNvPr id="659" name="Straight Arrow Connector 658"/>
          <p:cNvCxnSpPr>
            <a:stCxn id="485" idx="0"/>
          </p:cNvCxnSpPr>
          <p:nvPr/>
        </p:nvCxnSpPr>
        <p:spPr>
          <a:xfrm rot="5400000" flipH="1" flipV="1">
            <a:off x="309656" y="5263070"/>
            <a:ext cx="3265023" cy="2161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0" name="Straight Arrow Connector 659"/>
          <p:cNvCxnSpPr/>
          <p:nvPr/>
        </p:nvCxnSpPr>
        <p:spPr>
          <a:xfrm rot="16200000" flipH="1">
            <a:off x="1938026" y="5066126"/>
            <a:ext cx="2849526" cy="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Elbow Connector 662"/>
          <p:cNvCxnSpPr>
            <a:stCxn id="160" idx="3"/>
            <a:endCxn id="97" idx="1"/>
          </p:cNvCxnSpPr>
          <p:nvPr/>
        </p:nvCxnSpPr>
        <p:spPr>
          <a:xfrm>
            <a:off x="4820405" y="1837960"/>
            <a:ext cx="885932" cy="180181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7" name="Elbow Connector 666"/>
          <p:cNvCxnSpPr>
            <a:stCxn id="153" idx="3"/>
            <a:endCxn id="97" idx="1"/>
          </p:cNvCxnSpPr>
          <p:nvPr/>
        </p:nvCxnSpPr>
        <p:spPr>
          <a:xfrm>
            <a:off x="4820405" y="2738868"/>
            <a:ext cx="885932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0" name="Elbow Connector 669"/>
          <p:cNvCxnSpPr>
            <a:stCxn id="139" idx="3"/>
            <a:endCxn id="97" idx="1"/>
          </p:cNvCxnSpPr>
          <p:nvPr/>
        </p:nvCxnSpPr>
        <p:spPr>
          <a:xfrm flipV="1">
            <a:off x="4820405" y="3639776"/>
            <a:ext cx="885932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Elbow Connector 672"/>
          <p:cNvCxnSpPr>
            <a:stCxn id="146" idx="3"/>
            <a:endCxn id="97" idx="1"/>
          </p:cNvCxnSpPr>
          <p:nvPr/>
        </p:nvCxnSpPr>
        <p:spPr>
          <a:xfrm flipV="1">
            <a:off x="4820405" y="3639776"/>
            <a:ext cx="885932" cy="18018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Straight Arrow Connector 675"/>
          <p:cNvCxnSpPr>
            <a:endCxn id="567" idx="0"/>
          </p:cNvCxnSpPr>
          <p:nvPr/>
        </p:nvCxnSpPr>
        <p:spPr>
          <a:xfrm rot="16200000" flipH="1">
            <a:off x="2417272" y="4372172"/>
            <a:ext cx="5068427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4" name="Elbow Connector 683"/>
          <p:cNvCxnSpPr>
            <a:stCxn id="283" idx="3"/>
            <a:endCxn id="111" idx="1"/>
          </p:cNvCxnSpPr>
          <p:nvPr/>
        </p:nvCxnSpPr>
        <p:spPr>
          <a:xfrm flipV="1">
            <a:off x="8946270" y="3639776"/>
            <a:ext cx="947731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Elbow Connector 684"/>
          <p:cNvCxnSpPr>
            <a:stCxn id="277" idx="3"/>
            <a:endCxn id="111" idx="1"/>
          </p:cNvCxnSpPr>
          <p:nvPr/>
        </p:nvCxnSpPr>
        <p:spPr>
          <a:xfrm flipV="1">
            <a:off x="8946270" y="3639776"/>
            <a:ext cx="947731" cy="18018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Elbow Connector 685"/>
          <p:cNvCxnSpPr>
            <a:stCxn id="271" idx="3"/>
            <a:endCxn id="111" idx="1"/>
          </p:cNvCxnSpPr>
          <p:nvPr/>
        </p:nvCxnSpPr>
        <p:spPr>
          <a:xfrm>
            <a:off x="8946270" y="2738868"/>
            <a:ext cx="947731" cy="9009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Elbow Connector 686"/>
          <p:cNvCxnSpPr>
            <a:stCxn id="265" idx="3"/>
            <a:endCxn id="111" idx="1"/>
          </p:cNvCxnSpPr>
          <p:nvPr/>
        </p:nvCxnSpPr>
        <p:spPr>
          <a:xfrm>
            <a:off x="8946270" y="1837960"/>
            <a:ext cx="947731" cy="180181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3" name="Straight Arrow Connector 702"/>
          <p:cNvCxnSpPr>
            <a:endCxn id="564" idx="0"/>
          </p:cNvCxnSpPr>
          <p:nvPr/>
        </p:nvCxnSpPr>
        <p:spPr>
          <a:xfrm rot="5400000">
            <a:off x="1914536" y="3869436"/>
            <a:ext cx="5068425" cy="1005476"/>
          </a:xfrm>
          <a:prstGeom prst="bentConnector3">
            <a:avLst>
              <a:gd name="adj1" fmla="val 85456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4" name="Straight Arrow Connector 703"/>
          <p:cNvCxnSpPr>
            <a:endCxn id="573" idx="0"/>
          </p:cNvCxnSpPr>
          <p:nvPr/>
        </p:nvCxnSpPr>
        <p:spPr>
          <a:xfrm rot="5400000">
            <a:off x="1673678" y="4567129"/>
            <a:ext cx="6006975" cy="548638"/>
          </a:xfrm>
          <a:prstGeom prst="bentConnector3">
            <a:avLst>
              <a:gd name="adj1" fmla="val 78754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5" name="Straight Arrow Connector 704"/>
          <p:cNvCxnSpPr>
            <a:endCxn id="570" idx="0"/>
          </p:cNvCxnSpPr>
          <p:nvPr/>
        </p:nvCxnSpPr>
        <p:spPr>
          <a:xfrm rot="16200000" flipH="1">
            <a:off x="2920010" y="3869435"/>
            <a:ext cx="5068428" cy="1005475"/>
          </a:xfrm>
          <a:prstGeom prst="bentConnector3">
            <a:avLst>
              <a:gd name="adj1" fmla="val 89841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6" name="Straight Arrow Connector 705"/>
          <p:cNvCxnSpPr>
            <a:endCxn id="576" idx="0"/>
          </p:cNvCxnSpPr>
          <p:nvPr/>
        </p:nvCxnSpPr>
        <p:spPr>
          <a:xfrm rot="16200000" flipH="1">
            <a:off x="2173777" y="4615671"/>
            <a:ext cx="6006975" cy="451554"/>
          </a:xfrm>
          <a:prstGeom prst="bentConnector3">
            <a:avLst>
              <a:gd name="adj1" fmla="val 8129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" name="Straight Arrow Connector 719"/>
          <p:cNvCxnSpPr>
            <a:endCxn id="654" idx="0"/>
          </p:cNvCxnSpPr>
          <p:nvPr/>
        </p:nvCxnSpPr>
        <p:spPr>
          <a:xfrm rot="5400000">
            <a:off x="6704427" y="4372176"/>
            <a:ext cx="506842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1" name="Straight Arrow Connector 702"/>
          <p:cNvCxnSpPr>
            <a:endCxn id="656" idx="0"/>
          </p:cNvCxnSpPr>
          <p:nvPr/>
        </p:nvCxnSpPr>
        <p:spPr>
          <a:xfrm rot="5400000">
            <a:off x="6201690" y="3870233"/>
            <a:ext cx="5067626" cy="1004682"/>
          </a:xfrm>
          <a:prstGeom prst="bentConnector3">
            <a:avLst>
              <a:gd name="adj1" fmla="val 85963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2" name="Straight Arrow Connector 703"/>
          <p:cNvCxnSpPr>
            <a:endCxn id="650" idx="0"/>
          </p:cNvCxnSpPr>
          <p:nvPr/>
        </p:nvCxnSpPr>
        <p:spPr>
          <a:xfrm rot="5400000">
            <a:off x="5960432" y="4567524"/>
            <a:ext cx="6006978" cy="547846"/>
          </a:xfrm>
          <a:prstGeom prst="bentConnector3">
            <a:avLst>
              <a:gd name="adj1" fmla="val 7885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3" name="Straight Arrow Connector 704"/>
          <p:cNvCxnSpPr>
            <a:endCxn id="652" idx="0"/>
          </p:cNvCxnSpPr>
          <p:nvPr/>
        </p:nvCxnSpPr>
        <p:spPr>
          <a:xfrm rot="16200000" flipH="1">
            <a:off x="7206767" y="3869039"/>
            <a:ext cx="5068427" cy="1006268"/>
          </a:xfrm>
          <a:prstGeom prst="bentConnector3">
            <a:avLst>
              <a:gd name="adj1" fmla="val 89966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4" name="Straight Arrow Connector 705"/>
          <p:cNvCxnSpPr>
            <a:endCxn id="648" idx="0"/>
          </p:cNvCxnSpPr>
          <p:nvPr/>
        </p:nvCxnSpPr>
        <p:spPr>
          <a:xfrm rot="16200000" flipH="1">
            <a:off x="6461724" y="4616466"/>
            <a:ext cx="6006177" cy="450761"/>
          </a:xfrm>
          <a:prstGeom prst="bentConnector3">
            <a:avLst>
              <a:gd name="adj1" fmla="val 81612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0" name="Straight Arrow Connector 749"/>
          <p:cNvCxnSpPr/>
          <p:nvPr/>
        </p:nvCxnSpPr>
        <p:spPr>
          <a:xfrm rot="16200000" flipH="1">
            <a:off x="5507168" y="5066126"/>
            <a:ext cx="2849526" cy="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Straight Arrow Connector 750"/>
          <p:cNvCxnSpPr/>
          <p:nvPr/>
        </p:nvCxnSpPr>
        <p:spPr>
          <a:xfrm rot="16200000" flipH="1">
            <a:off x="9813319" y="5066126"/>
            <a:ext cx="2849526" cy="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7" name="Group 562"/>
          <p:cNvGrpSpPr/>
          <p:nvPr/>
        </p:nvGrpSpPr>
        <p:grpSpPr>
          <a:xfrm>
            <a:off x="13334210" y="6906386"/>
            <a:ext cx="1097279" cy="804744"/>
            <a:chOff x="2931614" y="5772036"/>
            <a:chExt cx="1097279" cy="804744"/>
          </a:xfrm>
        </p:grpSpPr>
        <p:sp>
          <p:nvSpPr>
            <p:cNvPr id="780" name="Folded Corner 779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1" name="TextBox 780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CD (MP) Cost</a:t>
              </a:r>
            </a:p>
            <a:p>
              <a:pPr algn="ctr"/>
              <a:r>
                <a:rPr lang="en-US" sz="700" dirty="0" smtClean="0"/>
                <a:t>Estimation</a:t>
              </a:r>
              <a:endParaRPr lang="en-US" sz="700" dirty="0"/>
            </a:p>
          </p:txBody>
        </p:sp>
      </p:grpSp>
      <p:grpSp>
        <p:nvGrpSpPr>
          <p:cNvPr id="768" name="Group 565"/>
          <p:cNvGrpSpPr/>
          <p:nvPr/>
        </p:nvGrpSpPr>
        <p:grpSpPr>
          <a:xfrm>
            <a:off x="12666325" y="6906387"/>
            <a:ext cx="1097279" cy="804744"/>
            <a:chOff x="2931614" y="5772036"/>
            <a:chExt cx="1097279" cy="804744"/>
          </a:xfrm>
        </p:grpSpPr>
        <p:sp>
          <p:nvSpPr>
            <p:cNvPr id="778" name="Folded Corner 77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" name="TextBox 77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CD (MP)</a:t>
              </a:r>
            </a:p>
            <a:p>
              <a:pPr algn="ctr"/>
              <a:r>
                <a:rPr lang="en-US" sz="700" dirty="0" smtClean="0"/>
                <a:t>4D Model</a:t>
              </a:r>
              <a:endParaRPr lang="en-US" sz="700" dirty="0"/>
            </a:p>
          </p:txBody>
        </p:sp>
      </p:grpSp>
      <p:grpSp>
        <p:nvGrpSpPr>
          <p:cNvPr id="770" name="Group 571"/>
          <p:cNvGrpSpPr/>
          <p:nvPr/>
        </p:nvGrpSpPr>
        <p:grpSpPr>
          <a:xfrm>
            <a:off x="11844635" y="6907181"/>
            <a:ext cx="1097279" cy="804744"/>
            <a:chOff x="2931614" y="5772036"/>
            <a:chExt cx="1097279" cy="804744"/>
          </a:xfrm>
        </p:grpSpPr>
        <p:sp>
          <p:nvSpPr>
            <p:cNvPr id="774" name="Folded Corner 77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5" name="TextBox 77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CD (MP) 3D Macro Coordination Model</a:t>
              </a:r>
              <a:endParaRPr lang="en-US" sz="700" dirty="0"/>
            </a:p>
          </p:txBody>
        </p:sp>
      </p:grpSp>
      <p:grpSp>
        <p:nvGrpSpPr>
          <p:cNvPr id="771" name="Group 574"/>
          <p:cNvGrpSpPr/>
          <p:nvPr/>
        </p:nvGrpSpPr>
        <p:grpSpPr>
          <a:xfrm>
            <a:off x="13013290" y="7844936"/>
            <a:ext cx="1097279" cy="804744"/>
            <a:chOff x="2931614" y="5772036"/>
            <a:chExt cx="1097279" cy="804744"/>
          </a:xfrm>
        </p:grpSpPr>
        <p:sp>
          <p:nvSpPr>
            <p:cNvPr id="772" name="Folded Corner 77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3" name="TextBox 77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CD (MP) 3D Virtual Prototypes</a:t>
              </a:r>
              <a:endParaRPr lang="en-US" sz="700" dirty="0"/>
            </a:p>
          </p:txBody>
        </p:sp>
      </p:grpSp>
      <p:grpSp>
        <p:nvGrpSpPr>
          <p:cNvPr id="782" name="Group 565"/>
          <p:cNvGrpSpPr/>
          <p:nvPr/>
        </p:nvGrpSpPr>
        <p:grpSpPr>
          <a:xfrm>
            <a:off x="14005609" y="7819405"/>
            <a:ext cx="1097279" cy="804744"/>
            <a:chOff x="2931614" y="5772036"/>
            <a:chExt cx="1097279" cy="804744"/>
          </a:xfrm>
        </p:grpSpPr>
        <p:sp>
          <p:nvSpPr>
            <p:cNvPr id="783" name="Folded Corner 782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4" name="TextBox 783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CD (MP) 3D Micro</a:t>
              </a:r>
            </a:p>
            <a:p>
              <a:pPr algn="ctr"/>
              <a:r>
                <a:rPr lang="en-US" sz="700" dirty="0" smtClean="0"/>
                <a:t>Coordination Model</a:t>
              </a:r>
            </a:p>
          </p:txBody>
        </p:sp>
      </p:grpSp>
      <p:grpSp>
        <p:nvGrpSpPr>
          <p:cNvPr id="785" name="Group 568"/>
          <p:cNvGrpSpPr/>
          <p:nvPr/>
        </p:nvGrpSpPr>
        <p:grpSpPr>
          <a:xfrm>
            <a:off x="14389773" y="6907181"/>
            <a:ext cx="1097279" cy="804744"/>
            <a:chOff x="2931614" y="5772036"/>
            <a:chExt cx="1097279" cy="804744"/>
          </a:xfrm>
        </p:grpSpPr>
        <p:sp>
          <p:nvSpPr>
            <p:cNvPr id="786" name="Folded Corner 78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7" name="TextBox 7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Record Model</a:t>
              </a:r>
              <a:endParaRPr lang="en-US" sz="700" dirty="0"/>
            </a:p>
          </p:txBody>
        </p:sp>
      </p:grpSp>
      <p:cxnSp>
        <p:nvCxnSpPr>
          <p:cNvPr id="793" name="Straight Arrow Connector 792"/>
          <p:cNvCxnSpPr>
            <a:stCxn id="313" idx="3"/>
            <a:endCxn id="776" idx="0"/>
          </p:cNvCxnSpPr>
          <p:nvPr/>
        </p:nvCxnSpPr>
        <p:spPr>
          <a:xfrm flipH="1">
            <a:off x="12796853" y="5441593"/>
            <a:ext cx="300685" cy="2403343"/>
          </a:xfrm>
          <a:prstGeom prst="bentConnector4">
            <a:avLst>
              <a:gd name="adj1" fmla="val -124599"/>
              <a:gd name="adj2" fmla="val 4926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4" name="Straight Arrow Connector 702"/>
          <p:cNvCxnSpPr>
            <a:stCxn id="301" idx="3"/>
            <a:endCxn id="780" idx="0"/>
          </p:cNvCxnSpPr>
          <p:nvPr/>
        </p:nvCxnSpPr>
        <p:spPr>
          <a:xfrm>
            <a:off x="13097538" y="1837960"/>
            <a:ext cx="785312" cy="5068426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5" name="Straight Arrow Connector 703"/>
          <p:cNvCxnSpPr>
            <a:stCxn id="307" idx="3"/>
            <a:endCxn id="774" idx="0"/>
          </p:cNvCxnSpPr>
          <p:nvPr/>
        </p:nvCxnSpPr>
        <p:spPr>
          <a:xfrm flipH="1">
            <a:off x="12393275" y="2738868"/>
            <a:ext cx="704263" cy="4168313"/>
          </a:xfrm>
          <a:prstGeom prst="bentConnector4">
            <a:avLst>
              <a:gd name="adj1" fmla="val -32459"/>
              <a:gd name="adj2" fmla="val 79737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6" name="Straight Arrow Connector 704"/>
          <p:cNvCxnSpPr>
            <a:stCxn id="319" idx="3"/>
            <a:endCxn id="778" idx="0"/>
          </p:cNvCxnSpPr>
          <p:nvPr/>
        </p:nvCxnSpPr>
        <p:spPr>
          <a:xfrm>
            <a:off x="13097538" y="4540684"/>
            <a:ext cx="117427" cy="2365703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7" name="Straight Arrow Connector 705"/>
          <p:cNvCxnSpPr>
            <a:stCxn id="325" idx="3"/>
            <a:endCxn id="772" idx="0"/>
          </p:cNvCxnSpPr>
          <p:nvPr/>
        </p:nvCxnSpPr>
        <p:spPr>
          <a:xfrm>
            <a:off x="13097538" y="3639776"/>
            <a:ext cx="464392" cy="4205160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3" name="Straight Arrow Connector 792"/>
          <p:cNvCxnSpPr>
            <a:endCxn id="783" idx="0"/>
          </p:cNvCxnSpPr>
          <p:nvPr/>
        </p:nvCxnSpPr>
        <p:spPr>
          <a:xfrm rot="16200000" flipH="1">
            <a:off x="11491490" y="4756646"/>
            <a:ext cx="5576876" cy="548641"/>
          </a:xfrm>
          <a:prstGeom prst="bentConnector3">
            <a:avLst>
              <a:gd name="adj1" fmla="val 77783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4" name="Straight Arrow Connector 792"/>
          <p:cNvCxnSpPr>
            <a:stCxn id="125" idx="3"/>
            <a:endCxn id="786" idx="0"/>
          </p:cNvCxnSpPr>
          <p:nvPr/>
        </p:nvCxnSpPr>
        <p:spPr>
          <a:xfrm flipH="1">
            <a:off x="14938413" y="2242529"/>
            <a:ext cx="358033" cy="4664652"/>
          </a:xfrm>
          <a:prstGeom prst="bentConnector4">
            <a:avLst>
              <a:gd name="adj1" fmla="val -24830"/>
              <a:gd name="adj2" fmla="val 7493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6" name="Oval 865"/>
          <p:cNvSpPr/>
          <p:nvPr/>
        </p:nvSpPr>
        <p:spPr>
          <a:xfrm>
            <a:off x="408791" y="2909656"/>
            <a:ext cx="274320" cy="27432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7" name="Elbow Connector 866"/>
          <p:cNvCxnSpPr>
            <a:stCxn id="866" idx="4"/>
            <a:endCxn id="22" idx="1"/>
          </p:cNvCxnSpPr>
          <p:nvPr/>
        </p:nvCxnSpPr>
        <p:spPr>
          <a:xfrm rot="16200000" flipH="1">
            <a:off x="419174" y="3310753"/>
            <a:ext cx="455800" cy="202246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Title 3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BIM EXECUTION PLANNING PROCESS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1178958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Architecture Model</a:t>
              </a:r>
              <a:endParaRPr lang="en-US" sz="700" dirty="0"/>
            </a:p>
          </p:txBody>
        </p:sp>
      </p:grpSp>
      <p:grpSp>
        <p:nvGrpSpPr>
          <p:cNvPr id="4" name="Group 487"/>
          <p:cNvGrpSpPr/>
          <p:nvPr/>
        </p:nvGrpSpPr>
        <p:grpSpPr>
          <a:xfrm>
            <a:off x="8435394" y="8262083"/>
            <a:ext cx="1097279" cy="804744"/>
            <a:chOff x="2931614" y="5772036"/>
            <a:chExt cx="1097279" cy="804744"/>
          </a:xfrm>
        </p:grpSpPr>
        <p:sp>
          <p:nvSpPr>
            <p:cNvPr id="582" name="Folded Corner 5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TextBox 5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Analysis Model</a:t>
              </a:r>
              <a:endParaRPr lang="en-US" sz="700" dirty="0"/>
            </a:p>
          </p:txBody>
        </p:sp>
      </p:grpSp>
      <p:grpSp>
        <p:nvGrpSpPr>
          <p:cNvPr id="5" name="Group 487"/>
          <p:cNvGrpSpPr/>
          <p:nvPr/>
        </p:nvGrpSpPr>
        <p:grpSpPr>
          <a:xfrm>
            <a:off x="453622" y="512863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Soil Data</a:t>
              </a:r>
              <a:endParaRPr lang="en-US" sz="700" dirty="0"/>
            </a:p>
          </p:txBody>
        </p:sp>
      </p:grpSp>
      <p:grpSp>
        <p:nvGrpSpPr>
          <p:cNvPr id="6" name="Group 487"/>
          <p:cNvGrpSpPr/>
          <p:nvPr/>
        </p:nvGrpSpPr>
        <p:grpSpPr>
          <a:xfrm>
            <a:off x="1045159" y="512863"/>
            <a:ext cx="1097279" cy="804744"/>
            <a:chOff x="2931614" y="5543025"/>
            <a:chExt cx="1097279" cy="804744"/>
          </a:xfrm>
        </p:grpSpPr>
        <p:sp>
          <p:nvSpPr>
            <p:cNvPr id="179" name="Folded Corner 17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Wind Loads</a:t>
              </a:r>
              <a:endParaRPr lang="en-US" sz="700" dirty="0"/>
            </a:p>
          </p:txBody>
        </p:sp>
      </p:grpSp>
      <p:grpSp>
        <p:nvGrpSpPr>
          <p:cNvPr id="8" name="Group 487"/>
          <p:cNvGrpSpPr/>
          <p:nvPr/>
        </p:nvGrpSpPr>
        <p:grpSpPr>
          <a:xfrm>
            <a:off x="13740066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Design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794454" y="4750832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0832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9336968" y="4567952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site acceptable and available?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9" name="Group 27"/>
          <p:cNvGrpSpPr>
            <a:grpSpLocks/>
          </p:cNvGrpSpPr>
          <p:nvPr/>
        </p:nvGrpSpPr>
        <p:grpSpPr>
          <a:xfrm>
            <a:off x="11095171" y="4613672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Structural Engineer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Export Model to Structural Design Application</a:t>
              </a:r>
              <a:endParaRPr lang="en-US" sz="800" b="1" dirty="0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>
          <a:xfrm>
            <a:off x="12944814" y="4613672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Structural Engineer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Update Structural Design Model</a:t>
              </a:r>
              <a:endParaRPr lang="en-US" sz="800" b="1" dirty="0"/>
            </a:p>
          </p:txBody>
        </p:sp>
      </p:grpSp>
      <p:grpSp>
        <p:nvGrpSpPr>
          <p:cNvPr id="14" name="Group 88"/>
          <p:cNvGrpSpPr>
            <a:grpSpLocks/>
          </p:cNvGrpSpPr>
          <p:nvPr/>
        </p:nvGrpSpPr>
        <p:grpSpPr>
          <a:xfrm>
            <a:off x="1938396" y="4613672"/>
            <a:ext cx="822960" cy="640080"/>
            <a:chOff x="3581400" y="533400"/>
            <a:chExt cx="1981206" cy="1118296"/>
          </a:xfrm>
        </p:grpSpPr>
        <p:sp>
          <p:nvSpPr>
            <p:cNvPr id="211" name="Rectangle 21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Structural Engineer</a:t>
              </a:r>
              <a:endParaRPr lang="en-US" sz="800" b="1" dirty="0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Generate Structural Layout</a:t>
              </a:r>
              <a:endParaRPr lang="en-US" sz="800" b="1" dirty="0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>
          <a:xfrm>
            <a:off x="3788039" y="4613672"/>
            <a:ext cx="822960" cy="640080"/>
            <a:chOff x="3581400" y="533400"/>
            <a:chExt cx="1981206" cy="1118296"/>
          </a:xfrm>
        </p:grpSpPr>
        <p:sp>
          <p:nvSpPr>
            <p:cNvPr id="215" name="Rectangle 21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Structural Engineer</a:t>
              </a:r>
              <a:endParaRPr lang="en-US" sz="800" b="1" dirty="0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3581400" y="553214"/>
              <a:ext cx="1981199" cy="699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Generate Structural Design Model</a:t>
              </a:r>
              <a:endParaRPr lang="en-US" sz="800" b="1" dirty="0"/>
            </a:p>
          </p:txBody>
        </p:sp>
      </p:grpSp>
      <p:grpSp>
        <p:nvGrpSpPr>
          <p:cNvPr id="16" name="Group 88"/>
          <p:cNvGrpSpPr>
            <a:grpSpLocks/>
          </p:cNvGrpSpPr>
          <p:nvPr/>
        </p:nvGrpSpPr>
        <p:grpSpPr>
          <a:xfrm>
            <a:off x="5637682" y="4613672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Structural Engineer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Export Model to Structural Analysis Application</a:t>
              </a:r>
              <a:endParaRPr lang="en-US" sz="800" b="1" dirty="0"/>
            </a:p>
          </p:txBody>
        </p:sp>
      </p:grpSp>
      <p:grpSp>
        <p:nvGrpSpPr>
          <p:cNvPr id="17" name="Group 88"/>
          <p:cNvGrpSpPr>
            <a:grpSpLocks/>
          </p:cNvGrpSpPr>
          <p:nvPr/>
        </p:nvGrpSpPr>
        <p:grpSpPr>
          <a:xfrm>
            <a:off x="7487325" y="4613672"/>
            <a:ext cx="822960" cy="640080"/>
            <a:chOff x="3581400" y="533400"/>
            <a:chExt cx="1981206" cy="1118296"/>
          </a:xfrm>
        </p:grpSpPr>
        <p:sp>
          <p:nvSpPr>
            <p:cNvPr id="242" name="Rectangle 24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Structural Engineer</a:t>
              </a:r>
              <a:endParaRPr lang="en-US" sz="800" b="1" dirty="0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Model</a:t>
              </a:r>
              <a:endParaRPr lang="en-US" sz="800" b="1" dirty="0"/>
            </a:p>
          </p:txBody>
        </p:sp>
      </p:grpSp>
      <p:cxnSp>
        <p:nvCxnSpPr>
          <p:cNvPr id="298" name="Elbow Connector 866"/>
          <p:cNvCxnSpPr>
            <a:stCxn id="575" idx="6"/>
            <a:endCxn id="211" idx="1"/>
          </p:cNvCxnSpPr>
          <p:nvPr/>
        </p:nvCxnSpPr>
        <p:spPr>
          <a:xfrm>
            <a:off x="911713" y="4933712"/>
            <a:ext cx="102668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Elbow Connector 866"/>
          <p:cNvCxnSpPr>
            <a:stCxn id="232" idx="0"/>
          </p:cNvCxnSpPr>
          <p:nvPr/>
        </p:nvCxnSpPr>
        <p:spPr>
          <a:xfrm rot="16200000" flipH="1" flipV="1">
            <a:off x="5451532" y="684103"/>
            <a:ext cx="367348" cy="8135045"/>
          </a:xfrm>
          <a:prstGeom prst="bentConnector4">
            <a:avLst>
              <a:gd name="adj1" fmla="val -251883"/>
              <a:gd name="adj2" fmla="val 10001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Arrow Connector 364"/>
          <p:cNvCxnSpPr>
            <a:stCxn id="165" idx="2"/>
          </p:cNvCxnSpPr>
          <p:nvPr/>
        </p:nvCxnSpPr>
        <p:spPr>
          <a:xfrm rot="16200000" flipH="1">
            <a:off x="-116351" y="3522996"/>
            <a:ext cx="2821434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0114813" y="4758605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9815729" y="4404988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121" name="Group 487"/>
          <p:cNvGrpSpPr/>
          <p:nvPr/>
        </p:nvGrpSpPr>
        <p:grpSpPr>
          <a:xfrm>
            <a:off x="453618" y="1253107"/>
            <a:ext cx="1097279" cy="804744"/>
            <a:chOff x="2931614" y="5543025"/>
            <a:chExt cx="1097279" cy="804744"/>
          </a:xfrm>
        </p:grpSpPr>
        <p:sp>
          <p:nvSpPr>
            <p:cNvPr id="122" name="Folded Corner 12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Seismic Loads</a:t>
              </a:r>
              <a:endParaRPr lang="en-US" sz="700" dirty="0"/>
            </a:p>
          </p:txBody>
        </p:sp>
      </p:grpSp>
      <p:grpSp>
        <p:nvGrpSpPr>
          <p:cNvPr id="125" name="Group 487"/>
          <p:cNvGrpSpPr/>
          <p:nvPr/>
        </p:nvGrpSpPr>
        <p:grpSpPr>
          <a:xfrm>
            <a:off x="1045155" y="1253107"/>
            <a:ext cx="1097279" cy="804744"/>
            <a:chOff x="2931614" y="5543025"/>
            <a:chExt cx="1097279" cy="804744"/>
          </a:xfrm>
        </p:grpSpPr>
        <p:sp>
          <p:nvSpPr>
            <p:cNvPr id="126" name="Folded Corner 12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Snow Loads</a:t>
              </a:r>
              <a:endParaRPr lang="en-US" sz="700" dirty="0"/>
            </a:p>
          </p:txBody>
        </p:sp>
      </p:grpSp>
      <p:grpSp>
        <p:nvGrpSpPr>
          <p:cNvPr id="133" name="Group 487"/>
          <p:cNvGrpSpPr/>
          <p:nvPr/>
        </p:nvGrpSpPr>
        <p:grpSpPr>
          <a:xfrm>
            <a:off x="4533221" y="8262083"/>
            <a:ext cx="1097279" cy="804744"/>
            <a:chOff x="2931614" y="5772036"/>
            <a:chExt cx="1097279" cy="804744"/>
          </a:xfrm>
        </p:grpSpPr>
        <p:sp>
          <p:nvSpPr>
            <p:cNvPr id="134" name="Folded Corner 13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Design Model (Draft)</a:t>
              </a:r>
              <a:endParaRPr lang="en-US" sz="700" dirty="0"/>
            </a:p>
          </p:txBody>
        </p:sp>
      </p:grpSp>
      <p:cxnSp>
        <p:nvCxnSpPr>
          <p:cNvPr id="138" name="Elbow Connector 866"/>
          <p:cNvCxnSpPr>
            <a:stCxn id="211" idx="3"/>
            <a:endCxn id="215" idx="1"/>
          </p:cNvCxnSpPr>
          <p:nvPr/>
        </p:nvCxnSpPr>
        <p:spPr>
          <a:xfrm>
            <a:off x="2761354" y="4933712"/>
            <a:ext cx="102668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Elbow Connector 866"/>
          <p:cNvCxnSpPr>
            <a:stCxn id="232" idx="3"/>
            <a:endCxn id="22" idx="1"/>
          </p:cNvCxnSpPr>
          <p:nvPr/>
        </p:nvCxnSpPr>
        <p:spPr>
          <a:xfrm>
            <a:off x="10068488" y="4933712"/>
            <a:ext cx="102668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866"/>
          <p:cNvCxnSpPr>
            <a:stCxn id="22" idx="3"/>
            <a:endCxn id="90" idx="1"/>
          </p:cNvCxnSpPr>
          <p:nvPr/>
        </p:nvCxnSpPr>
        <p:spPr>
          <a:xfrm>
            <a:off x="11918129" y="4933712"/>
            <a:ext cx="102668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866"/>
          <p:cNvCxnSpPr>
            <a:stCxn id="90" idx="3"/>
            <a:endCxn id="866" idx="2"/>
          </p:cNvCxnSpPr>
          <p:nvPr/>
        </p:nvCxnSpPr>
        <p:spPr>
          <a:xfrm>
            <a:off x="13767772" y="4933712"/>
            <a:ext cx="10266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866"/>
          <p:cNvCxnSpPr>
            <a:stCxn id="242" idx="3"/>
            <a:endCxn id="232" idx="1"/>
          </p:cNvCxnSpPr>
          <p:nvPr/>
        </p:nvCxnSpPr>
        <p:spPr>
          <a:xfrm>
            <a:off x="8310283" y="4933712"/>
            <a:ext cx="102668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866"/>
          <p:cNvCxnSpPr>
            <a:stCxn id="238" idx="3"/>
            <a:endCxn id="242" idx="1"/>
          </p:cNvCxnSpPr>
          <p:nvPr/>
        </p:nvCxnSpPr>
        <p:spPr>
          <a:xfrm>
            <a:off x="6460640" y="4933712"/>
            <a:ext cx="102668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Elbow Connector 866"/>
          <p:cNvCxnSpPr>
            <a:stCxn id="215" idx="3"/>
            <a:endCxn id="238" idx="1"/>
          </p:cNvCxnSpPr>
          <p:nvPr/>
        </p:nvCxnSpPr>
        <p:spPr>
          <a:xfrm>
            <a:off x="4610997" y="4933712"/>
            <a:ext cx="102668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Rectangle 164"/>
          <p:cNvSpPr/>
          <p:nvPr/>
        </p:nvSpPr>
        <p:spPr>
          <a:xfrm>
            <a:off x="533385" y="607585"/>
            <a:ext cx="1521961" cy="150469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Arrow Connector 167"/>
          <p:cNvCxnSpPr>
            <a:stCxn id="485" idx="0"/>
          </p:cNvCxnSpPr>
          <p:nvPr/>
        </p:nvCxnSpPr>
        <p:spPr>
          <a:xfrm rot="5400000" flipH="1" flipV="1">
            <a:off x="64207" y="6598692"/>
            <a:ext cx="3326783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>
            <a:endCxn id="134" idx="0"/>
          </p:cNvCxnSpPr>
          <p:nvPr/>
        </p:nvCxnSpPr>
        <p:spPr>
          <a:xfrm rot="5400000">
            <a:off x="3417678" y="6597897"/>
            <a:ext cx="3328369" cy="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/>
          <p:cNvCxnSpPr>
            <a:endCxn id="582" idx="0"/>
          </p:cNvCxnSpPr>
          <p:nvPr/>
        </p:nvCxnSpPr>
        <p:spPr>
          <a:xfrm rot="5400000">
            <a:off x="7320643" y="6598692"/>
            <a:ext cx="33267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Arrow Connector 180"/>
          <p:cNvCxnSpPr>
            <a:endCxn id="185" idx="0"/>
          </p:cNvCxnSpPr>
          <p:nvPr/>
        </p:nvCxnSpPr>
        <p:spPr>
          <a:xfrm rot="5400000">
            <a:off x="12619439" y="6605362"/>
            <a:ext cx="3338534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itle 18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Structural analysis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683658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Architecture Model</a:t>
              </a:r>
              <a:endParaRPr lang="en-US" sz="700" dirty="0"/>
            </a:p>
          </p:txBody>
        </p:sp>
      </p:grpSp>
      <p:grpSp>
        <p:nvGrpSpPr>
          <p:cNvPr id="4" name="Group 487"/>
          <p:cNvGrpSpPr/>
          <p:nvPr/>
        </p:nvGrpSpPr>
        <p:grpSpPr>
          <a:xfrm>
            <a:off x="9732841" y="8262083"/>
            <a:ext cx="1097279" cy="804744"/>
            <a:chOff x="2931614" y="5772036"/>
            <a:chExt cx="1097279" cy="804744"/>
          </a:xfrm>
        </p:grpSpPr>
        <p:sp>
          <p:nvSpPr>
            <p:cNvPr id="582" name="Folded Corner 5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TextBox 5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Lighting Analysis Model</a:t>
              </a:r>
              <a:endParaRPr lang="en-US" sz="700" dirty="0"/>
            </a:p>
          </p:txBody>
        </p:sp>
      </p:grpSp>
      <p:grpSp>
        <p:nvGrpSpPr>
          <p:cNvPr id="5" name="Group 487"/>
          <p:cNvGrpSpPr/>
          <p:nvPr/>
        </p:nvGrpSpPr>
        <p:grpSpPr>
          <a:xfrm>
            <a:off x="1471138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Solar Data</a:t>
              </a:r>
              <a:endParaRPr lang="en-US" sz="700" dirty="0"/>
            </a:p>
          </p:txBody>
        </p:sp>
      </p:grpSp>
      <p:grpSp>
        <p:nvGrpSpPr>
          <p:cNvPr id="6" name="Group 487"/>
          <p:cNvGrpSpPr/>
          <p:nvPr/>
        </p:nvGrpSpPr>
        <p:grpSpPr>
          <a:xfrm>
            <a:off x="2062675" y="828557"/>
            <a:ext cx="1097279" cy="804744"/>
            <a:chOff x="2931614" y="5543025"/>
            <a:chExt cx="1097279" cy="804744"/>
          </a:xfrm>
        </p:grpSpPr>
        <p:sp>
          <p:nvSpPr>
            <p:cNvPr id="179" name="Folded Corner 17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Weather Data</a:t>
              </a:r>
              <a:endParaRPr lang="en-US" sz="700" dirty="0"/>
            </a:p>
          </p:txBody>
        </p:sp>
      </p:grpSp>
      <p:grpSp>
        <p:nvGrpSpPr>
          <p:cNvPr id="7" name="Group 487"/>
          <p:cNvGrpSpPr/>
          <p:nvPr/>
        </p:nvGrpSpPr>
        <p:grpSpPr>
          <a:xfrm>
            <a:off x="13889643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Lighting Design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794454" y="475644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644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10446751" y="457356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building lighting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8" name="Group 27"/>
          <p:cNvGrpSpPr>
            <a:grpSpLocks/>
          </p:cNvGrpSpPr>
          <p:nvPr/>
        </p:nvGrpSpPr>
        <p:grpSpPr>
          <a:xfrm>
            <a:off x="11835025" y="461928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Export Model to Lighting Design Application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13314739" y="4619288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Update Lighting Model</a:t>
              </a:r>
              <a:endParaRPr lang="en-US" sz="800" b="1" dirty="0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>
          <a:xfrm>
            <a:off x="3048181" y="4619288"/>
            <a:ext cx="822960" cy="640080"/>
            <a:chOff x="3581400" y="533400"/>
            <a:chExt cx="1981206" cy="1118296"/>
          </a:xfrm>
        </p:grpSpPr>
        <p:sp>
          <p:nvSpPr>
            <p:cNvPr id="211" name="Rectangle 21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Generate Lighting Layout</a:t>
              </a:r>
              <a:endParaRPr lang="en-US" sz="800" b="1" dirty="0"/>
            </a:p>
          </p:txBody>
        </p:sp>
      </p:grpSp>
      <p:grpSp>
        <p:nvGrpSpPr>
          <p:cNvPr id="11" name="Group 88"/>
          <p:cNvGrpSpPr>
            <a:grpSpLocks/>
          </p:cNvGrpSpPr>
          <p:nvPr/>
        </p:nvGrpSpPr>
        <p:grpSpPr>
          <a:xfrm>
            <a:off x="4527895" y="4619288"/>
            <a:ext cx="822960" cy="640080"/>
            <a:chOff x="3581400" y="533400"/>
            <a:chExt cx="1981206" cy="1118296"/>
          </a:xfrm>
        </p:grpSpPr>
        <p:sp>
          <p:nvSpPr>
            <p:cNvPr id="215" name="Rectangle 21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3581400" y="553214"/>
              <a:ext cx="1981199" cy="699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Generate Basic Lighting Model</a:t>
              </a:r>
              <a:endParaRPr lang="en-US" sz="800" b="1" dirty="0"/>
            </a:p>
          </p:txBody>
        </p:sp>
      </p:grpSp>
      <p:grpSp>
        <p:nvGrpSpPr>
          <p:cNvPr id="12" name="Group 88"/>
          <p:cNvGrpSpPr>
            <a:grpSpLocks/>
          </p:cNvGrpSpPr>
          <p:nvPr/>
        </p:nvGrpSpPr>
        <p:grpSpPr>
          <a:xfrm>
            <a:off x="6007609" y="4619288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Export Model to Lighting Analysis Application</a:t>
              </a:r>
              <a:endParaRPr lang="en-US" sz="800" b="1" dirty="0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>
          <a:xfrm>
            <a:off x="7487323" y="4619288"/>
            <a:ext cx="822960" cy="640080"/>
            <a:chOff x="3581400" y="533400"/>
            <a:chExt cx="1981206" cy="1118296"/>
          </a:xfrm>
        </p:grpSpPr>
        <p:sp>
          <p:nvSpPr>
            <p:cNvPr id="242" name="Rectangle 24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Modify Model for Analysis</a:t>
              </a:r>
              <a:endParaRPr lang="en-US" sz="800" b="1" dirty="0"/>
            </a:p>
          </p:txBody>
        </p:sp>
      </p:grpSp>
      <p:cxnSp>
        <p:nvCxnSpPr>
          <p:cNvPr id="298" name="Elbow Connector 866"/>
          <p:cNvCxnSpPr>
            <a:stCxn id="575" idx="6"/>
            <a:endCxn id="89" idx="1"/>
          </p:cNvCxnSpPr>
          <p:nvPr/>
        </p:nvCxnSpPr>
        <p:spPr>
          <a:xfrm>
            <a:off x="911713" y="4939328"/>
            <a:ext cx="399579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Elbow Connector 866"/>
          <p:cNvCxnSpPr>
            <a:stCxn id="242" idx="3"/>
            <a:endCxn id="100" idx="1"/>
          </p:cNvCxnSpPr>
          <p:nvPr/>
        </p:nvCxnSpPr>
        <p:spPr>
          <a:xfrm flipV="1">
            <a:off x="8310281" y="3812951"/>
            <a:ext cx="656758" cy="112637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Arrow Connector 364"/>
          <p:cNvCxnSpPr>
            <a:stCxn id="165" idx="2"/>
          </p:cNvCxnSpPr>
          <p:nvPr/>
        </p:nvCxnSpPr>
        <p:spPr>
          <a:xfrm rot="16200000" flipH="1">
            <a:off x="739892" y="3368133"/>
            <a:ext cx="3144775" cy="79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1159157" y="4758605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10860073" y="4404988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16" name="Group 487"/>
          <p:cNvGrpSpPr/>
          <p:nvPr/>
        </p:nvGrpSpPr>
        <p:grpSpPr>
          <a:xfrm>
            <a:off x="5111230" y="8262083"/>
            <a:ext cx="1097279" cy="804744"/>
            <a:chOff x="2931614" y="5772036"/>
            <a:chExt cx="1097279" cy="804744"/>
          </a:xfrm>
        </p:grpSpPr>
        <p:sp>
          <p:nvSpPr>
            <p:cNvPr id="134" name="Folded Corner 13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Lighting Design Model (Draft)</a:t>
              </a:r>
              <a:endParaRPr lang="en-US" sz="700" dirty="0"/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1550901" y="828556"/>
            <a:ext cx="1521961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487"/>
          <p:cNvGrpSpPr/>
          <p:nvPr/>
        </p:nvGrpSpPr>
        <p:grpSpPr>
          <a:xfrm>
            <a:off x="2558830" y="8262083"/>
            <a:ext cx="1097279" cy="804744"/>
            <a:chOff x="2931614" y="5772036"/>
            <a:chExt cx="1097279" cy="804744"/>
          </a:xfrm>
        </p:grpSpPr>
        <p:sp>
          <p:nvSpPr>
            <p:cNvPr id="81" name="Folded Corner 80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Structural Model</a:t>
              </a:r>
              <a:endParaRPr lang="en-US" sz="700" dirty="0"/>
            </a:p>
          </p:txBody>
        </p:sp>
      </p:grpSp>
      <p:grpSp>
        <p:nvGrpSpPr>
          <p:cNvPr id="83" name="Group 487"/>
          <p:cNvGrpSpPr/>
          <p:nvPr/>
        </p:nvGrpSpPr>
        <p:grpSpPr>
          <a:xfrm>
            <a:off x="1621244" y="8264537"/>
            <a:ext cx="1097279" cy="804744"/>
            <a:chOff x="2931614" y="5772036"/>
            <a:chExt cx="1097279" cy="804744"/>
          </a:xfrm>
        </p:grpSpPr>
        <p:sp>
          <p:nvSpPr>
            <p:cNvPr id="84" name="Folded Corner 8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Other Applicable Models</a:t>
              </a:r>
              <a:endParaRPr lang="en-US" sz="700" dirty="0"/>
            </a:p>
          </p:txBody>
        </p:sp>
      </p:grpSp>
      <p:grpSp>
        <p:nvGrpSpPr>
          <p:cNvPr id="88" name="Group 88"/>
          <p:cNvGrpSpPr>
            <a:grpSpLocks/>
          </p:cNvGrpSpPr>
          <p:nvPr/>
        </p:nvGrpSpPr>
        <p:grpSpPr>
          <a:xfrm>
            <a:off x="1311292" y="4619288"/>
            <a:ext cx="822960" cy="640080"/>
            <a:chOff x="3581400" y="533400"/>
            <a:chExt cx="1981206" cy="1118296"/>
          </a:xfrm>
        </p:grpSpPr>
        <p:sp>
          <p:nvSpPr>
            <p:cNvPr id="89" name="Rectangle 8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Identify Lighting Criteria</a:t>
              </a:r>
              <a:endParaRPr lang="en-US" sz="800" b="1" dirty="0"/>
            </a:p>
          </p:txBody>
        </p:sp>
      </p:grpSp>
      <p:grpSp>
        <p:nvGrpSpPr>
          <p:cNvPr id="94" name="Group 88"/>
          <p:cNvGrpSpPr>
            <a:grpSpLocks/>
          </p:cNvGrpSpPr>
          <p:nvPr/>
        </p:nvGrpSpPr>
        <p:grpSpPr>
          <a:xfrm>
            <a:off x="8967037" y="4619288"/>
            <a:ext cx="822960" cy="640080"/>
            <a:chOff x="3581400" y="533400"/>
            <a:chExt cx="1981206" cy="1118296"/>
          </a:xfrm>
        </p:grpSpPr>
        <p:sp>
          <p:nvSpPr>
            <p:cNvPr id="96" name="Rectangle 9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Model for Lighting Levels</a:t>
              </a:r>
              <a:endParaRPr lang="en-US" sz="800" b="1" dirty="0"/>
            </a:p>
          </p:txBody>
        </p:sp>
      </p:grpSp>
      <p:grpSp>
        <p:nvGrpSpPr>
          <p:cNvPr id="99" name="Group 88"/>
          <p:cNvGrpSpPr>
            <a:grpSpLocks/>
          </p:cNvGrpSpPr>
          <p:nvPr/>
        </p:nvGrpSpPr>
        <p:grpSpPr>
          <a:xfrm>
            <a:off x="8967039" y="3492911"/>
            <a:ext cx="822960" cy="640080"/>
            <a:chOff x="3581400" y="533400"/>
            <a:chExt cx="1981206" cy="1118296"/>
          </a:xfrm>
        </p:grpSpPr>
        <p:sp>
          <p:nvSpPr>
            <p:cNvPr id="100" name="Rectangle 9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Model for Daylighting</a:t>
              </a:r>
              <a:endParaRPr lang="en-US" sz="800" b="1" dirty="0"/>
            </a:p>
          </p:txBody>
        </p:sp>
      </p:grpSp>
      <p:grpSp>
        <p:nvGrpSpPr>
          <p:cNvPr id="105" name="Group 88"/>
          <p:cNvGrpSpPr>
            <a:grpSpLocks/>
          </p:cNvGrpSpPr>
          <p:nvPr/>
        </p:nvGrpSpPr>
        <p:grpSpPr>
          <a:xfrm>
            <a:off x="8967034" y="5745665"/>
            <a:ext cx="822960" cy="640080"/>
            <a:chOff x="3581400" y="533400"/>
            <a:chExt cx="1981206" cy="1118296"/>
          </a:xfrm>
        </p:grpSpPr>
        <p:sp>
          <p:nvSpPr>
            <p:cNvPr id="106" name="Rectangle 10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Lighting Engineer</a:t>
              </a:r>
              <a:endParaRPr lang="en-US" sz="800" b="1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Model for Density Levels</a:t>
              </a:r>
              <a:endParaRPr lang="en-US" sz="800" b="1" dirty="0"/>
            </a:p>
          </p:txBody>
        </p:sp>
      </p:grpSp>
      <p:cxnSp>
        <p:nvCxnSpPr>
          <p:cNvPr id="111" name="Elbow Connector 866"/>
          <p:cNvCxnSpPr>
            <a:stCxn id="89" idx="3"/>
            <a:endCxn id="211" idx="1"/>
          </p:cNvCxnSpPr>
          <p:nvPr/>
        </p:nvCxnSpPr>
        <p:spPr>
          <a:xfrm>
            <a:off x="2134250" y="4939328"/>
            <a:ext cx="913931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866"/>
          <p:cNvCxnSpPr>
            <a:stCxn id="211" idx="3"/>
            <a:endCxn id="215" idx="1"/>
          </p:cNvCxnSpPr>
          <p:nvPr/>
        </p:nvCxnSpPr>
        <p:spPr>
          <a:xfrm>
            <a:off x="3871139" y="4939328"/>
            <a:ext cx="6567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866"/>
          <p:cNvCxnSpPr>
            <a:stCxn id="215" idx="3"/>
            <a:endCxn id="238" idx="1"/>
          </p:cNvCxnSpPr>
          <p:nvPr/>
        </p:nvCxnSpPr>
        <p:spPr>
          <a:xfrm>
            <a:off x="5350853" y="4939328"/>
            <a:ext cx="6567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866"/>
          <p:cNvCxnSpPr>
            <a:stCxn id="238" idx="3"/>
            <a:endCxn id="242" idx="1"/>
          </p:cNvCxnSpPr>
          <p:nvPr/>
        </p:nvCxnSpPr>
        <p:spPr>
          <a:xfrm>
            <a:off x="6830567" y="4939328"/>
            <a:ext cx="6567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866"/>
          <p:cNvCxnSpPr/>
          <p:nvPr/>
        </p:nvCxnSpPr>
        <p:spPr>
          <a:xfrm>
            <a:off x="11178271" y="4938534"/>
            <a:ext cx="656754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Elbow Connector 866"/>
          <p:cNvCxnSpPr/>
          <p:nvPr/>
        </p:nvCxnSpPr>
        <p:spPr>
          <a:xfrm>
            <a:off x="12657983" y="4938534"/>
            <a:ext cx="6567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866"/>
          <p:cNvCxnSpPr/>
          <p:nvPr/>
        </p:nvCxnSpPr>
        <p:spPr>
          <a:xfrm>
            <a:off x="14137697" y="4938534"/>
            <a:ext cx="656757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Elbow Connector 866"/>
          <p:cNvCxnSpPr>
            <a:stCxn id="242" idx="3"/>
            <a:endCxn id="96" idx="1"/>
          </p:cNvCxnSpPr>
          <p:nvPr/>
        </p:nvCxnSpPr>
        <p:spPr>
          <a:xfrm>
            <a:off x="8310281" y="4939328"/>
            <a:ext cx="656756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866"/>
          <p:cNvCxnSpPr>
            <a:stCxn id="100" idx="3"/>
            <a:endCxn id="232" idx="1"/>
          </p:cNvCxnSpPr>
          <p:nvPr/>
        </p:nvCxnSpPr>
        <p:spPr>
          <a:xfrm>
            <a:off x="9789997" y="3812951"/>
            <a:ext cx="656754" cy="112637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866"/>
          <p:cNvCxnSpPr>
            <a:stCxn id="242" idx="3"/>
            <a:endCxn id="106" idx="1"/>
          </p:cNvCxnSpPr>
          <p:nvPr/>
        </p:nvCxnSpPr>
        <p:spPr>
          <a:xfrm>
            <a:off x="8310281" y="4939328"/>
            <a:ext cx="656753" cy="112637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Elbow Connector 866"/>
          <p:cNvCxnSpPr>
            <a:stCxn id="106" idx="3"/>
            <a:endCxn id="232" idx="1"/>
          </p:cNvCxnSpPr>
          <p:nvPr/>
        </p:nvCxnSpPr>
        <p:spPr>
          <a:xfrm flipV="1">
            <a:off x="9789992" y="4939328"/>
            <a:ext cx="656759" cy="112637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Elbow Connector 866"/>
          <p:cNvCxnSpPr>
            <a:stCxn id="96" idx="3"/>
            <a:endCxn id="232" idx="1"/>
          </p:cNvCxnSpPr>
          <p:nvPr/>
        </p:nvCxnSpPr>
        <p:spPr>
          <a:xfrm>
            <a:off x="9789995" y="4939328"/>
            <a:ext cx="656756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Elbow Connector 866"/>
          <p:cNvCxnSpPr>
            <a:stCxn id="232" idx="0"/>
          </p:cNvCxnSpPr>
          <p:nvPr/>
        </p:nvCxnSpPr>
        <p:spPr>
          <a:xfrm rot="16200000" flipH="1" flipV="1">
            <a:off x="6568049" y="696455"/>
            <a:ext cx="367350" cy="8121575"/>
          </a:xfrm>
          <a:prstGeom prst="bentConnector4">
            <a:avLst>
              <a:gd name="adj1" fmla="val -407084"/>
              <a:gd name="adj2" fmla="val 9998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Rectangle 195"/>
          <p:cNvSpPr/>
          <p:nvPr/>
        </p:nvSpPr>
        <p:spPr>
          <a:xfrm>
            <a:off x="656189" y="8111786"/>
            <a:ext cx="2904669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0" name="Straight Arrow Connector 199"/>
          <p:cNvCxnSpPr/>
          <p:nvPr/>
        </p:nvCxnSpPr>
        <p:spPr>
          <a:xfrm rot="5400000" flipH="1" flipV="1">
            <a:off x="-532483" y="6525290"/>
            <a:ext cx="3171662" cy="291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Arrow Connector 203"/>
          <p:cNvCxnSpPr>
            <a:endCxn id="134" idx="0"/>
          </p:cNvCxnSpPr>
          <p:nvPr/>
        </p:nvCxnSpPr>
        <p:spPr>
          <a:xfrm rot="5400000">
            <a:off x="4000757" y="6600031"/>
            <a:ext cx="3321165" cy="293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Arrow Connector 207"/>
          <p:cNvCxnSpPr>
            <a:endCxn id="582" idx="0"/>
          </p:cNvCxnSpPr>
          <p:nvPr/>
        </p:nvCxnSpPr>
        <p:spPr>
          <a:xfrm rot="16200000" flipH="1">
            <a:off x="8599791" y="6580392"/>
            <a:ext cx="3321165" cy="42216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217"/>
          <p:cNvCxnSpPr>
            <a:endCxn id="185" idx="0"/>
          </p:cNvCxnSpPr>
          <p:nvPr/>
        </p:nvCxnSpPr>
        <p:spPr>
          <a:xfrm rot="5400000">
            <a:off x="12772528" y="6606674"/>
            <a:ext cx="3333711" cy="2199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Title 2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Lighting analysis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7"/>
          <p:cNvGrpSpPr/>
          <p:nvPr/>
        </p:nvGrpSpPr>
        <p:grpSpPr>
          <a:xfrm>
            <a:off x="7244614" y="8262083"/>
            <a:ext cx="1097279" cy="804744"/>
            <a:chOff x="2931614" y="5772036"/>
            <a:chExt cx="1097279" cy="804744"/>
          </a:xfrm>
        </p:grpSpPr>
        <p:sp>
          <p:nvSpPr>
            <p:cNvPr id="582" name="Folded Corner 5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TextBox 5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Coordination Model by Discipline</a:t>
              </a:r>
              <a:endParaRPr lang="en-US" sz="700" dirty="0"/>
            </a:p>
          </p:txBody>
        </p:sp>
      </p:grpSp>
      <p:grpSp>
        <p:nvGrpSpPr>
          <p:cNvPr id="5" name="Group 487"/>
          <p:cNvGrpSpPr/>
          <p:nvPr/>
        </p:nvGrpSpPr>
        <p:grpSpPr>
          <a:xfrm>
            <a:off x="635566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Company Implementation Standards</a:t>
              </a:r>
              <a:endParaRPr lang="en-US" sz="700" dirty="0"/>
            </a:p>
          </p:txBody>
        </p:sp>
      </p:grpSp>
      <p:grpSp>
        <p:nvGrpSpPr>
          <p:cNvPr id="6" name="Group 487"/>
          <p:cNvGrpSpPr/>
          <p:nvPr/>
        </p:nvGrpSpPr>
        <p:grpSpPr>
          <a:xfrm>
            <a:off x="1684315" y="828557"/>
            <a:ext cx="1097279" cy="804744"/>
            <a:chOff x="2931614" y="5543025"/>
            <a:chExt cx="1097279" cy="804744"/>
          </a:xfrm>
        </p:grpSpPr>
        <p:sp>
          <p:nvSpPr>
            <p:cNvPr id="179" name="Folded Corner 17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Contract Requirements</a:t>
              </a:r>
              <a:endParaRPr lang="en-US" sz="700" dirty="0"/>
            </a:p>
          </p:txBody>
        </p:sp>
      </p:grpSp>
      <p:grpSp>
        <p:nvGrpSpPr>
          <p:cNvPr id="7" name="Group 487"/>
          <p:cNvGrpSpPr/>
          <p:nvPr/>
        </p:nvGrpSpPr>
        <p:grpSpPr>
          <a:xfrm>
            <a:off x="14031340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Coordination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1492719" y="6261905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644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11309839" y="457356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Any collisions?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8" name="Group 27"/>
          <p:cNvGrpSpPr>
            <a:grpSpLocks/>
          </p:cNvGrpSpPr>
          <p:nvPr/>
        </p:nvGrpSpPr>
        <p:grpSpPr>
          <a:xfrm>
            <a:off x="6589817" y="461928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Create Discipline Models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13314739" y="4619288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Identify Solutions to Collisions</a:t>
              </a:r>
              <a:endParaRPr lang="en-US" sz="800" b="1" dirty="0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>
          <a:xfrm>
            <a:off x="8191493" y="4619288"/>
            <a:ext cx="822960" cy="640080"/>
            <a:chOff x="3581400" y="533400"/>
            <a:chExt cx="1981206" cy="1118296"/>
          </a:xfrm>
        </p:grpSpPr>
        <p:sp>
          <p:nvSpPr>
            <p:cNvPr id="242" name="Rectangle 24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BIM Coordinator</a:t>
              </a:r>
              <a:endParaRPr lang="en-US" sz="800" b="1" dirty="0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Composite Model</a:t>
              </a:r>
              <a:endParaRPr lang="en-US" sz="800" b="1" dirty="0"/>
            </a:p>
          </p:txBody>
        </p:sp>
      </p:grpSp>
      <p:cxnSp>
        <p:nvCxnSpPr>
          <p:cNvPr id="298" name="Elbow Connector 866"/>
          <p:cNvCxnSpPr>
            <a:stCxn id="22" idx="3"/>
            <a:endCxn id="242" idx="1"/>
          </p:cNvCxnSpPr>
          <p:nvPr/>
        </p:nvCxnSpPr>
        <p:spPr>
          <a:xfrm>
            <a:off x="7412775" y="4939328"/>
            <a:ext cx="77871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2022245" y="4758605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11723161" y="5305088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14" name="Group 487"/>
          <p:cNvGrpSpPr/>
          <p:nvPr/>
        </p:nvGrpSpPr>
        <p:grpSpPr>
          <a:xfrm>
            <a:off x="4806440" y="8262083"/>
            <a:ext cx="1097279" cy="804744"/>
            <a:chOff x="2931614" y="5772036"/>
            <a:chExt cx="1097279" cy="804744"/>
          </a:xfrm>
        </p:grpSpPr>
        <p:sp>
          <p:nvSpPr>
            <p:cNvPr id="134" name="Folded Corner 13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Model</a:t>
              </a:r>
              <a:endParaRPr lang="en-US" sz="700" dirty="0"/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598669" y="828556"/>
            <a:ext cx="2161149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88"/>
          <p:cNvGrpSpPr>
            <a:grpSpLocks/>
          </p:cNvGrpSpPr>
          <p:nvPr/>
        </p:nvGrpSpPr>
        <p:grpSpPr>
          <a:xfrm>
            <a:off x="9671207" y="4619288"/>
            <a:ext cx="822960" cy="640080"/>
            <a:chOff x="3581400" y="533400"/>
            <a:chExt cx="1981206" cy="1118296"/>
          </a:xfrm>
        </p:grpSpPr>
        <p:sp>
          <p:nvSpPr>
            <p:cNvPr id="96" name="Rectangle 9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BIM Coordinator</a:t>
              </a:r>
              <a:endParaRPr lang="en-US" sz="800" b="1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Perform Collision Detection</a:t>
              </a:r>
              <a:endParaRPr lang="en-US" sz="800" b="1" dirty="0"/>
            </a:p>
          </p:txBody>
        </p:sp>
      </p:grpSp>
      <p:cxnSp>
        <p:nvCxnSpPr>
          <p:cNvPr id="191" name="Elbow Connector 866"/>
          <p:cNvCxnSpPr>
            <a:stCxn id="575" idx="6"/>
            <a:endCxn id="144" idx="1"/>
          </p:cNvCxnSpPr>
          <p:nvPr/>
        </p:nvCxnSpPr>
        <p:spPr>
          <a:xfrm flipV="1">
            <a:off x="911713" y="3025140"/>
            <a:ext cx="1063211" cy="19141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>
            <a:stCxn id="165" idx="2"/>
          </p:cNvCxnSpPr>
          <p:nvPr/>
        </p:nvCxnSpPr>
        <p:spPr>
          <a:xfrm rot="16200000" flipH="1">
            <a:off x="107783" y="3367603"/>
            <a:ext cx="3143717" cy="79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Group 487"/>
          <p:cNvGrpSpPr/>
          <p:nvPr/>
        </p:nvGrpSpPr>
        <p:grpSpPr>
          <a:xfrm>
            <a:off x="4128683" y="828557"/>
            <a:ext cx="1097279" cy="804744"/>
            <a:chOff x="2931614" y="5543025"/>
            <a:chExt cx="1097279" cy="804744"/>
          </a:xfrm>
        </p:grpSpPr>
        <p:sp>
          <p:nvSpPr>
            <p:cNvPr id="109" name="Folded Corner 10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Information Exchange Requirements</a:t>
              </a:r>
              <a:endParaRPr lang="en-US" sz="700" dirty="0"/>
            </a:p>
          </p:txBody>
        </p:sp>
      </p:grpSp>
      <p:grpSp>
        <p:nvGrpSpPr>
          <p:cNvPr id="12" name="Group 88"/>
          <p:cNvGrpSpPr>
            <a:grpSpLocks/>
          </p:cNvGrpSpPr>
          <p:nvPr/>
        </p:nvGrpSpPr>
        <p:grpSpPr>
          <a:xfrm>
            <a:off x="3600003" y="6716331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Establish a Protocol to Address Collisions</a:t>
              </a:r>
              <a:endParaRPr lang="en-US" sz="800" b="1" dirty="0"/>
            </a:p>
          </p:txBody>
        </p:sp>
      </p:grpSp>
      <p:grpSp>
        <p:nvGrpSpPr>
          <p:cNvPr id="116" name="Group 88"/>
          <p:cNvGrpSpPr>
            <a:grpSpLocks/>
          </p:cNvGrpSpPr>
          <p:nvPr/>
        </p:nvGrpSpPr>
        <p:grpSpPr>
          <a:xfrm>
            <a:off x="3600003" y="5668075"/>
            <a:ext cx="822960" cy="640080"/>
            <a:chOff x="3581400" y="533400"/>
            <a:chExt cx="1981206" cy="1118296"/>
          </a:xfrm>
        </p:grpSpPr>
        <p:sp>
          <p:nvSpPr>
            <p:cNvPr id="117" name="Rectangle 11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Develop Schedule for Coordination</a:t>
              </a:r>
              <a:endParaRPr lang="en-US" sz="800" b="1" dirty="0"/>
            </a:p>
          </p:txBody>
        </p:sp>
      </p:grpSp>
      <p:grpSp>
        <p:nvGrpSpPr>
          <p:cNvPr id="121" name="Group 88"/>
          <p:cNvGrpSpPr>
            <a:grpSpLocks/>
          </p:cNvGrpSpPr>
          <p:nvPr/>
        </p:nvGrpSpPr>
        <p:grpSpPr>
          <a:xfrm>
            <a:off x="3600003" y="4619818"/>
            <a:ext cx="822960" cy="640080"/>
            <a:chOff x="3581400" y="533400"/>
            <a:chExt cx="1981206" cy="1118296"/>
          </a:xfrm>
        </p:grpSpPr>
        <p:sp>
          <p:nvSpPr>
            <p:cNvPr id="122" name="Rectangle 1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Define Information for Discipline Models</a:t>
              </a:r>
              <a:endParaRPr lang="en-US" sz="800" b="1" dirty="0"/>
            </a:p>
          </p:txBody>
        </p:sp>
      </p:grpSp>
      <p:grpSp>
        <p:nvGrpSpPr>
          <p:cNvPr id="139" name="Group 88"/>
          <p:cNvGrpSpPr>
            <a:grpSpLocks/>
          </p:cNvGrpSpPr>
          <p:nvPr/>
        </p:nvGrpSpPr>
        <p:grpSpPr>
          <a:xfrm>
            <a:off x="1974924" y="3753357"/>
            <a:ext cx="822960" cy="640080"/>
            <a:chOff x="3581400" y="533400"/>
            <a:chExt cx="1981206" cy="1118296"/>
          </a:xfrm>
        </p:grpSpPr>
        <p:sp>
          <p:nvSpPr>
            <p:cNvPr id="140" name="Rectangle 13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BIM Coordinator</a:t>
              </a:r>
              <a:endParaRPr lang="en-US" sz="800" b="1" dirty="0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Define Coordination Meeting Location</a:t>
              </a:r>
              <a:endParaRPr lang="en-US" sz="800" b="1" dirty="0"/>
            </a:p>
          </p:txBody>
        </p:sp>
      </p:grpSp>
      <p:grpSp>
        <p:nvGrpSpPr>
          <p:cNvPr id="143" name="Group 88"/>
          <p:cNvGrpSpPr>
            <a:grpSpLocks/>
          </p:cNvGrpSpPr>
          <p:nvPr/>
        </p:nvGrpSpPr>
        <p:grpSpPr>
          <a:xfrm>
            <a:off x="1974924" y="2705100"/>
            <a:ext cx="822960" cy="640080"/>
            <a:chOff x="3581400" y="533400"/>
            <a:chExt cx="1981206" cy="1118296"/>
          </a:xfrm>
        </p:grpSpPr>
        <p:sp>
          <p:nvSpPr>
            <p:cNvPr id="144" name="Rectangle 143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BIM Coordinator</a:t>
              </a:r>
              <a:endParaRPr lang="en-US" sz="800" b="1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Create Model Sharing System</a:t>
              </a:r>
              <a:endParaRPr lang="en-US" sz="800" b="1" dirty="0"/>
            </a:p>
          </p:txBody>
        </p:sp>
      </p:grpSp>
      <p:grpSp>
        <p:nvGrpSpPr>
          <p:cNvPr id="147" name="Group 88"/>
          <p:cNvGrpSpPr>
            <a:grpSpLocks/>
          </p:cNvGrpSpPr>
          <p:nvPr/>
        </p:nvGrpSpPr>
        <p:grpSpPr>
          <a:xfrm>
            <a:off x="1974057" y="5668075"/>
            <a:ext cx="822960" cy="640080"/>
            <a:chOff x="3581400" y="533400"/>
            <a:chExt cx="1981206" cy="1118296"/>
          </a:xfrm>
        </p:grpSpPr>
        <p:sp>
          <p:nvSpPr>
            <p:cNvPr id="148" name="Rectangle 14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Define the Areas of Coordination</a:t>
              </a:r>
              <a:endParaRPr lang="en-US" sz="800" b="1" dirty="0"/>
            </a:p>
          </p:txBody>
        </p:sp>
      </p:grpSp>
      <p:cxnSp>
        <p:nvCxnSpPr>
          <p:cNvPr id="161" name="Elbow Connector 866"/>
          <p:cNvCxnSpPr>
            <a:stCxn id="575" idx="6"/>
            <a:endCxn id="140" idx="1"/>
          </p:cNvCxnSpPr>
          <p:nvPr/>
        </p:nvCxnSpPr>
        <p:spPr>
          <a:xfrm flipV="1">
            <a:off x="911713" y="4073397"/>
            <a:ext cx="1063211" cy="865931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Elbow Connector 866"/>
          <p:cNvCxnSpPr>
            <a:stCxn id="575" idx="6"/>
            <a:endCxn id="148" idx="1"/>
          </p:cNvCxnSpPr>
          <p:nvPr/>
        </p:nvCxnSpPr>
        <p:spPr>
          <a:xfrm>
            <a:off x="911713" y="4939328"/>
            <a:ext cx="1062344" cy="104878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866"/>
          <p:cNvCxnSpPr>
            <a:stCxn id="575" idx="6"/>
            <a:endCxn id="238" idx="1"/>
          </p:cNvCxnSpPr>
          <p:nvPr/>
        </p:nvCxnSpPr>
        <p:spPr>
          <a:xfrm>
            <a:off x="911713" y="4939328"/>
            <a:ext cx="2688290" cy="2097043"/>
          </a:xfrm>
          <a:prstGeom prst="bentConnector3">
            <a:avLst>
              <a:gd name="adj1" fmla="val 1985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866"/>
          <p:cNvCxnSpPr>
            <a:stCxn id="144" idx="3"/>
            <a:endCxn id="271" idx="2"/>
          </p:cNvCxnSpPr>
          <p:nvPr/>
        </p:nvCxnSpPr>
        <p:spPr>
          <a:xfrm>
            <a:off x="2797882" y="3025140"/>
            <a:ext cx="2900675" cy="1916345"/>
          </a:xfrm>
          <a:prstGeom prst="bentConnector3">
            <a:avLst>
              <a:gd name="adj1" fmla="val 78076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866"/>
          <p:cNvCxnSpPr/>
          <p:nvPr/>
        </p:nvCxnSpPr>
        <p:spPr>
          <a:xfrm>
            <a:off x="2797884" y="4073397"/>
            <a:ext cx="2900675" cy="868088"/>
          </a:xfrm>
          <a:prstGeom prst="bentConnector3">
            <a:avLst>
              <a:gd name="adj1" fmla="val 78076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Elbow Connector 866"/>
          <p:cNvCxnSpPr>
            <a:stCxn id="575" idx="6"/>
            <a:endCxn id="122" idx="1"/>
          </p:cNvCxnSpPr>
          <p:nvPr/>
        </p:nvCxnSpPr>
        <p:spPr>
          <a:xfrm>
            <a:off x="911713" y="4939328"/>
            <a:ext cx="2688290" cy="530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Elbow Connector 866"/>
          <p:cNvCxnSpPr>
            <a:stCxn id="148" idx="3"/>
            <a:endCxn id="117" idx="1"/>
          </p:cNvCxnSpPr>
          <p:nvPr/>
        </p:nvCxnSpPr>
        <p:spPr>
          <a:xfrm>
            <a:off x="2797015" y="5988115"/>
            <a:ext cx="80298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Elbow Connector 866"/>
          <p:cNvCxnSpPr>
            <a:stCxn id="117" idx="3"/>
            <a:endCxn id="271" idx="2"/>
          </p:cNvCxnSpPr>
          <p:nvPr/>
        </p:nvCxnSpPr>
        <p:spPr>
          <a:xfrm flipV="1">
            <a:off x="4422961" y="4941485"/>
            <a:ext cx="1275596" cy="1046630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Elbow Connector 866"/>
          <p:cNvCxnSpPr>
            <a:stCxn id="238" idx="3"/>
            <a:endCxn id="271" idx="2"/>
          </p:cNvCxnSpPr>
          <p:nvPr/>
        </p:nvCxnSpPr>
        <p:spPr>
          <a:xfrm flipV="1">
            <a:off x="4422961" y="4941485"/>
            <a:ext cx="1275596" cy="209488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Elbow Connector 866"/>
          <p:cNvCxnSpPr>
            <a:stCxn id="122" idx="3"/>
            <a:endCxn id="271" idx="2"/>
          </p:cNvCxnSpPr>
          <p:nvPr/>
        </p:nvCxnSpPr>
        <p:spPr>
          <a:xfrm>
            <a:off x="4422961" y="4939858"/>
            <a:ext cx="1275596" cy="162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Elbow Connector 866"/>
          <p:cNvCxnSpPr>
            <a:stCxn id="242" idx="3"/>
            <a:endCxn id="96" idx="1"/>
          </p:cNvCxnSpPr>
          <p:nvPr/>
        </p:nvCxnSpPr>
        <p:spPr>
          <a:xfrm>
            <a:off x="9014451" y="4939328"/>
            <a:ext cx="6567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Elbow Connector 866"/>
          <p:cNvCxnSpPr>
            <a:stCxn id="96" idx="3"/>
            <a:endCxn id="232" idx="1"/>
          </p:cNvCxnSpPr>
          <p:nvPr/>
        </p:nvCxnSpPr>
        <p:spPr>
          <a:xfrm>
            <a:off x="10494165" y="4939328"/>
            <a:ext cx="815674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Elbow Connector 866"/>
          <p:cNvCxnSpPr>
            <a:stCxn id="232" idx="3"/>
            <a:endCxn id="90" idx="1"/>
          </p:cNvCxnSpPr>
          <p:nvPr/>
        </p:nvCxnSpPr>
        <p:spPr>
          <a:xfrm>
            <a:off x="12041359" y="4939328"/>
            <a:ext cx="12733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Elbow Connector 866"/>
          <p:cNvCxnSpPr>
            <a:stCxn id="232" idx="2"/>
            <a:endCxn id="866" idx="0"/>
          </p:cNvCxnSpPr>
          <p:nvPr/>
        </p:nvCxnSpPr>
        <p:spPr>
          <a:xfrm rot="5400000">
            <a:off x="11197191" y="5783496"/>
            <a:ext cx="956817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Elbow Connector 866"/>
          <p:cNvCxnSpPr>
            <a:stCxn id="90" idx="3"/>
            <a:endCxn id="22" idx="0"/>
          </p:cNvCxnSpPr>
          <p:nvPr/>
        </p:nvCxnSpPr>
        <p:spPr>
          <a:xfrm flipH="1" flipV="1">
            <a:off x="7001296" y="4619288"/>
            <a:ext cx="7136401" cy="320040"/>
          </a:xfrm>
          <a:prstGeom prst="bentConnector4">
            <a:avLst>
              <a:gd name="adj1" fmla="val -10714"/>
              <a:gd name="adj2" fmla="val 34548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Arrow Connector 251"/>
          <p:cNvCxnSpPr>
            <a:stCxn id="134" idx="0"/>
          </p:cNvCxnSpPr>
          <p:nvPr/>
        </p:nvCxnSpPr>
        <p:spPr>
          <a:xfrm rot="5400000" flipH="1" flipV="1">
            <a:off x="3693970" y="6600969"/>
            <a:ext cx="3322224" cy="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Arrow Connector 254"/>
          <p:cNvCxnSpPr>
            <a:endCxn id="582" idx="0"/>
          </p:cNvCxnSpPr>
          <p:nvPr/>
        </p:nvCxnSpPr>
        <p:spPr>
          <a:xfrm rot="5400000">
            <a:off x="6132275" y="6600308"/>
            <a:ext cx="3322755" cy="79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/>
          <p:cNvCxnSpPr>
            <a:endCxn id="185" idx="0"/>
          </p:cNvCxnSpPr>
          <p:nvPr/>
        </p:nvCxnSpPr>
        <p:spPr>
          <a:xfrm rot="5400000">
            <a:off x="12913521" y="6607376"/>
            <a:ext cx="3333712" cy="79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Arrow Connector 261"/>
          <p:cNvCxnSpPr>
            <a:endCxn id="109" idx="2"/>
          </p:cNvCxnSpPr>
          <p:nvPr/>
        </p:nvCxnSpPr>
        <p:spPr>
          <a:xfrm rot="16200000" flipV="1">
            <a:off x="3023913" y="3286712"/>
            <a:ext cx="3307615" cy="79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Oval 270"/>
          <p:cNvSpPr/>
          <p:nvPr/>
        </p:nvSpPr>
        <p:spPr>
          <a:xfrm>
            <a:off x="5698557" y="4758605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22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Design Coordination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cxnSp>
        <p:nvCxnSpPr>
          <p:cNvPr id="288" name="Elbow Connector 866"/>
          <p:cNvCxnSpPr>
            <a:stCxn id="271" idx="6"/>
            <a:endCxn id="22" idx="1"/>
          </p:cNvCxnSpPr>
          <p:nvPr/>
        </p:nvCxnSpPr>
        <p:spPr>
          <a:xfrm flipV="1">
            <a:off x="6064317" y="4939328"/>
            <a:ext cx="525500" cy="2157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Title 30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coordination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7"/>
          <p:cNvGrpSpPr/>
          <p:nvPr/>
        </p:nvGrpSpPr>
        <p:grpSpPr>
          <a:xfrm>
            <a:off x="1297696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Schedule</a:t>
              </a:r>
              <a:endParaRPr lang="en-US" sz="700" dirty="0"/>
            </a:p>
          </p:txBody>
        </p:sp>
      </p:grpSp>
      <p:grpSp>
        <p:nvGrpSpPr>
          <p:cNvPr id="6" name="Group 487"/>
          <p:cNvGrpSpPr/>
          <p:nvPr/>
        </p:nvGrpSpPr>
        <p:grpSpPr>
          <a:xfrm>
            <a:off x="11098535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Site Utilization Plan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401274" y="484838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84838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6301069" y="466550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Are all phases analyzed (occurs for each phase)?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7" name="Group 27"/>
          <p:cNvGrpSpPr>
            <a:grpSpLocks/>
          </p:cNvGrpSpPr>
          <p:nvPr/>
        </p:nvGrpSpPr>
        <p:grpSpPr>
          <a:xfrm>
            <a:off x="2159525" y="471122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Identify Construction Phases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12330505" y="4711228"/>
            <a:ext cx="822960" cy="640080"/>
            <a:chOff x="3581400" y="533400"/>
            <a:chExt cx="1981206" cy="1118296"/>
          </a:xfrm>
        </p:grpSpPr>
        <p:sp>
          <p:nvSpPr>
            <p:cNvPr id="242" name="Rectangle 24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Distribute Plan to Various Parties</a:t>
              </a:r>
              <a:endParaRPr lang="en-US" sz="800" b="1" dirty="0"/>
            </a:p>
          </p:txBody>
        </p:sp>
      </p:grpSp>
      <p:cxnSp>
        <p:nvCxnSpPr>
          <p:cNvPr id="298" name="Elbow Connector 866"/>
          <p:cNvCxnSpPr>
            <a:stCxn id="575" idx="6"/>
            <a:endCxn id="22" idx="1"/>
          </p:cNvCxnSpPr>
          <p:nvPr/>
        </p:nvCxnSpPr>
        <p:spPr>
          <a:xfrm>
            <a:off x="911713" y="5031268"/>
            <a:ext cx="124781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7064119" y="4869408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6765035" y="4512031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200" name="Straight Arrow Connector 199"/>
          <p:cNvCxnSpPr>
            <a:stCxn id="817" idx="2"/>
          </p:cNvCxnSpPr>
          <p:nvPr/>
        </p:nvCxnSpPr>
        <p:spPr>
          <a:xfrm rot="16200000" flipH="1">
            <a:off x="146558" y="3333078"/>
            <a:ext cx="3399557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487"/>
          <p:cNvGrpSpPr/>
          <p:nvPr/>
        </p:nvGrpSpPr>
        <p:grpSpPr>
          <a:xfrm>
            <a:off x="3354266" y="828557"/>
            <a:ext cx="1097279" cy="804744"/>
            <a:chOff x="2931614" y="5543025"/>
            <a:chExt cx="1097279" cy="804744"/>
          </a:xfrm>
        </p:grpSpPr>
        <p:sp>
          <p:nvSpPr>
            <p:cNvPr id="109" name="Folded Corner 10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Construction Equipment Libraries</a:t>
              </a:r>
              <a:endParaRPr lang="en-US" sz="700" dirty="0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>
          <a:xfrm>
            <a:off x="4230297" y="5759485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Insert Phased Staging Areas</a:t>
              </a:r>
              <a:endParaRPr lang="en-US" sz="800" b="1" dirty="0"/>
            </a:p>
          </p:txBody>
        </p:sp>
      </p:grpSp>
      <p:grpSp>
        <p:nvGrpSpPr>
          <p:cNvPr id="14" name="Group 88"/>
          <p:cNvGrpSpPr>
            <a:grpSpLocks/>
          </p:cNvGrpSpPr>
          <p:nvPr/>
        </p:nvGrpSpPr>
        <p:grpSpPr>
          <a:xfrm>
            <a:off x="4230297" y="4711228"/>
            <a:ext cx="822960" cy="640080"/>
            <a:chOff x="3581400" y="533400"/>
            <a:chExt cx="1981206" cy="1118296"/>
          </a:xfrm>
        </p:grpSpPr>
        <p:sp>
          <p:nvSpPr>
            <p:cNvPr id="117" name="Rectangle 11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Determine Temporary Facilities</a:t>
              </a:r>
              <a:endParaRPr lang="en-US" sz="800" b="1" dirty="0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>
          <a:xfrm>
            <a:off x="4230297" y="3662972"/>
            <a:ext cx="822960" cy="640080"/>
            <a:chOff x="3581400" y="533400"/>
            <a:chExt cx="1981206" cy="1118296"/>
          </a:xfrm>
        </p:grpSpPr>
        <p:sp>
          <p:nvSpPr>
            <p:cNvPr id="122" name="Rectangle 1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Add Construction Equipment</a:t>
              </a:r>
              <a:endParaRPr lang="en-US" sz="800" b="1" dirty="0"/>
            </a:p>
          </p:txBody>
        </p:sp>
      </p:grpSp>
      <p:cxnSp>
        <p:nvCxnSpPr>
          <p:cNvPr id="247" name="Elbow Connector 866"/>
          <p:cNvCxnSpPr>
            <a:stCxn id="22" idx="3"/>
            <a:endCxn id="122" idx="1"/>
          </p:cNvCxnSpPr>
          <p:nvPr/>
        </p:nvCxnSpPr>
        <p:spPr>
          <a:xfrm flipV="1">
            <a:off x="2982483" y="3983012"/>
            <a:ext cx="1247814" cy="104825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489486" y="8135457"/>
            <a:ext cx="2161149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487"/>
          <p:cNvGrpSpPr/>
          <p:nvPr/>
        </p:nvGrpSpPr>
        <p:grpSpPr>
          <a:xfrm>
            <a:off x="482749" y="8274629"/>
            <a:ext cx="1097279" cy="804744"/>
            <a:chOff x="2931614" y="5772036"/>
            <a:chExt cx="1097279" cy="804744"/>
          </a:xfrm>
        </p:grpSpPr>
        <p:sp>
          <p:nvSpPr>
            <p:cNvPr id="112" name="Folded Corner 11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Model</a:t>
              </a:r>
              <a:endParaRPr lang="en-US" sz="700" dirty="0"/>
            </a:p>
          </p:txBody>
        </p:sp>
      </p:grpSp>
      <p:grpSp>
        <p:nvGrpSpPr>
          <p:cNvPr id="114" name="Group 487"/>
          <p:cNvGrpSpPr/>
          <p:nvPr/>
        </p:nvGrpSpPr>
        <p:grpSpPr>
          <a:xfrm>
            <a:off x="1560092" y="8274629"/>
            <a:ext cx="1097279" cy="804744"/>
            <a:chOff x="2931614" y="5772036"/>
            <a:chExt cx="1097279" cy="804744"/>
          </a:xfrm>
        </p:grpSpPr>
        <p:sp>
          <p:nvSpPr>
            <p:cNvPr id="115" name="Folded Corner 11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Existing Site Conditions Model</a:t>
              </a:r>
              <a:endParaRPr lang="en-US" sz="700" dirty="0"/>
            </a:p>
          </p:txBody>
        </p:sp>
      </p:grpSp>
      <p:grpSp>
        <p:nvGrpSpPr>
          <p:cNvPr id="124" name="Group 88"/>
          <p:cNvGrpSpPr>
            <a:grpSpLocks/>
          </p:cNvGrpSpPr>
          <p:nvPr/>
        </p:nvGrpSpPr>
        <p:grpSpPr>
          <a:xfrm>
            <a:off x="8280401" y="5235356"/>
            <a:ext cx="822960" cy="640080"/>
            <a:chOff x="3581400" y="533400"/>
            <a:chExt cx="1981206" cy="1118296"/>
          </a:xfrm>
        </p:grpSpPr>
        <p:sp>
          <p:nvSpPr>
            <p:cNvPr id="126" name="Rectangle 12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Analyze Site Layout for Space and Time Conflict</a:t>
              </a:r>
              <a:endParaRPr lang="en-US" sz="800" b="1" dirty="0"/>
            </a:p>
          </p:txBody>
        </p:sp>
      </p:grpSp>
      <p:grpSp>
        <p:nvGrpSpPr>
          <p:cNvPr id="129" name="Group 88"/>
          <p:cNvGrpSpPr>
            <a:grpSpLocks/>
          </p:cNvGrpSpPr>
          <p:nvPr/>
        </p:nvGrpSpPr>
        <p:grpSpPr>
          <a:xfrm>
            <a:off x="8280401" y="4187100"/>
            <a:ext cx="822960" cy="640080"/>
            <a:chOff x="3581400" y="533400"/>
            <a:chExt cx="1981206" cy="1118296"/>
          </a:xfrm>
        </p:grpSpPr>
        <p:sp>
          <p:nvSpPr>
            <p:cNvPr id="130" name="Rectangle 12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Analyze Site Layout for Phase Transition</a:t>
              </a:r>
              <a:endParaRPr lang="en-US" sz="800" b="1" dirty="0"/>
            </a:p>
          </p:txBody>
        </p:sp>
      </p:grpSp>
      <p:sp>
        <p:nvSpPr>
          <p:cNvPr id="137" name="Diamond 136"/>
          <p:cNvSpPr/>
          <p:nvPr/>
        </p:nvSpPr>
        <p:spPr>
          <a:xfrm>
            <a:off x="10351173" y="466550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plan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1114223" y="4881234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10815139" y="4523857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149" name="Elbow Connector 866"/>
          <p:cNvCxnSpPr>
            <a:stCxn id="22" idx="3"/>
            <a:endCxn id="117" idx="1"/>
          </p:cNvCxnSpPr>
          <p:nvPr/>
        </p:nvCxnSpPr>
        <p:spPr>
          <a:xfrm>
            <a:off x="2982483" y="5031268"/>
            <a:ext cx="1247814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866"/>
          <p:cNvCxnSpPr>
            <a:stCxn id="117" idx="3"/>
            <a:endCxn id="232" idx="1"/>
          </p:cNvCxnSpPr>
          <p:nvPr/>
        </p:nvCxnSpPr>
        <p:spPr>
          <a:xfrm>
            <a:off x="5053255" y="5031268"/>
            <a:ext cx="1247814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Elbow Connector 866"/>
          <p:cNvCxnSpPr>
            <a:stCxn id="137" idx="3"/>
            <a:endCxn id="242" idx="1"/>
          </p:cNvCxnSpPr>
          <p:nvPr/>
        </p:nvCxnSpPr>
        <p:spPr>
          <a:xfrm>
            <a:off x="11082693" y="5031268"/>
            <a:ext cx="124781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866"/>
          <p:cNvCxnSpPr>
            <a:stCxn id="242" idx="3"/>
            <a:endCxn id="866" idx="2"/>
          </p:cNvCxnSpPr>
          <p:nvPr/>
        </p:nvCxnSpPr>
        <p:spPr>
          <a:xfrm>
            <a:off x="13153463" y="5031268"/>
            <a:ext cx="1247811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Elbow Connector 866"/>
          <p:cNvCxnSpPr>
            <a:stCxn id="22" idx="3"/>
            <a:endCxn id="238" idx="1"/>
          </p:cNvCxnSpPr>
          <p:nvPr/>
        </p:nvCxnSpPr>
        <p:spPr>
          <a:xfrm>
            <a:off x="2982483" y="5031268"/>
            <a:ext cx="1247814" cy="104825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866"/>
          <p:cNvCxnSpPr>
            <a:stCxn id="122" idx="3"/>
            <a:endCxn id="232" idx="1"/>
          </p:cNvCxnSpPr>
          <p:nvPr/>
        </p:nvCxnSpPr>
        <p:spPr>
          <a:xfrm>
            <a:off x="5053255" y="3983012"/>
            <a:ext cx="1247814" cy="104825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Elbow Connector 866"/>
          <p:cNvCxnSpPr>
            <a:stCxn id="238" idx="3"/>
            <a:endCxn id="232" idx="1"/>
          </p:cNvCxnSpPr>
          <p:nvPr/>
        </p:nvCxnSpPr>
        <p:spPr>
          <a:xfrm flipV="1">
            <a:off x="5053255" y="5031268"/>
            <a:ext cx="1247814" cy="104825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Elbow Connector 866"/>
          <p:cNvCxnSpPr>
            <a:stCxn id="232" idx="3"/>
            <a:endCxn id="126" idx="1"/>
          </p:cNvCxnSpPr>
          <p:nvPr/>
        </p:nvCxnSpPr>
        <p:spPr>
          <a:xfrm>
            <a:off x="7032589" y="5031268"/>
            <a:ext cx="1247812" cy="5241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Elbow Connector 866"/>
          <p:cNvCxnSpPr>
            <a:stCxn id="232" idx="3"/>
            <a:endCxn id="130" idx="1"/>
          </p:cNvCxnSpPr>
          <p:nvPr/>
        </p:nvCxnSpPr>
        <p:spPr>
          <a:xfrm flipV="1">
            <a:off x="7032589" y="4507140"/>
            <a:ext cx="1247812" cy="5241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lbow Connector 866"/>
          <p:cNvCxnSpPr>
            <a:stCxn id="126" idx="3"/>
            <a:endCxn id="137" idx="1"/>
          </p:cNvCxnSpPr>
          <p:nvPr/>
        </p:nvCxnSpPr>
        <p:spPr>
          <a:xfrm flipV="1">
            <a:off x="9103359" y="5031268"/>
            <a:ext cx="1247814" cy="5241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Elbow Connector 866"/>
          <p:cNvCxnSpPr>
            <a:stCxn id="130" idx="3"/>
            <a:endCxn id="137" idx="1"/>
          </p:cNvCxnSpPr>
          <p:nvPr/>
        </p:nvCxnSpPr>
        <p:spPr>
          <a:xfrm>
            <a:off x="9103359" y="4507140"/>
            <a:ext cx="1247814" cy="5241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Elbow Connector 866"/>
          <p:cNvCxnSpPr>
            <a:endCxn id="137" idx="0"/>
          </p:cNvCxnSpPr>
          <p:nvPr/>
        </p:nvCxnSpPr>
        <p:spPr>
          <a:xfrm flipV="1">
            <a:off x="1226011" y="4665508"/>
            <a:ext cx="9490922" cy="367348"/>
          </a:xfrm>
          <a:prstGeom prst="bentConnector4">
            <a:avLst>
              <a:gd name="adj1" fmla="val 11"/>
              <a:gd name="adj2" fmla="val 55134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triangl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Elbow Connector 866"/>
          <p:cNvCxnSpPr>
            <a:endCxn id="232" idx="0"/>
          </p:cNvCxnSpPr>
          <p:nvPr/>
        </p:nvCxnSpPr>
        <p:spPr>
          <a:xfrm flipV="1">
            <a:off x="3331779" y="4665508"/>
            <a:ext cx="3335050" cy="367348"/>
          </a:xfrm>
          <a:prstGeom prst="bentConnector4">
            <a:avLst>
              <a:gd name="adj1" fmla="val 80"/>
              <a:gd name="adj2" fmla="val 451206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triangl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217"/>
          <p:cNvCxnSpPr>
            <a:stCxn id="108" idx="0"/>
          </p:cNvCxnSpPr>
          <p:nvPr/>
        </p:nvCxnSpPr>
        <p:spPr>
          <a:xfrm rot="5400000" flipH="1" flipV="1">
            <a:off x="23744" y="6579174"/>
            <a:ext cx="3102600" cy="9967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/>
          <p:cNvCxnSpPr>
            <a:stCxn id="109" idx="2"/>
          </p:cNvCxnSpPr>
          <p:nvPr/>
        </p:nvCxnSpPr>
        <p:spPr>
          <a:xfrm rot="5400000">
            <a:off x="2726799" y="2806904"/>
            <a:ext cx="2349711" cy="250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Arrow Connector 228"/>
          <p:cNvCxnSpPr>
            <a:endCxn id="185" idx="0"/>
          </p:cNvCxnSpPr>
          <p:nvPr/>
        </p:nvCxnSpPr>
        <p:spPr>
          <a:xfrm rot="5400000">
            <a:off x="10026688" y="6653347"/>
            <a:ext cx="3241770" cy="79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Title 2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utilization planning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7"/>
          <p:cNvGrpSpPr/>
          <p:nvPr/>
        </p:nvGrpSpPr>
        <p:grpSpPr>
          <a:xfrm>
            <a:off x="13482665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Construction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401274" y="484838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84838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7336453" y="466550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model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5" name="Group 27"/>
          <p:cNvGrpSpPr>
            <a:grpSpLocks/>
          </p:cNvGrpSpPr>
          <p:nvPr/>
        </p:nvGrpSpPr>
        <p:grpSpPr>
          <a:xfrm>
            <a:off x="1538293" y="471122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Determine Scope of Work to be Analyzed</a:t>
              </a:r>
              <a:endParaRPr lang="en-US" sz="800" b="1" dirty="0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>
          <a:xfrm>
            <a:off x="12951733" y="4711228"/>
            <a:ext cx="822960" cy="640080"/>
            <a:chOff x="3581400" y="533400"/>
            <a:chExt cx="1981206" cy="1118296"/>
          </a:xfrm>
        </p:grpSpPr>
        <p:sp>
          <p:nvSpPr>
            <p:cNvPr id="242" name="Rectangle 24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Generate Construction Plans</a:t>
              </a:r>
              <a:endParaRPr lang="en-US" sz="800" b="1" dirty="0"/>
            </a:p>
          </p:txBody>
        </p:sp>
      </p:grpSp>
      <p:cxnSp>
        <p:nvCxnSpPr>
          <p:cNvPr id="298" name="Elbow Connector 866"/>
          <p:cNvCxnSpPr>
            <a:stCxn id="575" idx="6"/>
            <a:endCxn id="22" idx="1"/>
          </p:cNvCxnSpPr>
          <p:nvPr/>
        </p:nvCxnSpPr>
        <p:spPr>
          <a:xfrm>
            <a:off x="911713" y="5031268"/>
            <a:ext cx="6265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8088993" y="4890428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7789909" y="4533051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200" name="Straight Arrow Connector 199"/>
          <p:cNvCxnSpPr>
            <a:stCxn id="83" idx="2"/>
          </p:cNvCxnSpPr>
          <p:nvPr/>
        </p:nvCxnSpPr>
        <p:spPr>
          <a:xfrm rot="16200000" flipH="1">
            <a:off x="1059097" y="3409641"/>
            <a:ext cx="3248017" cy="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487"/>
          <p:cNvGrpSpPr/>
          <p:nvPr/>
        </p:nvGrpSpPr>
        <p:grpSpPr>
          <a:xfrm>
            <a:off x="13482665" y="828557"/>
            <a:ext cx="1097279" cy="804744"/>
            <a:chOff x="2931614" y="5543025"/>
            <a:chExt cx="1097279" cy="804744"/>
          </a:xfrm>
        </p:grpSpPr>
        <p:sp>
          <p:nvSpPr>
            <p:cNvPr id="109" name="Folded Corner 10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3D Controls Report</a:t>
              </a:r>
              <a:endParaRPr lang="en-US" sz="700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5886913" y="4711228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Various Methods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4437373" y="4711228"/>
            <a:ext cx="822960" cy="640080"/>
            <a:chOff x="3581400" y="533400"/>
            <a:chExt cx="1981206" cy="1118296"/>
          </a:xfrm>
        </p:grpSpPr>
        <p:sp>
          <p:nvSpPr>
            <p:cNvPr id="117" name="Rectangle 11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Model Alternative Methods</a:t>
              </a:r>
              <a:endParaRPr lang="en-US" sz="800" b="1" dirty="0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>
          <a:xfrm>
            <a:off x="2987833" y="4711228"/>
            <a:ext cx="822960" cy="640080"/>
            <a:chOff x="3581400" y="533400"/>
            <a:chExt cx="1981206" cy="1118296"/>
          </a:xfrm>
        </p:grpSpPr>
        <p:sp>
          <p:nvSpPr>
            <p:cNvPr id="122" name="Rectangle 1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Identify Alternative Construction Methods</a:t>
              </a:r>
              <a:endParaRPr lang="en-US" sz="800" b="1" dirty="0"/>
            </a:p>
          </p:txBody>
        </p:sp>
      </p:grpSp>
      <p:cxnSp>
        <p:nvCxnSpPr>
          <p:cNvPr id="247" name="Elbow Connector 866"/>
          <p:cNvCxnSpPr>
            <a:stCxn id="232" idx="0"/>
          </p:cNvCxnSpPr>
          <p:nvPr/>
        </p:nvCxnSpPr>
        <p:spPr>
          <a:xfrm rot="16200000" flipV="1">
            <a:off x="5512284" y="2475578"/>
            <a:ext cx="1438832" cy="2941027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489486" y="8135457"/>
            <a:ext cx="2161149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487"/>
          <p:cNvGrpSpPr/>
          <p:nvPr/>
        </p:nvGrpSpPr>
        <p:grpSpPr>
          <a:xfrm>
            <a:off x="482749" y="8274629"/>
            <a:ext cx="1097279" cy="804744"/>
            <a:chOff x="2931614" y="5772036"/>
            <a:chExt cx="1097279" cy="804744"/>
          </a:xfrm>
        </p:grpSpPr>
        <p:sp>
          <p:nvSpPr>
            <p:cNvPr id="112" name="Folded Corner 11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Model</a:t>
              </a:r>
              <a:endParaRPr lang="en-US" sz="700" dirty="0"/>
            </a:p>
          </p:txBody>
        </p:sp>
      </p:grpSp>
      <p:grpSp>
        <p:nvGrpSpPr>
          <p:cNvPr id="12" name="Group 487"/>
          <p:cNvGrpSpPr/>
          <p:nvPr/>
        </p:nvGrpSpPr>
        <p:grpSpPr>
          <a:xfrm>
            <a:off x="1560092" y="8274629"/>
            <a:ext cx="1097279" cy="804744"/>
            <a:chOff x="2931614" y="5772036"/>
            <a:chExt cx="1097279" cy="804744"/>
          </a:xfrm>
        </p:grpSpPr>
        <p:sp>
          <p:nvSpPr>
            <p:cNvPr id="115" name="Folded Corner 11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Site Utilization Model</a:t>
              </a:r>
              <a:endParaRPr lang="en-US" sz="700" dirty="0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>
          <a:xfrm>
            <a:off x="10144093" y="4711228"/>
            <a:ext cx="822960" cy="640080"/>
            <a:chOff x="3581400" y="533400"/>
            <a:chExt cx="1981206" cy="1118296"/>
          </a:xfrm>
        </p:grpSpPr>
        <p:sp>
          <p:nvSpPr>
            <p:cNvPr id="126" name="Rectangle 12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Coordinate Construction Sequences</a:t>
              </a:r>
              <a:endParaRPr lang="en-US" sz="800" b="1" dirty="0"/>
            </a:p>
          </p:txBody>
        </p:sp>
      </p:grpSp>
      <p:grpSp>
        <p:nvGrpSpPr>
          <p:cNvPr id="14" name="Group 88"/>
          <p:cNvGrpSpPr>
            <a:grpSpLocks/>
          </p:cNvGrpSpPr>
          <p:nvPr/>
        </p:nvGrpSpPr>
        <p:grpSpPr>
          <a:xfrm>
            <a:off x="8694553" y="4711228"/>
            <a:ext cx="822960" cy="640080"/>
            <a:chOff x="3581400" y="533400"/>
            <a:chExt cx="1981206" cy="1118296"/>
          </a:xfrm>
        </p:grpSpPr>
        <p:sp>
          <p:nvSpPr>
            <p:cNvPr id="130" name="Rectangle 12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Compare and Select Options</a:t>
              </a:r>
              <a:endParaRPr lang="en-US" sz="800" b="1" dirty="0"/>
            </a:p>
          </p:txBody>
        </p:sp>
      </p:grpSp>
      <p:sp>
        <p:nvSpPr>
          <p:cNvPr id="137" name="Diamond 136"/>
          <p:cNvSpPr/>
          <p:nvPr/>
        </p:nvSpPr>
        <p:spPr>
          <a:xfrm>
            <a:off x="11593633" y="466550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construction sequence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2325153" y="4908157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12026069" y="4550780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84" name="Group 487"/>
          <p:cNvGrpSpPr/>
          <p:nvPr/>
        </p:nvGrpSpPr>
        <p:grpSpPr>
          <a:xfrm>
            <a:off x="1034887" y="818047"/>
            <a:ext cx="1097279" cy="804744"/>
            <a:chOff x="2931614" y="5543025"/>
            <a:chExt cx="1097279" cy="804744"/>
          </a:xfrm>
        </p:grpSpPr>
        <p:sp>
          <p:nvSpPr>
            <p:cNvPr id="91" name="Folded Corner 90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Design Specifications and Intent</a:t>
              </a:r>
              <a:endParaRPr lang="en-US" sz="700" dirty="0"/>
            </a:p>
          </p:txBody>
        </p:sp>
      </p:grpSp>
      <p:grpSp>
        <p:nvGrpSpPr>
          <p:cNvPr id="85" name="Group 487"/>
          <p:cNvGrpSpPr/>
          <p:nvPr/>
        </p:nvGrpSpPr>
        <p:grpSpPr>
          <a:xfrm>
            <a:off x="2120737" y="829386"/>
            <a:ext cx="1097279" cy="804744"/>
            <a:chOff x="2931614" y="5543025"/>
            <a:chExt cx="1097279" cy="804744"/>
          </a:xfrm>
        </p:grpSpPr>
        <p:sp>
          <p:nvSpPr>
            <p:cNvPr id="89" name="Folded Corner 8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Schedule, Cost, and Labor Info</a:t>
              </a:r>
              <a:endParaRPr lang="en-US" sz="700" dirty="0"/>
            </a:p>
          </p:txBody>
        </p:sp>
      </p:grpSp>
      <p:grpSp>
        <p:nvGrpSpPr>
          <p:cNvPr id="86" name="Group 487"/>
          <p:cNvGrpSpPr/>
          <p:nvPr/>
        </p:nvGrpSpPr>
        <p:grpSpPr>
          <a:xfrm>
            <a:off x="3206588" y="820385"/>
            <a:ext cx="1097279" cy="804744"/>
            <a:chOff x="2931614" y="5543025"/>
            <a:chExt cx="1097279" cy="804744"/>
          </a:xfrm>
        </p:grpSpPr>
        <p:sp>
          <p:nvSpPr>
            <p:cNvPr id="87" name="Folded Corner 8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Construction Families and Libraries</a:t>
              </a:r>
              <a:endParaRPr lang="en-US" sz="700" dirty="0"/>
            </a:p>
          </p:txBody>
        </p:sp>
      </p:grpSp>
      <p:sp>
        <p:nvSpPr>
          <p:cNvPr id="83" name="Rectangle 82"/>
          <p:cNvSpPr/>
          <p:nvPr/>
        </p:nvSpPr>
        <p:spPr>
          <a:xfrm>
            <a:off x="1062340" y="818047"/>
            <a:ext cx="3241527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Elbow Connector 866"/>
          <p:cNvCxnSpPr>
            <a:stCxn id="232" idx="3"/>
            <a:endCxn id="130" idx="1"/>
          </p:cNvCxnSpPr>
          <p:nvPr/>
        </p:nvCxnSpPr>
        <p:spPr>
          <a:xfrm>
            <a:off x="8067973" y="5031268"/>
            <a:ext cx="6265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Elbow Connector 866"/>
          <p:cNvCxnSpPr>
            <a:stCxn id="130" idx="3"/>
            <a:endCxn id="126" idx="1"/>
          </p:cNvCxnSpPr>
          <p:nvPr/>
        </p:nvCxnSpPr>
        <p:spPr>
          <a:xfrm>
            <a:off x="9517511" y="5031268"/>
            <a:ext cx="6265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866"/>
          <p:cNvCxnSpPr>
            <a:stCxn id="238" idx="3"/>
            <a:endCxn id="232" idx="1"/>
          </p:cNvCxnSpPr>
          <p:nvPr/>
        </p:nvCxnSpPr>
        <p:spPr>
          <a:xfrm>
            <a:off x="6709871" y="5031268"/>
            <a:ext cx="6265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Elbow Connector 866"/>
          <p:cNvCxnSpPr>
            <a:stCxn id="117" idx="3"/>
            <a:endCxn id="238" idx="1"/>
          </p:cNvCxnSpPr>
          <p:nvPr/>
        </p:nvCxnSpPr>
        <p:spPr>
          <a:xfrm>
            <a:off x="5260331" y="5031268"/>
            <a:ext cx="6265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866"/>
          <p:cNvCxnSpPr>
            <a:stCxn id="122" idx="3"/>
            <a:endCxn id="117" idx="1"/>
          </p:cNvCxnSpPr>
          <p:nvPr/>
        </p:nvCxnSpPr>
        <p:spPr>
          <a:xfrm>
            <a:off x="3810791" y="5031268"/>
            <a:ext cx="6265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866"/>
          <p:cNvCxnSpPr>
            <a:stCxn id="22" idx="3"/>
            <a:endCxn id="122" idx="1"/>
          </p:cNvCxnSpPr>
          <p:nvPr/>
        </p:nvCxnSpPr>
        <p:spPr>
          <a:xfrm>
            <a:off x="2361251" y="5031268"/>
            <a:ext cx="6265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Elbow Connector 866"/>
          <p:cNvCxnSpPr>
            <a:stCxn id="242" idx="3"/>
            <a:endCxn id="866" idx="2"/>
          </p:cNvCxnSpPr>
          <p:nvPr/>
        </p:nvCxnSpPr>
        <p:spPr>
          <a:xfrm>
            <a:off x="13774691" y="5031268"/>
            <a:ext cx="62658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866"/>
          <p:cNvCxnSpPr>
            <a:stCxn id="137" idx="3"/>
            <a:endCxn id="242" idx="1"/>
          </p:cNvCxnSpPr>
          <p:nvPr/>
        </p:nvCxnSpPr>
        <p:spPr>
          <a:xfrm>
            <a:off x="12325153" y="5031268"/>
            <a:ext cx="6265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866"/>
          <p:cNvCxnSpPr>
            <a:stCxn id="126" idx="3"/>
            <a:endCxn id="137" idx="1"/>
          </p:cNvCxnSpPr>
          <p:nvPr/>
        </p:nvCxnSpPr>
        <p:spPr>
          <a:xfrm>
            <a:off x="10967051" y="5031268"/>
            <a:ext cx="6265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Elbow Connector 866"/>
          <p:cNvCxnSpPr>
            <a:stCxn id="137" idx="0"/>
          </p:cNvCxnSpPr>
          <p:nvPr/>
        </p:nvCxnSpPr>
        <p:spPr>
          <a:xfrm rot="16200000" flipV="1">
            <a:off x="9519294" y="2225408"/>
            <a:ext cx="2005850" cy="2874349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rot="5400000" flipH="1" flipV="1">
            <a:off x="-489756" y="6584158"/>
            <a:ext cx="310260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>
            <a:endCxn id="109" idx="2"/>
          </p:cNvCxnSpPr>
          <p:nvPr/>
        </p:nvCxnSpPr>
        <p:spPr>
          <a:xfrm rot="16200000" flipV="1">
            <a:off x="12331133" y="3333474"/>
            <a:ext cx="3400349" cy="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endCxn id="185" idx="0"/>
          </p:cNvCxnSpPr>
          <p:nvPr/>
        </p:nvCxnSpPr>
        <p:spPr>
          <a:xfrm rot="5400000">
            <a:off x="12410818" y="6654138"/>
            <a:ext cx="3240979" cy="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itle 17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control and planning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87"/>
          <p:cNvGrpSpPr/>
          <p:nvPr/>
        </p:nvGrpSpPr>
        <p:grpSpPr>
          <a:xfrm>
            <a:off x="8420231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Record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1090498" y="484838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84838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9424163" y="466550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model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4" name="Group 27"/>
          <p:cNvGrpSpPr>
            <a:grpSpLocks/>
          </p:cNvGrpSpPr>
          <p:nvPr/>
        </p:nvGrpSpPr>
        <p:grpSpPr>
          <a:xfrm>
            <a:off x="1846531" y="471122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Owner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Identify Information Requirements</a:t>
              </a:r>
              <a:endParaRPr lang="en-US" sz="800" b="1" dirty="0"/>
            </a:p>
          </p:txBody>
        </p:sp>
      </p:grpSp>
      <p:cxnSp>
        <p:nvCxnSpPr>
          <p:cNvPr id="298" name="Elbow Connector 866"/>
          <p:cNvCxnSpPr>
            <a:stCxn id="575" idx="6"/>
            <a:endCxn id="22" idx="1"/>
          </p:cNvCxnSpPr>
          <p:nvPr/>
        </p:nvCxnSpPr>
        <p:spPr>
          <a:xfrm>
            <a:off x="911713" y="5031268"/>
            <a:ext cx="93481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0157401" y="4890428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9858317" y="4533051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200" name="Straight Arrow Connector 199"/>
          <p:cNvCxnSpPr>
            <a:stCxn id="83" idx="2"/>
            <a:endCxn id="27" idx="0"/>
          </p:cNvCxnSpPr>
          <p:nvPr/>
        </p:nvCxnSpPr>
        <p:spPr>
          <a:xfrm rot="16200000" flipH="1">
            <a:off x="792934" y="3248488"/>
            <a:ext cx="2927931" cy="222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487"/>
          <p:cNvGrpSpPr/>
          <p:nvPr/>
        </p:nvGrpSpPr>
        <p:grpSpPr>
          <a:xfrm>
            <a:off x="3663907" y="828557"/>
            <a:ext cx="1097279" cy="804744"/>
            <a:chOff x="2931614" y="5543025"/>
            <a:chExt cx="1097279" cy="804744"/>
          </a:xfrm>
        </p:grpSpPr>
        <p:sp>
          <p:nvSpPr>
            <p:cNvPr id="109" name="Folded Corner 10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COBIE Requirements</a:t>
              </a:r>
              <a:endParaRPr lang="en-US" sz="700" dirty="0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>
          <a:xfrm>
            <a:off x="7666385" y="4711228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Information in FM Application</a:t>
              </a:r>
              <a:endParaRPr lang="en-US" sz="800" b="1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5908607" y="4711228"/>
            <a:ext cx="822960" cy="640080"/>
            <a:chOff x="3581400" y="533400"/>
            <a:chExt cx="1981206" cy="1118296"/>
          </a:xfrm>
        </p:grpSpPr>
        <p:sp>
          <p:nvSpPr>
            <p:cNvPr id="117" name="Rectangle 11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Generate Additional Required Information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4150829" y="4711228"/>
            <a:ext cx="822960" cy="640080"/>
            <a:chOff x="3581400" y="533400"/>
            <a:chExt cx="1981206" cy="1118296"/>
          </a:xfrm>
        </p:grpSpPr>
        <p:sp>
          <p:nvSpPr>
            <p:cNvPr id="122" name="Rectangle 1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Information</a:t>
              </a:r>
              <a:endParaRPr lang="en-US" sz="800" b="1" dirty="0"/>
            </a:p>
          </p:txBody>
        </p:sp>
      </p:grpSp>
      <p:cxnSp>
        <p:nvCxnSpPr>
          <p:cNvPr id="247" name="Elbow Connector 866"/>
          <p:cNvCxnSpPr>
            <a:stCxn id="232" idx="0"/>
          </p:cNvCxnSpPr>
          <p:nvPr/>
        </p:nvCxnSpPr>
        <p:spPr>
          <a:xfrm rot="16200000" flipH="1" flipV="1">
            <a:off x="6537604" y="1778949"/>
            <a:ext cx="365760" cy="6138878"/>
          </a:xfrm>
          <a:prstGeom prst="bentConnector4">
            <a:avLst>
              <a:gd name="adj1" fmla="val -165948"/>
              <a:gd name="adj2" fmla="val 100062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487"/>
          <p:cNvGrpSpPr/>
          <p:nvPr/>
        </p:nvGrpSpPr>
        <p:grpSpPr>
          <a:xfrm>
            <a:off x="1150497" y="818047"/>
            <a:ext cx="1097279" cy="804744"/>
            <a:chOff x="2931614" y="5543025"/>
            <a:chExt cx="1097279" cy="804744"/>
          </a:xfrm>
        </p:grpSpPr>
        <p:sp>
          <p:nvSpPr>
            <p:cNvPr id="91" name="Folded Corner 90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Equipment Information</a:t>
              </a:r>
              <a:endParaRPr lang="en-US" sz="700" dirty="0"/>
            </a:p>
          </p:txBody>
        </p:sp>
      </p:grpSp>
      <p:grpSp>
        <p:nvGrpSpPr>
          <p:cNvPr id="15" name="Group 487"/>
          <p:cNvGrpSpPr/>
          <p:nvPr/>
        </p:nvGrpSpPr>
        <p:grpSpPr>
          <a:xfrm>
            <a:off x="2236347" y="829386"/>
            <a:ext cx="1097279" cy="804744"/>
            <a:chOff x="2931614" y="5543025"/>
            <a:chExt cx="1097279" cy="804744"/>
          </a:xfrm>
        </p:grpSpPr>
        <p:sp>
          <p:nvSpPr>
            <p:cNvPr id="89" name="Folded Corner 8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Project Submittal Information</a:t>
              </a:r>
              <a:endParaRPr lang="en-US" sz="700" dirty="0"/>
            </a:p>
          </p:txBody>
        </p:sp>
      </p:grpSp>
      <p:sp>
        <p:nvSpPr>
          <p:cNvPr id="83" name="Rectangle 82"/>
          <p:cNvSpPr/>
          <p:nvPr/>
        </p:nvSpPr>
        <p:spPr>
          <a:xfrm>
            <a:off x="1177951" y="818047"/>
            <a:ext cx="2155676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Elbow Connector 866"/>
          <p:cNvCxnSpPr>
            <a:stCxn id="232" idx="3"/>
            <a:endCxn id="866" idx="2"/>
          </p:cNvCxnSpPr>
          <p:nvPr/>
        </p:nvCxnSpPr>
        <p:spPr>
          <a:xfrm>
            <a:off x="10155683" y="5031268"/>
            <a:ext cx="93481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21" idx="0"/>
          </p:cNvCxnSpPr>
          <p:nvPr/>
        </p:nvCxnSpPr>
        <p:spPr>
          <a:xfrm rot="5400000" flipH="1" flipV="1">
            <a:off x="1501979" y="6572717"/>
            <a:ext cx="3078136" cy="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>
            <a:stCxn id="27" idx="0"/>
            <a:endCxn id="109" idx="2"/>
          </p:cNvCxnSpPr>
          <p:nvPr/>
        </p:nvCxnSpPr>
        <p:spPr>
          <a:xfrm rot="5400000" flipH="1" flipV="1">
            <a:off x="1695146" y="2196165"/>
            <a:ext cx="3080264" cy="195453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endCxn id="185" idx="0"/>
          </p:cNvCxnSpPr>
          <p:nvPr/>
        </p:nvCxnSpPr>
        <p:spPr>
          <a:xfrm rot="5400000">
            <a:off x="7348384" y="6654138"/>
            <a:ext cx="3240979" cy="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487"/>
          <p:cNvGrpSpPr/>
          <p:nvPr/>
        </p:nvGrpSpPr>
        <p:grpSpPr>
          <a:xfrm>
            <a:off x="1616180" y="8262083"/>
            <a:ext cx="1097279" cy="804744"/>
            <a:chOff x="2931614" y="5772036"/>
            <a:chExt cx="1097279" cy="804744"/>
          </a:xfrm>
        </p:grpSpPr>
        <p:sp>
          <p:nvSpPr>
            <p:cNvPr id="101" name="Folded Corner 100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Model</a:t>
              </a:r>
              <a:endParaRPr lang="en-US" sz="700" dirty="0"/>
            </a:p>
          </p:txBody>
        </p:sp>
      </p:grpSp>
      <p:grpSp>
        <p:nvGrpSpPr>
          <p:cNvPr id="105" name="Group 487"/>
          <p:cNvGrpSpPr/>
          <p:nvPr/>
        </p:nvGrpSpPr>
        <p:grpSpPr>
          <a:xfrm>
            <a:off x="3491352" y="8262083"/>
            <a:ext cx="1097279" cy="804744"/>
            <a:chOff x="2931614" y="5772036"/>
            <a:chExt cx="1097279" cy="804744"/>
          </a:xfrm>
        </p:grpSpPr>
        <p:sp>
          <p:nvSpPr>
            <p:cNvPr id="106" name="Folded Corner 10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4D Model</a:t>
              </a:r>
              <a:endParaRPr lang="en-US" sz="700" dirty="0"/>
            </a:p>
          </p:txBody>
        </p:sp>
      </p:grpSp>
      <p:grpSp>
        <p:nvGrpSpPr>
          <p:cNvPr id="111" name="Group 487"/>
          <p:cNvGrpSpPr/>
          <p:nvPr/>
        </p:nvGrpSpPr>
        <p:grpSpPr>
          <a:xfrm>
            <a:off x="2553766" y="8264537"/>
            <a:ext cx="1097279" cy="804744"/>
            <a:chOff x="2931614" y="5772036"/>
            <a:chExt cx="1097279" cy="804744"/>
          </a:xfrm>
        </p:grpSpPr>
        <p:sp>
          <p:nvSpPr>
            <p:cNvPr id="114" name="Folded Corner 113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Coordination Model</a:t>
              </a:r>
              <a:endParaRPr lang="en-US" sz="700" dirty="0"/>
            </a:p>
          </p:txBody>
        </p:sp>
      </p:grpSp>
      <p:sp>
        <p:nvSpPr>
          <p:cNvPr id="121" name="Rectangle 120"/>
          <p:cNvSpPr/>
          <p:nvPr/>
        </p:nvSpPr>
        <p:spPr>
          <a:xfrm>
            <a:off x="1588711" y="8111786"/>
            <a:ext cx="2904669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0" name="Elbow Connector 866"/>
          <p:cNvCxnSpPr/>
          <p:nvPr/>
        </p:nvCxnSpPr>
        <p:spPr>
          <a:xfrm>
            <a:off x="6731565" y="5031268"/>
            <a:ext cx="93482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866"/>
          <p:cNvCxnSpPr/>
          <p:nvPr/>
        </p:nvCxnSpPr>
        <p:spPr>
          <a:xfrm>
            <a:off x="4973787" y="5031268"/>
            <a:ext cx="93482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866"/>
          <p:cNvCxnSpPr>
            <a:endCxn id="232" idx="1"/>
          </p:cNvCxnSpPr>
          <p:nvPr/>
        </p:nvCxnSpPr>
        <p:spPr>
          <a:xfrm>
            <a:off x="8489343" y="5031268"/>
            <a:ext cx="93482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866"/>
          <p:cNvCxnSpPr>
            <a:stCxn id="22" idx="3"/>
            <a:endCxn id="122" idx="1"/>
          </p:cNvCxnSpPr>
          <p:nvPr/>
        </p:nvCxnSpPr>
        <p:spPr>
          <a:xfrm>
            <a:off x="2669489" y="5031268"/>
            <a:ext cx="148134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itle 17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 modeling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87"/>
          <p:cNvGrpSpPr/>
          <p:nvPr/>
        </p:nvGrpSpPr>
        <p:grpSpPr>
          <a:xfrm>
            <a:off x="6738481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Schedule</a:t>
              </a:r>
              <a:endParaRPr lang="en-US" sz="700" dirty="0"/>
            </a:p>
          </p:txBody>
        </p:sp>
      </p:grpSp>
      <p:sp>
        <p:nvSpPr>
          <p:cNvPr id="575" name="Oval 574"/>
          <p:cNvSpPr/>
          <p:nvPr/>
        </p:nvSpPr>
        <p:spPr>
          <a:xfrm>
            <a:off x="545953" y="480266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11534183" y="461978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Correct?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4" name="Group 27"/>
          <p:cNvGrpSpPr>
            <a:grpSpLocks/>
          </p:cNvGrpSpPr>
          <p:nvPr/>
        </p:nvGrpSpPr>
        <p:grpSpPr>
          <a:xfrm>
            <a:off x="2094069" y="466550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Collect Building System Data</a:t>
              </a:r>
              <a:endParaRPr lang="en-US" sz="800" b="1" dirty="0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2265703" y="4828872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11966619" y="4471495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5" name="Group 487"/>
          <p:cNvGrpSpPr/>
          <p:nvPr/>
        </p:nvGrpSpPr>
        <p:grpSpPr>
          <a:xfrm>
            <a:off x="5792023" y="828557"/>
            <a:ext cx="1097279" cy="804744"/>
            <a:chOff x="2931614" y="5543025"/>
            <a:chExt cx="1097279" cy="804744"/>
          </a:xfrm>
        </p:grpSpPr>
        <p:sp>
          <p:nvSpPr>
            <p:cNvPr id="109" name="Folded Corner 10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Productivity Information</a:t>
              </a:r>
              <a:endParaRPr lang="en-US" sz="700" dirty="0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>
          <a:xfrm>
            <a:off x="8194097" y="4665508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Perform Maintenance</a:t>
              </a:r>
              <a:endParaRPr lang="en-US" sz="800" b="1" dirty="0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>
          <a:xfrm>
            <a:off x="5915521" y="4665508"/>
            <a:ext cx="822960" cy="640080"/>
            <a:chOff x="3581400" y="533400"/>
            <a:chExt cx="1981206" cy="1118296"/>
          </a:xfrm>
        </p:grpSpPr>
        <p:sp>
          <p:nvSpPr>
            <p:cNvPr id="117" name="Rectangle 11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Prepare/Adjust Schedule</a:t>
              </a:r>
              <a:endParaRPr lang="en-US" sz="800" b="1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4004795" y="4665508"/>
            <a:ext cx="822960" cy="640080"/>
            <a:chOff x="3581400" y="533400"/>
            <a:chExt cx="1981206" cy="1118296"/>
          </a:xfrm>
        </p:grpSpPr>
        <p:sp>
          <p:nvSpPr>
            <p:cNvPr id="122" name="Rectangle 1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Interpret Data for Maintenance Needs</a:t>
              </a:r>
              <a:endParaRPr lang="en-US" sz="800" b="1" dirty="0"/>
            </a:p>
          </p:txBody>
        </p:sp>
      </p:grpSp>
      <p:cxnSp>
        <p:nvCxnSpPr>
          <p:cNvPr id="247" name="Elbow Connector 866"/>
          <p:cNvCxnSpPr>
            <a:stCxn id="97" idx="0"/>
          </p:cNvCxnSpPr>
          <p:nvPr/>
        </p:nvCxnSpPr>
        <p:spPr>
          <a:xfrm rot="16200000" flipH="1" flipV="1">
            <a:off x="7589714" y="-1566455"/>
            <a:ext cx="321626" cy="12785556"/>
          </a:xfrm>
          <a:prstGeom prst="bentConnector4">
            <a:avLst>
              <a:gd name="adj1" fmla="val -378257"/>
              <a:gd name="adj2" fmla="val 100028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866"/>
          <p:cNvCxnSpPr>
            <a:stCxn id="575" idx="6"/>
            <a:endCxn id="22" idx="1"/>
          </p:cNvCxnSpPr>
          <p:nvPr/>
        </p:nvCxnSpPr>
        <p:spPr>
          <a:xfrm>
            <a:off x="911713" y="4985548"/>
            <a:ext cx="11823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endCxn id="185" idx="0"/>
          </p:cNvCxnSpPr>
          <p:nvPr/>
        </p:nvCxnSpPr>
        <p:spPr>
          <a:xfrm rot="5400000">
            <a:off x="5643378" y="6630879"/>
            <a:ext cx="3287493" cy="6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75" idx="2"/>
            <a:endCxn id="27" idx="0"/>
          </p:cNvCxnSpPr>
          <p:nvPr/>
        </p:nvCxnSpPr>
        <p:spPr>
          <a:xfrm rot="16200000" flipH="1">
            <a:off x="1063886" y="3226182"/>
            <a:ext cx="2882211" cy="111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487"/>
          <p:cNvGrpSpPr/>
          <p:nvPr/>
        </p:nvGrpSpPr>
        <p:grpSpPr>
          <a:xfrm>
            <a:off x="856217" y="818047"/>
            <a:ext cx="1097279" cy="804744"/>
            <a:chOff x="2931614" y="5543025"/>
            <a:chExt cx="1097279" cy="804744"/>
          </a:xfrm>
        </p:grpSpPr>
        <p:sp>
          <p:nvSpPr>
            <p:cNvPr id="67" name="Folded Corner 6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Sensor Information</a:t>
              </a:r>
              <a:endParaRPr lang="en-US" sz="700" dirty="0"/>
            </a:p>
          </p:txBody>
        </p:sp>
      </p:grpSp>
      <p:grpSp>
        <p:nvGrpSpPr>
          <p:cNvPr id="69" name="Group 487"/>
          <p:cNvGrpSpPr/>
          <p:nvPr/>
        </p:nvGrpSpPr>
        <p:grpSpPr>
          <a:xfrm>
            <a:off x="1942067" y="829386"/>
            <a:ext cx="1097279" cy="804744"/>
            <a:chOff x="2931614" y="5543025"/>
            <a:chExt cx="1097279" cy="804744"/>
          </a:xfrm>
        </p:grpSpPr>
        <p:sp>
          <p:nvSpPr>
            <p:cNvPr id="70" name="Folded Corner 69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CMMS Information</a:t>
              </a:r>
              <a:endParaRPr lang="en-US" sz="700" dirty="0"/>
            </a:p>
          </p:txBody>
        </p:sp>
      </p:grpSp>
      <p:grpSp>
        <p:nvGrpSpPr>
          <p:cNvPr id="72" name="Group 487"/>
          <p:cNvGrpSpPr/>
          <p:nvPr/>
        </p:nvGrpSpPr>
        <p:grpSpPr>
          <a:xfrm>
            <a:off x="3027918" y="820385"/>
            <a:ext cx="1097279" cy="804744"/>
            <a:chOff x="2931614" y="5543025"/>
            <a:chExt cx="1097279" cy="804744"/>
          </a:xfrm>
        </p:grpSpPr>
        <p:sp>
          <p:nvSpPr>
            <p:cNvPr id="73" name="Folded Corner 72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Warranty and Specification Information</a:t>
              </a:r>
              <a:endParaRPr lang="en-US" sz="700" dirty="0"/>
            </a:p>
          </p:txBody>
        </p:sp>
      </p:grpSp>
      <p:sp>
        <p:nvSpPr>
          <p:cNvPr id="75" name="Rectangle 74"/>
          <p:cNvSpPr/>
          <p:nvPr/>
        </p:nvSpPr>
        <p:spPr>
          <a:xfrm>
            <a:off x="883670" y="818047"/>
            <a:ext cx="3241527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487"/>
          <p:cNvGrpSpPr/>
          <p:nvPr/>
        </p:nvGrpSpPr>
        <p:grpSpPr>
          <a:xfrm>
            <a:off x="1956819" y="8272247"/>
            <a:ext cx="1097279" cy="804744"/>
            <a:chOff x="2931614" y="5772036"/>
            <a:chExt cx="1097279" cy="804744"/>
          </a:xfrm>
        </p:grpSpPr>
        <p:sp>
          <p:nvSpPr>
            <p:cNvPr id="77" name="Folded Corner 7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Record Model</a:t>
              </a:r>
              <a:endParaRPr lang="en-US" sz="700" dirty="0"/>
            </a:p>
          </p:txBody>
        </p:sp>
      </p:grpSp>
      <p:cxnSp>
        <p:nvCxnSpPr>
          <p:cNvPr id="79" name="Straight Arrow Connector 78"/>
          <p:cNvCxnSpPr>
            <a:stCxn id="22" idx="2"/>
            <a:endCxn id="77" idx="0"/>
          </p:cNvCxnSpPr>
          <p:nvPr/>
        </p:nvCxnSpPr>
        <p:spPr>
          <a:xfrm rot="5400000">
            <a:off x="1022174" y="6788873"/>
            <a:ext cx="2966660" cy="89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109" idx="2"/>
            <a:endCxn id="117" idx="0"/>
          </p:cNvCxnSpPr>
          <p:nvPr/>
        </p:nvCxnSpPr>
        <p:spPr>
          <a:xfrm rot="5400000">
            <a:off x="4817729" y="3142573"/>
            <a:ext cx="3032207" cy="1366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88"/>
          <p:cNvGrpSpPr>
            <a:grpSpLocks/>
          </p:cNvGrpSpPr>
          <p:nvPr/>
        </p:nvGrpSpPr>
        <p:grpSpPr>
          <a:xfrm>
            <a:off x="13731826" y="4665508"/>
            <a:ext cx="822960" cy="640080"/>
            <a:chOff x="3581400" y="533400"/>
            <a:chExt cx="1981206" cy="1118296"/>
          </a:xfrm>
        </p:grpSpPr>
        <p:sp>
          <p:nvSpPr>
            <p:cNvPr id="94" name="Rectangle 93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Regenerate Maintenance Data</a:t>
              </a:r>
              <a:endParaRPr lang="en-US" sz="800" b="1" dirty="0"/>
            </a:p>
          </p:txBody>
        </p:sp>
      </p:grpSp>
      <p:cxnSp>
        <p:nvCxnSpPr>
          <p:cNvPr id="100" name="Elbow Connector 866"/>
          <p:cNvCxnSpPr>
            <a:stCxn id="22" idx="3"/>
            <a:endCxn id="122" idx="1"/>
          </p:cNvCxnSpPr>
          <p:nvPr/>
        </p:nvCxnSpPr>
        <p:spPr>
          <a:xfrm>
            <a:off x="2917027" y="4985548"/>
            <a:ext cx="108776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866"/>
          <p:cNvCxnSpPr>
            <a:stCxn id="122" idx="3"/>
            <a:endCxn id="117" idx="1"/>
          </p:cNvCxnSpPr>
          <p:nvPr/>
        </p:nvCxnSpPr>
        <p:spPr>
          <a:xfrm>
            <a:off x="4827753" y="4985548"/>
            <a:ext cx="108776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866"/>
          <p:cNvCxnSpPr>
            <a:stCxn id="117" idx="3"/>
            <a:endCxn id="238" idx="1"/>
          </p:cNvCxnSpPr>
          <p:nvPr/>
        </p:nvCxnSpPr>
        <p:spPr>
          <a:xfrm>
            <a:off x="6738479" y="4985548"/>
            <a:ext cx="145561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866"/>
          <p:cNvCxnSpPr>
            <a:stCxn id="238" idx="3"/>
            <a:endCxn id="137" idx="1"/>
          </p:cNvCxnSpPr>
          <p:nvPr/>
        </p:nvCxnSpPr>
        <p:spPr>
          <a:xfrm flipV="1">
            <a:off x="9017055" y="4983513"/>
            <a:ext cx="790479" cy="203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866"/>
          <p:cNvCxnSpPr>
            <a:stCxn id="232" idx="3"/>
            <a:endCxn id="94" idx="1"/>
          </p:cNvCxnSpPr>
          <p:nvPr/>
        </p:nvCxnSpPr>
        <p:spPr>
          <a:xfrm>
            <a:off x="12265703" y="4985548"/>
            <a:ext cx="146612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Group 88"/>
          <p:cNvGrpSpPr>
            <a:grpSpLocks/>
          </p:cNvGrpSpPr>
          <p:nvPr/>
        </p:nvGrpSpPr>
        <p:grpSpPr>
          <a:xfrm>
            <a:off x="9807534" y="4663473"/>
            <a:ext cx="822960" cy="640080"/>
            <a:chOff x="3581400" y="533400"/>
            <a:chExt cx="1981206" cy="1118296"/>
          </a:xfrm>
        </p:grpSpPr>
        <p:sp>
          <p:nvSpPr>
            <p:cNvPr id="137" name="Rectangle 13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Validate Equipment Performance</a:t>
              </a:r>
              <a:endParaRPr lang="en-US" sz="800" b="1" dirty="0"/>
            </a:p>
          </p:txBody>
        </p:sp>
      </p:grpSp>
      <p:cxnSp>
        <p:nvCxnSpPr>
          <p:cNvPr id="144" name="Elbow Connector 866"/>
          <p:cNvCxnSpPr>
            <a:stCxn id="137" idx="3"/>
            <a:endCxn id="232" idx="1"/>
          </p:cNvCxnSpPr>
          <p:nvPr/>
        </p:nvCxnSpPr>
        <p:spPr>
          <a:xfrm>
            <a:off x="10630492" y="4983513"/>
            <a:ext cx="903691" cy="203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866"/>
          <p:cNvCxnSpPr>
            <a:stCxn id="232" idx="0"/>
          </p:cNvCxnSpPr>
          <p:nvPr/>
        </p:nvCxnSpPr>
        <p:spPr>
          <a:xfrm rot="16200000" flipH="1" flipV="1">
            <a:off x="9597318" y="2684511"/>
            <a:ext cx="367348" cy="4237902"/>
          </a:xfrm>
          <a:prstGeom prst="bentConnector4">
            <a:avLst>
              <a:gd name="adj1" fmla="val -233898"/>
              <a:gd name="adj2" fmla="val 9994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itle 16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scheduling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87"/>
          <p:cNvGrpSpPr/>
          <p:nvPr/>
        </p:nvGrpSpPr>
        <p:grpSpPr>
          <a:xfrm>
            <a:off x="6059012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Building Performance Analysis Model</a:t>
              </a:r>
              <a:endParaRPr lang="en-US" sz="700" dirty="0"/>
            </a:p>
          </p:txBody>
        </p:sp>
      </p:grpSp>
      <p:sp>
        <p:nvSpPr>
          <p:cNvPr id="575" name="Oval 574"/>
          <p:cNvSpPr/>
          <p:nvPr/>
        </p:nvSpPr>
        <p:spPr>
          <a:xfrm>
            <a:off x="545953" y="4761212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12383685" y="4578332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Results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4" name="Group 27"/>
          <p:cNvGrpSpPr>
            <a:grpSpLocks/>
          </p:cNvGrpSpPr>
          <p:nvPr/>
        </p:nvGrpSpPr>
        <p:grpSpPr>
          <a:xfrm>
            <a:off x="2094069" y="4624052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Adjust BIM for Performance Analysis</a:t>
              </a:r>
              <a:endParaRPr lang="en-US" sz="800" b="1" dirty="0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3115205" y="4828872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12816121" y="4471495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5" name="Group 487"/>
          <p:cNvGrpSpPr/>
          <p:nvPr/>
        </p:nvGrpSpPr>
        <p:grpSpPr>
          <a:xfrm>
            <a:off x="4961733" y="828557"/>
            <a:ext cx="1097279" cy="804744"/>
            <a:chOff x="2931614" y="5543025"/>
            <a:chExt cx="1097279" cy="804744"/>
          </a:xfrm>
        </p:grpSpPr>
        <p:sp>
          <p:nvSpPr>
            <p:cNvPr id="109" name="Folded Corner 10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Performance Targets</a:t>
              </a:r>
              <a:endParaRPr lang="en-US" sz="700" dirty="0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>
          <a:xfrm>
            <a:off x="9623538" y="4624052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Perform Maintenance</a:t>
              </a:r>
              <a:endParaRPr lang="en-US" sz="800" b="1" dirty="0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>
          <a:xfrm>
            <a:off x="7028862" y="4624052"/>
            <a:ext cx="822960" cy="640080"/>
            <a:chOff x="3581400" y="533400"/>
            <a:chExt cx="1981206" cy="1118296"/>
          </a:xfrm>
        </p:grpSpPr>
        <p:sp>
          <p:nvSpPr>
            <p:cNvPr id="117" name="Rectangle 11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Prepare/Adjust Schedule</a:t>
              </a:r>
              <a:endParaRPr lang="en-US" sz="800" b="1" dirty="0"/>
            </a:p>
          </p:txBody>
        </p:sp>
      </p:grpSp>
      <p:cxnSp>
        <p:nvCxnSpPr>
          <p:cNvPr id="95" name="Elbow Connector 866"/>
          <p:cNvCxnSpPr>
            <a:stCxn id="575" idx="6"/>
            <a:endCxn id="22" idx="1"/>
          </p:cNvCxnSpPr>
          <p:nvPr/>
        </p:nvCxnSpPr>
        <p:spPr>
          <a:xfrm>
            <a:off x="911713" y="4944092"/>
            <a:ext cx="118235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84" idx="2"/>
            <a:endCxn id="112" idx="0"/>
          </p:cNvCxnSpPr>
          <p:nvPr/>
        </p:nvCxnSpPr>
        <p:spPr>
          <a:xfrm rot="16200000" flipH="1">
            <a:off x="2298416" y="3163148"/>
            <a:ext cx="3495373" cy="740344"/>
          </a:xfrm>
          <a:prstGeom prst="bentConnector3">
            <a:avLst>
              <a:gd name="adj1" fmla="val 9119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487"/>
          <p:cNvGrpSpPr/>
          <p:nvPr/>
        </p:nvGrpSpPr>
        <p:grpSpPr>
          <a:xfrm>
            <a:off x="569499" y="8272247"/>
            <a:ext cx="1097279" cy="804744"/>
            <a:chOff x="2931614" y="5772036"/>
            <a:chExt cx="1097279" cy="804744"/>
          </a:xfrm>
        </p:grpSpPr>
        <p:sp>
          <p:nvSpPr>
            <p:cNvPr id="77" name="Folded Corner 7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Energy Analysis Model</a:t>
              </a:r>
              <a:endParaRPr lang="en-US" sz="700" dirty="0"/>
            </a:p>
          </p:txBody>
        </p:sp>
      </p:grpSp>
      <p:grpSp>
        <p:nvGrpSpPr>
          <p:cNvPr id="14" name="Group 88"/>
          <p:cNvGrpSpPr>
            <a:grpSpLocks/>
          </p:cNvGrpSpPr>
          <p:nvPr/>
        </p:nvGrpSpPr>
        <p:grpSpPr>
          <a:xfrm>
            <a:off x="10920875" y="4624052"/>
            <a:ext cx="822960" cy="640080"/>
            <a:chOff x="3581400" y="533400"/>
            <a:chExt cx="1981206" cy="1118296"/>
          </a:xfrm>
        </p:grpSpPr>
        <p:sp>
          <p:nvSpPr>
            <p:cNvPr id="137" name="Rectangle 13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Validate Equipment Performance</a:t>
              </a:r>
              <a:endParaRPr lang="en-US" sz="800" b="1" dirty="0"/>
            </a:p>
          </p:txBody>
        </p:sp>
      </p:grpSp>
      <p:cxnSp>
        <p:nvCxnSpPr>
          <p:cNvPr id="152" name="Elbow Connector 866"/>
          <p:cNvCxnSpPr>
            <a:stCxn id="22" idx="3"/>
            <a:endCxn id="122" idx="1"/>
          </p:cNvCxnSpPr>
          <p:nvPr/>
        </p:nvCxnSpPr>
        <p:spPr>
          <a:xfrm flipV="1">
            <a:off x="2917027" y="4298477"/>
            <a:ext cx="1087768" cy="64561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487"/>
          <p:cNvGrpSpPr/>
          <p:nvPr/>
        </p:nvGrpSpPr>
        <p:grpSpPr>
          <a:xfrm>
            <a:off x="2570638" y="818047"/>
            <a:ext cx="1097279" cy="804744"/>
            <a:chOff x="2931614" y="5543025"/>
            <a:chExt cx="1097279" cy="804744"/>
          </a:xfrm>
        </p:grpSpPr>
        <p:sp>
          <p:nvSpPr>
            <p:cNvPr id="76" name="Folded Corner 7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Sensor Data</a:t>
              </a:r>
              <a:endParaRPr lang="en-US" sz="700" dirty="0"/>
            </a:p>
          </p:txBody>
        </p:sp>
      </p:grpSp>
      <p:grpSp>
        <p:nvGrpSpPr>
          <p:cNvPr id="81" name="Group 487"/>
          <p:cNvGrpSpPr/>
          <p:nvPr/>
        </p:nvGrpSpPr>
        <p:grpSpPr>
          <a:xfrm>
            <a:off x="3656488" y="829386"/>
            <a:ext cx="1097279" cy="804744"/>
            <a:chOff x="2931614" y="5543025"/>
            <a:chExt cx="1097279" cy="804744"/>
          </a:xfrm>
        </p:grpSpPr>
        <p:sp>
          <p:nvSpPr>
            <p:cNvPr id="82" name="Folded Corner 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Other Performance Data</a:t>
              </a:r>
              <a:endParaRPr lang="en-US" sz="700" dirty="0"/>
            </a:p>
          </p:txBody>
        </p:sp>
      </p:grpSp>
      <p:sp>
        <p:nvSpPr>
          <p:cNvPr id="84" name="Rectangle 83"/>
          <p:cNvSpPr/>
          <p:nvPr/>
        </p:nvSpPr>
        <p:spPr>
          <a:xfrm>
            <a:off x="2598092" y="818047"/>
            <a:ext cx="2155676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487"/>
          <p:cNvGrpSpPr/>
          <p:nvPr/>
        </p:nvGrpSpPr>
        <p:grpSpPr>
          <a:xfrm>
            <a:off x="6966753" y="812797"/>
            <a:ext cx="1097279" cy="804744"/>
            <a:chOff x="2931614" y="5543025"/>
            <a:chExt cx="1097279" cy="804744"/>
          </a:xfrm>
        </p:grpSpPr>
        <p:sp>
          <p:nvSpPr>
            <p:cNvPr id="87" name="Folded Corner 8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Performance Costs</a:t>
              </a:r>
              <a:endParaRPr lang="en-US" sz="700" dirty="0"/>
            </a:p>
          </p:txBody>
        </p:sp>
      </p:grpSp>
      <p:grpSp>
        <p:nvGrpSpPr>
          <p:cNvPr id="89" name="Group 487"/>
          <p:cNvGrpSpPr/>
          <p:nvPr/>
        </p:nvGrpSpPr>
        <p:grpSpPr>
          <a:xfrm>
            <a:off x="8052603" y="824136"/>
            <a:ext cx="1097279" cy="804744"/>
            <a:chOff x="2931614" y="5543025"/>
            <a:chExt cx="1097279" cy="804744"/>
          </a:xfrm>
        </p:grpSpPr>
        <p:sp>
          <p:nvSpPr>
            <p:cNvPr id="90" name="Folded Corner 89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Weather Data</a:t>
              </a:r>
              <a:endParaRPr lang="en-US" sz="700" dirty="0"/>
            </a:p>
          </p:txBody>
        </p:sp>
      </p:grpSp>
      <p:sp>
        <p:nvSpPr>
          <p:cNvPr id="92" name="Rectangle 91"/>
          <p:cNvSpPr/>
          <p:nvPr/>
        </p:nvSpPr>
        <p:spPr>
          <a:xfrm>
            <a:off x="6994207" y="812797"/>
            <a:ext cx="2155676" cy="967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487"/>
          <p:cNvGrpSpPr/>
          <p:nvPr/>
        </p:nvGrpSpPr>
        <p:grpSpPr>
          <a:xfrm>
            <a:off x="1473359" y="8272247"/>
            <a:ext cx="1097279" cy="804744"/>
            <a:chOff x="2931614" y="5772036"/>
            <a:chExt cx="1097279" cy="804744"/>
          </a:xfrm>
        </p:grpSpPr>
        <p:sp>
          <p:nvSpPr>
            <p:cNvPr id="98" name="Folded Corner 9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Record Model</a:t>
              </a:r>
              <a:endParaRPr lang="en-US" sz="700" dirty="0"/>
            </a:p>
          </p:txBody>
        </p:sp>
      </p:grpSp>
      <p:grpSp>
        <p:nvGrpSpPr>
          <p:cNvPr id="101" name="Group 487"/>
          <p:cNvGrpSpPr/>
          <p:nvPr/>
        </p:nvGrpSpPr>
        <p:grpSpPr>
          <a:xfrm>
            <a:off x="13093664" y="8272247"/>
            <a:ext cx="1097279" cy="804744"/>
            <a:chOff x="2931614" y="5772036"/>
            <a:chExt cx="1097279" cy="804744"/>
          </a:xfrm>
        </p:grpSpPr>
        <p:sp>
          <p:nvSpPr>
            <p:cNvPr id="102" name="Folded Corner 10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Building Performance Analysis Output</a:t>
              </a:r>
              <a:endParaRPr lang="en-US" sz="700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4004795" y="3978437"/>
            <a:ext cx="822960" cy="640080"/>
            <a:chOff x="3581400" y="533400"/>
            <a:chExt cx="1981206" cy="1118296"/>
          </a:xfrm>
        </p:grpSpPr>
        <p:sp>
          <p:nvSpPr>
            <p:cNvPr id="122" name="Rectangle 1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Interpret Data for Maintenance Needs</a:t>
              </a:r>
              <a:endParaRPr lang="en-US" sz="800" b="1" dirty="0"/>
            </a:p>
          </p:txBody>
        </p:sp>
      </p:grpSp>
      <p:grpSp>
        <p:nvGrpSpPr>
          <p:cNvPr id="107" name="Group 88"/>
          <p:cNvGrpSpPr>
            <a:grpSpLocks/>
          </p:cNvGrpSpPr>
          <p:nvPr/>
        </p:nvGrpSpPr>
        <p:grpSpPr>
          <a:xfrm>
            <a:off x="4004795" y="5269667"/>
            <a:ext cx="822960" cy="640080"/>
            <a:chOff x="3581400" y="533400"/>
            <a:chExt cx="1981206" cy="1118296"/>
          </a:xfrm>
        </p:grpSpPr>
        <p:sp>
          <p:nvSpPr>
            <p:cNvPr id="108" name="Rectangle 10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Interpret Data for Maintenance Needs</a:t>
              </a:r>
              <a:endParaRPr lang="en-US" sz="800" b="1" dirty="0"/>
            </a:p>
          </p:txBody>
        </p:sp>
      </p:grpSp>
      <p:grpSp>
        <p:nvGrpSpPr>
          <p:cNvPr id="113" name="Group 88"/>
          <p:cNvGrpSpPr>
            <a:grpSpLocks/>
          </p:cNvGrpSpPr>
          <p:nvPr/>
        </p:nvGrpSpPr>
        <p:grpSpPr>
          <a:xfrm>
            <a:off x="8326200" y="4624052"/>
            <a:ext cx="822960" cy="640080"/>
            <a:chOff x="3581400" y="533400"/>
            <a:chExt cx="1981206" cy="1118296"/>
          </a:xfrm>
        </p:grpSpPr>
        <p:sp>
          <p:nvSpPr>
            <p:cNvPr id="114" name="Rectangle 113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Prepare/Adjust Schedule</a:t>
              </a:r>
              <a:endParaRPr lang="en-US" sz="800" b="1" dirty="0"/>
            </a:p>
          </p:txBody>
        </p:sp>
      </p:grpSp>
      <p:sp>
        <p:nvSpPr>
          <p:cNvPr id="121" name="Diamond 120"/>
          <p:cNvSpPr/>
          <p:nvPr/>
        </p:nvSpPr>
        <p:spPr>
          <a:xfrm>
            <a:off x="5426263" y="4578332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model ready for simulation?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157783" y="4828872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26" name="TextBox 125"/>
          <p:cNvSpPr txBox="1"/>
          <p:nvPr/>
        </p:nvSpPr>
        <p:spPr>
          <a:xfrm>
            <a:off x="5858699" y="4471495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sp>
        <p:nvSpPr>
          <p:cNvPr id="128" name="Oval 127"/>
          <p:cNvSpPr/>
          <p:nvPr/>
        </p:nvSpPr>
        <p:spPr>
          <a:xfrm>
            <a:off x="14140483" y="4761212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cxnSp>
        <p:nvCxnSpPr>
          <p:cNvPr id="133" name="Straight Arrow Connector 132"/>
          <p:cNvCxnSpPr>
            <a:stCxn id="109" idx="2"/>
            <a:endCxn id="122" idx="0"/>
          </p:cNvCxnSpPr>
          <p:nvPr/>
        </p:nvCxnSpPr>
        <p:spPr>
          <a:xfrm rot="5400000">
            <a:off x="3790756" y="2258820"/>
            <a:ext cx="2345136" cy="1094099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stCxn id="92" idx="2"/>
          </p:cNvCxnSpPr>
          <p:nvPr/>
        </p:nvCxnSpPr>
        <p:spPr>
          <a:xfrm rot="5400000">
            <a:off x="6486246" y="3366183"/>
            <a:ext cx="3171599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>
            <a:endCxn id="185" idx="0"/>
          </p:cNvCxnSpPr>
          <p:nvPr/>
        </p:nvCxnSpPr>
        <p:spPr>
          <a:xfrm rot="16200000" flipH="1">
            <a:off x="4946330" y="6613307"/>
            <a:ext cx="3321850" cy="79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/>
          <p:cNvCxnSpPr>
            <a:endCxn id="102" idx="0"/>
          </p:cNvCxnSpPr>
          <p:nvPr/>
        </p:nvCxnSpPr>
        <p:spPr>
          <a:xfrm rot="5400000">
            <a:off x="11982570" y="6612512"/>
            <a:ext cx="3319469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77" idx="0"/>
          </p:cNvCxnSpPr>
          <p:nvPr/>
        </p:nvCxnSpPr>
        <p:spPr>
          <a:xfrm rot="16200000" flipV="1">
            <a:off x="-545938" y="6608169"/>
            <a:ext cx="3328155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>
            <a:stCxn id="98" idx="0"/>
          </p:cNvCxnSpPr>
          <p:nvPr/>
        </p:nvCxnSpPr>
        <p:spPr>
          <a:xfrm rot="16200000" flipV="1">
            <a:off x="87547" y="6337795"/>
            <a:ext cx="3320264" cy="548640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Elbow Connector 866"/>
          <p:cNvCxnSpPr>
            <a:stCxn id="121" idx="3"/>
            <a:endCxn id="117" idx="1"/>
          </p:cNvCxnSpPr>
          <p:nvPr/>
        </p:nvCxnSpPr>
        <p:spPr>
          <a:xfrm>
            <a:off x="6157783" y="4944092"/>
            <a:ext cx="871079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866"/>
          <p:cNvCxnSpPr>
            <a:stCxn id="117" idx="3"/>
            <a:endCxn id="114" idx="1"/>
          </p:cNvCxnSpPr>
          <p:nvPr/>
        </p:nvCxnSpPr>
        <p:spPr>
          <a:xfrm>
            <a:off x="7851820" y="4944092"/>
            <a:ext cx="4743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Elbow Connector 866"/>
          <p:cNvCxnSpPr>
            <a:stCxn id="114" idx="3"/>
            <a:endCxn id="238" idx="1"/>
          </p:cNvCxnSpPr>
          <p:nvPr/>
        </p:nvCxnSpPr>
        <p:spPr>
          <a:xfrm>
            <a:off x="9149158" y="4944092"/>
            <a:ext cx="4743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866"/>
          <p:cNvCxnSpPr>
            <a:stCxn id="238" idx="3"/>
            <a:endCxn id="137" idx="1"/>
          </p:cNvCxnSpPr>
          <p:nvPr/>
        </p:nvCxnSpPr>
        <p:spPr>
          <a:xfrm>
            <a:off x="10446496" y="4944092"/>
            <a:ext cx="474379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866"/>
          <p:cNvCxnSpPr>
            <a:stCxn id="137" idx="3"/>
            <a:endCxn id="232" idx="1"/>
          </p:cNvCxnSpPr>
          <p:nvPr/>
        </p:nvCxnSpPr>
        <p:spPr>
          <a:xfrm>
            <a:off x="11743833" y="4944092"/>
            <a:ext cx="63985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Elbow Connector 866"/>
          <p:cNvCxnSpPr>
            <a:stCxn id="232" idx="3"/>
            <a:endCxn id="128" idx="2"/>
          </p:cNvCxnSpPr>
          <p:nvPr/>
        </p:nvCxnSpPr>
        <p:spPr>
          <a:xfrm>
            <a:off x="13115205" y="4944092"/>
            <a:ext cx="102527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Elbow Connector 866"/>
          <p:cNvCxnSpPr>
            <a:stCxn id="22" idx="3"/>
            <a:endCxn id="108" idx="1"/>
          </p:cNvCxnSpPr>
          <p:nvPr/>
        </p:nvCxnSpPr>
        <p:spPr>
          <a:xfrm>
            <a:off x="2917027" y="4944092"/>
            <a:ext cx="1087768" cy="64561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866"/>
          <p:cNvCxnSpPr>
            <a:stCxn id="122" idx="3"/>
            <a:endCxn id="121" idx="1"/>
          </p:cNvCxnSpPr>
          <p:nvPr/>
        </p:nvCxnSpPr>
        <p:spPr>
          <a:xfrm>
            <a:off x="4827753" y="4298477"/>
            <a:ext cx="598510" cy="64561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Elbow Connector 866"/>
          <p:cNvCxnSpPr>
            <a:stCxn id="108" idx="3"/>
            <a:endCxn id="121" idx="1"/>
          </p:cNvCxnSpPr>
          <p:nvPr/>
        </p:nvCxnSpPr>
        <p:spPr>
          <a:xfrm flipV="1">
            <a:off x="4827753" y="4944092"/>
            <a:ext cx="598510" cy="64561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lbow Connector 866"/>
          <p:cNvCxnSpPr>
            <a:stCxn id="121" idx="0"/>
          </p:cNvCxnSpPr>
          <p:nvPr/>
        </p:nvCxnSpPr>
        <p:spPr>
          <a:xfrm rot="16200000" flipH="1" flipV="1">
            <a:off x="3590746" y="2742814"/>
            <a:ext cx="365760" cy="4036795"/>
          </a:xfrm>
          <a:prstGeom prst="bentConnector4">
            <a:avLst>
              <a:gd name="adj1" fmla="val -413075"/>
              <a:gd name="adj2" fmla="val 99833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systems analysis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4914224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Laser Scan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8990058" y="4852870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6127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5" name="Group 27"/>
          <p:cNvGrpSpPr>
            <a:grpSpLocks/>
          </p:cNvGrpSpPr>
          <p:nvPr/>
        </p:nvGrpSpPr>
        <p:grpSpPr>
          <a:xfrm>
            <a:off x="2240535" y="4618967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Collect Current Site Conditions Data</a:t>
              </a:r>
              <a:endParaRPr lang="en-US" sz="800" b="1" dirty="0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>
          <a:xfrm>
            <a:off x="4539405" y="3182070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Survey Existing Facilities</a:t>
              </a:r>
              <a:endParaRPr lang="en-US" sz="800" b="1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4539405" y="4201747"/>
            <a:ext cx="822960" cy="650488"/>
            <a:chOff x="3581400" y="515216"/>
            <a:chExt cx="1981206" cy="1136480"/>
          </a:xfrm>
        </p:grpSpPr>
        <p:sp>
          <p:nvSpPr>
            <p:cNvPr id="199" name="Rectangle 19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3581400" y="515216"/>
              <a:ext cx="1981199" cy="7363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Survey Existing Site Conditions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4539405" y="5231832"/>
            <a:ext cx="822960" cy="640080"/>
            <a:chOff x="3581400" y="533400"/>
            <a:chExt cx="1981206" cy="1118296"/>
          </a:xfrm>
        </p:grpSpPr>
        <p:sp>
          <p:nvSpPr>
            <p:cNvPr id="203" name="Rectangle 20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3581400" y="551584"/>
              <a:ext cx="1981199" cy="7000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Collect Data through Photographs</a:t>
              </a:r>
              <a:endParaRPr lang="en-US" sz="800" b="1" dirty="0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>
          <a:xfrm>
            <a:off x="4539405" y="6251510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Laser Scan Existing Conditions</a:t>
              </a:r>
              <a:endParaRPr lang="en-US" sz="800" b="1" dirty="0"/>
            </a:p>
          </p:txBody>
        </p:sp>
      </p:grpSp>
      <p:cxnSp>
        <p:nvCxnSpPr>
          <p:cNvPr id="287" name="Elbow Connector 866"/>
          <p:cNvCxnSpPr>
            <a:stCxn id="575" idx="6"/>
            <a:endCxn id="22" idx="1"/>
          </p:cNvCxnSpPr>
          <p:nvPr/>
        </p:nvCxnSpPr>
        <p:spPr>
          <a:xfrm>
            <a:off x="911713" y="4939007"/>
            <a:ext cx="132882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>
            <a:stCxn id="485" idx="0"/>
          </p:cNvCxnSpPr>
          <p:nvPr/>
        </p:nvCxnSpPr>
        <p:spPr>
          <a:xfrm rot="16200000" flipV="1">
            <a:off x="4608967" y="7408186"/>
            <a:ext cx="1690533" cy="1726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866"/>
          <p:cNvCxnSpPr>
            <a:stCxn id="22" idx="3"/>
            <a:endCxn id="90" idx="1"/>
          </p:cNvCxnSpPr>
          <p:nvPr/>
        </p:nvCxnSpPr>
        <p:spPr>
          <a:xfrm flipV="1">
            <a:off x="3063493" y="3502110"/>
            <a:ext cx="1475912" cy="143689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74" idx="2"/>
            <a:endCxn id="22" idx="0"/>
          </p:cNvCxnSpPr>
          <p:nvPr/>
        </p:nvCxnSpPr>
        <p:spPr>
          <a:xfrm rot="5400000">
            <a:off x="1240604" y="3207554"/>
            <a:ext cx="2822823" cy="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487"/>
          <p:cNvGrpSpPr/>
          <p:nvPr/>
        </p:nvGrpSpPr>
        <p:grpSpPr>
          <a:xfrm>
            <a:off x="5621966" y="8263667"/>
            <a:ext cx="1097279" cy="804744"/>
            <a:chOff x="2931614" y="5772036"/>
            <a:chExt cx="1097279" cy="804744"/>
          </a:xfrm>
        </p:grpSpPr>
        <p:sp>
          <p:nvSpPr>
            <p:cNvPr id="78" name="Folded Corner 7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Survey Model</a:t>
              </a:r>
              <a:endParaRPr lang="en-US" sz="700" dirty="0"/>
            </a:p>
          </p:txBody>
        </p:sp>
      </p:grpSp>
      <p:cxnSp>
        <p:nvCxnSpPr>
          <p:cNvPr id="80" name="Straight Arrow Connector 79"/>
          <p:cNvCxnSpPr>
            <a:stCxn id="78" idx="0"/>
          </p:cNvCxnSpPr>
          <p:nvPr/>
        </p:nvCxnSpPr>
        <p:spPr>
          <a:xfrm rot="16200000" flipV="1">
            <a:off x="3676939" y="5770000"/>
            <a:ext cx="4761557" cy="225778"/>
          </a:xfrm>
          <a:prstGeom prst="bentConnector3">
            <a:avLst>
              <a:gd name="adj1" fmla="val 2419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487"/>
          <p:cNvGrpSpPr/>
          <p:nvPr/>
        </p:nvGrpSpPr>
        <p:grpSpPr>
          <a:xfrm>
            <a:off x="6719245" y="8263667"/>
            <a:ext cx="1097279" cy="804744"/>
            <a:chOff x="2931614" y="5772036"/>
            <a:chExt cx="1097279" cy="804744"/>
          </a:xfrm>
        </p:grpSpPr>
        <p:sp>
          <p:nvSpPr>
            <p:cNvPr id="82" name="Folded Corner 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Existing Conditions Information Model</a:t>
              </a:r>
              <a:endParaRPr lang="en-US" sz="700" dirty="0"/>
            </a:p>
          </p:txBody>
        </p:sp>
      </p:grpSp>
      <p:cxnSp>
        <p:nvCxnSpPr>
          <p:cNvPr id="84" name="Straight Arrow Connector 83"/>
          <p:cNvCxnSpPr>
            <a:stCxn id="82" idx="0"/>
          </p:cNvCxnSpPr>
          <p:nvPr/>
        </p:nvCxnSpPr>
        <p:spPr>
          <a:xfrm rot="16200000" flipV="1">
            <a:off x="5757736" y="6753518"/>
            <a:ext cx="3003036" cy="1726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27"/>
          <p:cNvGrpSpPr>
            <a:grpSpLocks/>
          </p:cNvGrpSpPr>
          <p:nvPr/>
        </p:nvGrpSpPr>
        <p:grpSpPr>
          <a:xfrm>
            <a:off x="6764731" y="4709995"/>
            <a:ext cx="822960" cy="640080"/>
            <a:chOff x="3581400" y="533400"/>
            <a:chExt cx="1981206" cy="1118296"/>
          </a:xfrm>
        </p:grpSpPr>
        <p:sp>
          <p:nvSpPr>
            <p:cNvPr id="87" name="Rectangle 8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Existing Conditions Information</a:t>
              </a:r>
              <a:endParaRPr lang="en-US" sz="800" b="1" dirty="0"/>
            </a:p>
          </p:txBody>
        </p:sp>
      </p:grpSp>
      <p:cxnSp>
        <p:nvCxnSpPr>
          <p:cNvPr id="97" name="Elbow Connector 866"/>
          <p:cNvCxnSpPr>
            <a:stCxn id="22" idx="3"/>
            <a:endCxn id="199" idx="1"/>
          </p:cNvCxnSpPr>
          <p:nvPr/>
        </p:nvCxnSpPr>
        <p:spPr>
          <a:xfrm flipV="1">
            <a:off x="3063493" y="4532195"/>
            <a:ext cx="1475912" cy="406812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866"/>
          <p:cNvCxnSpPr>
            <a:stCxn id="22" idx="3"/>
            <a:endCxn id="203" idx="1"/>
          </p:cNvCxnSpPr>
          <p:nvPr/>
        </p:nvCxnSpPr>
        <p:spPr>
          <a:xfrm>
            <a:off x="3063493" y="4939007"/>
            <a:ext cx="1475912" cy="61286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866"/>
          <p:cNvCxnSpPr>
            <a:stCxn id="22" idx="3"/>
            <a:endCxn id="207" idx="1"/>
          </p:cNvCxnSpPr>
          <p:nvPr/>
        </p:nvCxnSpPr>
        <p:spPr>
          <a:xfrm>
            <a:off x="3063493" y="4939007"/>
            <a:ext cx="1475912" cy="1632543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866"/>
          <p:cNvCxnSpPr>
            <a:stCxn id="90" idx="3"/>
            <a:endCxn id="87" idx="1"/>
          </p:cNvCxnSpPr>
          <p:nvPr/>
        </p:nvCxnSpPr>
        <p:spPr>
          <a:xfrm>
            <a:off x="5362363" y="3502110"/>
            <a:ext cx="1402368" cy="152792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Elbow Connector 866"/>
          <p:cNvCxnSpPr>
            <a:stCxn id="199" idx="3"/>
            <a:endCxn id="87" idx="1"/>
          </p:cNvCxnSpPr>
          <p:nvPr/>
        </p:nvCxnSpPr>
        <p:spPr>
          <a:xfrm>
            <a:off x="5362363" y="4532195"/>
            <a:ext cx="1402368" cy="497840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Elbow Connector 866"/>
          <p:cNvCxnSpPr>
            <a:stCxn id="203" idx="3"/>
            <a:endCxn id="87" idx="1"/>
          </p:cNvCxnSpPr>
          <p:nvPr/>
        </p:nvCxnSpPr>
        <p:spPr>
          <a:xfrm flipV="1">
            <a:off x="5362363" y="5030035"/>
            <a:ext cx="1402368" cy="52183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866"/>
          <p:cNvCxnSpPr>
            <a:stCxn id="207" idx="3"/>
            <a:endCxn id="87" idx="1"/>
          </p:cNvCxnSpPr>
          <p:nvPr/>
        </p:nvCxnSpPr>
        <p:spPr>
          <a:xfrm flipV="1">
            <a:off x="5362363" y="5030035"/>
            <a:ext cx="1402368" cy="154151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Elbow Connector 866"/>
          <p:cNvCxnSpPr>
            <a:stCxn id="87" idx="3"/>
            <a:endCxn id="866" idx="2"/>
          </p:cNvCxnSpPr>
          <p:nvPr/>
        </p:nvCxnSpPr>
        <p:spPr>
          <a:xfrm>
            <a:off x="7587689" y="5030035"/>
            <a:ext cx="1402369" cy="571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79"/>
          <p:cNvCxnSpPr>
            <a:stCxn id="78" idx="0"/>
          </p:cNvCxnSpPr>
          <p:nvPr/>
        </p:nvCxnSpPr>
        <p:spPr>
          <a:xfrm rot="16200000" flipV="1">
            <a:off x="4063888" y="6156948"/>
            <a:ext cx="3731472" cy="481965"/>
          </a:xfrm>
          <a:prstGeom prst="bentConnector3">
            <a:avLst>
              <a:gd name="adj1" fmla="val 2600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1290785" y="828557"/>
            <a:ext cx="2722460" cy="967587"/>
            <a:chOff x="1406395" y="828557"/>
            <a:chExt cx="2722460" cy="967587"/>
          </a:xfrm>
        </p:grpSpPr>
        <p:grpSp>
          <p:nvGrpSpPr>
            <p:cNvPr id="93" name="Group 92"/>
            <p:cNvGrpSpPr/>
            <p:nvPr/>
          </p:nvGrpSpPr>
          <p:grpSpPr>
            <a:xfrm>
              <a:off x="1406395" y="828557"/>
              <a:ext cx="2722460" cy="816083"/>
              <a:chOff x="1406395" y="828557"/>
              <a:chExt cx="2722460" cy="816083"/>
            </a:xfrm>
          </p:grpSpPr>
          <p:grpSp>
            <p:nvGrpSpPr>
              <p:cNvPr id="4" name="Group 487"/>
              <p:cNvGrpSpPr/>
              <p:nvPr/>
            </p:nvGrpSpPr>
            <p:grpSpPr>
              <a:xfrm>
                <a:off x="1406395" y="828557"/>
                <a:ext cx="1097279" cy="804744"/>
                <a:chOff x="2931614" y="5543025"/>
                <a:chExt cx="1097279" cy="804744"/>
              </a:xfrm>
            </p:grpSpPr>
            <p:sp>
              <p:nvSpPr>
                <p:cNvPr id="817" name="Folded Corner 816"/>
                <p:cNvSpPr/>
                <p:nvPr/>
              </p:nvSpPr>
              <p:spPr>
                <a:xfrm>
                  <a:off x="3254476" y="5772036"/>
                  <a:ext cx="451555" cy="575733"/>
                </a:xfrm>
                <a:prstGeom prst="foldedCorner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8" name="TextBox 817"/>
                <p:cNvSpPr txBox="1"/>
                <p:nvPr/>
              </p:nvSpPr>
              <p:spPr>
                <a:xfrm>
                  <a:off x="2931614" y="5543025"/>
                  <a:ext cx="1097279" cy="2290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45720" tIns="0" rIns="45720" bIns="0" rtlCol="0" anchor="b">
                  <a:normAutofit/>
                </a:bodyPr>
                <a:lstStyle/>
                <a:p>
                  <a:pPr algn="ctr"/>
                  <a:r>
                    <a:rPr lang="en-US" sz="700" dirty="0" smtClean="0"/>
                    <a:t>Geotechnical Report</a:t>
                  </a:r>
                  <a:endParaRPr lang="en-US" sz="700" dirty="0"/>
                </a:p>
              </p:txBody>
            </p:sp>
          </p:grpSp>
          <p:grpSp>
            <p:nvGrpSpPr>
              <p:cNvPr id="62" name="Group 487"/>
              <p:cNvGrpSpPr/>
              <p:nvPr/>
            </p:nvGrpSpPr>
            <p:grpSpPr>
              <a:xfrm>
                <a:off x="2234873" y="839896"/>
                <a:ext cx="1097279" cy="804744"/>
                <a:chOff x="2931614" y="5543025"/>
                <a:chExt cx="1097279" cy="804744"/>
              </a:xfrm>
            </p:grpSpPr>
            <p:sp>
              <p:nvSpPr>
                <p:cNvPr id="63" name="Folded Corner 62"/>
                <p:cNvSpPr/>
                <p:nvPr/>
              </p:nvSpPr>
              <p:spPr>
                <a:xfrm>
                  <a:off x="3254476" y="5772036"/>
                  <a:ext cx="451555" cy="575733"/>
                </a:xfrm>
                <a:prstGeom prst="foldedCorner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2931614" y="5543025"/>
                  <a:ext cx="1097279" cy="2290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45720" tIns="0" rIns="45720" bIns="0" rtlCol="0" anchor="b">
                  <a:normAutofit/>
                </a:bodyPr>
                <a:lstStyle/>
                <a:p>
                  <a:pPr algn="ctr"/>
                  <a:r>
                    <a:rPr lang="en-US" sz="700" dirty="0" smtClean="0"/>
                    <a:t>Historical Site / Facilities Information</a:t>
                  </a:r>
                  <a:endParaRPr lang="en-US" sz="700" dirty="0"/>
                </a:p>
              </p:txBody>
            </p:sp>
          </p:grpSp>
          <p:grpSp>
            <p:nvGrpSpPr>
              <p:cNvPr id="70" name="Group 487"/>
              <p:cNvGrpSpPr/>
              <p:nvPr/>
            </p:nvGrpSpPr>
            <p:grpSpPr>
              <a:xfrm>
                <a:off x="3031576" y="830895"/>
                <a:ext cx="1097279" cy="804744"/>
                <a:chOff x="2931614" y="5543025"/>
                <a:chExt cx="1097279" cy="804744"/>
              </a:xfrm>
            </p:grpSpPr>
            <p:sp>
              <p:nvSpPr>
                <p:cNvPr id="71" name="Folded Corner 70"/>
                <p:cNvSpPr/>
                <p:nvPr/>
              </p:nvSpPr>
              <p:spPr>
                <a:xfrm>
                  <a:off x="3254476" y="5772036"/>
                  <a:ext cx="451555" cy="575733"/>
                </a:xfrm>
                <a:prstGeom prst="foldedCorner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2931614" y="5543025"/>
                  <a:ext cx="1097279" cy="2290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45720" tIns="0" rIns="45720" bIns="0" rtlCol="0" anchor="b">
                  <a:normAutofit/>
                </a:bodyPr>
                <a:lstStyle/>
                <a:p>
                  <a:pPr algn="ctr"/>
                  <a:r>
                    <a:rPr lang="en-US" sz="700" dirty="0" smtClean="0"/>
                    <a:t>GIS Data</a:t>
                  </a:r>
                  <a:endParaRPr lang="en-US" sz="700" dirty="0"/>
                </a:p>
              </p:txBody>
            </p:sp>
          </p:grpSp>
        </p:grpSp>
        <p:sp>
          <p:nvSpPr>
            <p:cNvPr id="74" name="Rectangle 73"/>
            <p:cNvSpPr/>
            <p:nvPr/>
          </p:nvSpPr>
          <p:spPr>
            <a:xfrm>
              <a:off x="1535517" y="828557"/>
              <a:ext cx="2464217" cy="967587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Title 10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EXISTING CONDITIONS</a:t>
            </a:r>
            <a:r>
              <a:rPr lang="en-US" baseline="0" dirty="0" smtClean="0"/>
              <a:t> MODELING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87"/>
          <p:cNvGrpSpPr/>
          <p:nvPr/>
        </p:nvGrpSpPr>
        <p:grpSpPr>
          <a:xfrm>
            <a:off x="1662280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3D Model</a:t>
              </a:r>
              <a:endParaRPr lang="en-US" sz="700" dirty="0"/>
            </a:p>
          </p:txBody>
        </p:sp>
      </p:grpSp>
      <p:grpSp>
        <p:nvGrpSpPr>
          <p:cNvPr id="780" name="Group 487"/>
          <p:cNvGrpSpPr/>
          <p:nvPr/>
        </p:nvGrpSpPr>
        <p:grpSpPr>
          <a:xfrm>
            <a:off x="7886755" y="8262083"/>
            <a:ext cx="1097279" cy="804744"/>
            <a:chOff x="2931614" y="5772036"/>
            <a:chExt cx="1097279" cy="804744"/>
          </a:xfrm>
        </p:grpSpPr>
        <p:sp>
          <p:nvSpPr>
            <p:cNvPr id="582" name="Folded Corner 5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TextBox 5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Quantity Takeoff for Assemblies</a:t>
              </a:r>
              <a:endParaRPr lang="en-US" sz="700" dirty="0"/>
            </a:p>
          </p:txBody>
        </p:sp>
      </p:grpSp>
      <p:sp>
        <p:nvSpPr>
          <p:cNvPr id="798" name="TextBox 797"/>
          <p:cNvSpPr txBox="1"/>
          <p:nvPr/>
        </p:nvSpPr>
        <p:spPr>
          <a:xfrm>
            <a:off x="4258876" y="4750832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799" name="TextBox 798"/>
          <p:cNvSpPr txBox="1"/>
          <p:nvPr/>
        </p:nvSpPr>
        <p:spPr>
          <a:xfrm>
            <a:off x="3959792" y="4397215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781" name="Group 487"/>
          <p:cNvGrpSpPr/>
          <p:nvPr/>
        </p:nvGrpSpPr>
        <p:grpSpPr>
          <a:xfrm>
            <a:off x="976150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Cost Reports</a:t>
              </a:r>
              <a:endParaRPr lang="en-US" sz="700" dirty="0"/>
            </a:p>
          </p:txBody>
        </p:sp>
      </p:grpSp>
      <p:grpSp>
        <p:nvGrpSpPr>
          <p:cNvPr id="178" name="Group 487"/>
          <p:cNvGrpSpPr/>
          <p:nvPr/>
        </p:nvGrpSpPr>
        <p:grpSpPr>
          <a:xfrm>
            <a:off x="1567687" y="828557"/>
            <a:ext cx="1097279" cy="804744"/>
            <a:chOff x="2931614" y="5543025"/>
            <a:chExt cx="1097279" cy="804744"/>
          </a:xfrm>
        </p:grpSpPr>
        <p:sp>
          <p:nvSpPr>
            <p:cNvPr id="179" name="Folded Corner 17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Analysis Method</a:t>
              </a:r>
              <a:endParaRPr lang="en-US" sz="700" dirty="0"/>
            </a:p>
          </p:txBody>
        </p:sp>
      </p:grpSp>
      <p:grpSp>
        <p:nvGrpSpPr>
          <p:cNvPr id="181" name="Group 487"/>
          <p:cNvGrpSpPr/>
          <p:nvPr/>
        </p:nvGrpSpPr>
        <p:grpSpPr>
          <a:xfrm>
            <a:off x="9515193" y="830345"/>
            <a:ext cx="1097279" cy="804744"/>
            <a:chOff x="2931614" y="5543025"/>
            <a:chExt cx="1097279" cy="804744"/>
          </a:xfrm>
        </p:grpSpPr>
        <p:sp>
          <p:nvSpPr>
            <p:cNvPr id="182" name="Folded Corner 1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Cost Database</a:t>
              </a:r>
              <a:endParaRPr lang="en-US" sz="700" dirty="0"/>
            </a:p>
          </p:txBody>
        </p:sp>
      </p:grpSp>
      <p:grpSp>
        <p:nvGrpSpPr>
          <p:cNvPr id="184" name="Group 487"/>
          <p:cNvGrpSpPr/>
          <p:nvPr/>
        </p:nvGrpSpPr>
        <p:grpSpPr>
          <a:xfrm>
            <a:off x="14062928" y="8274629"/>
            <a:ext cx="1097279" cy="804744"/>
            <a:chOff x="2931614" y="5772036"/>
            <a:chExt cx="1097279" cy="804744"/>
          </a:xfrm>
        </p:grpSpPr>
        <p:sp>
          <p:nvSpPr>
            <p:cNvPr id="185" name="Folded Corner 1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Cost Estimate for Assemblies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794454" y="4750832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0832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509" name="Diamond 508"/>
          <p:cNvSpPr/>
          <p:nvPr/>
        </p:nvSpPr>
        <p:spPr>
          <a:xfrm>
            <a:off x="3527356" y="4567952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Model ready for QTO/Cost Analysis?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7639720" y="4567952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91440" rIns="0" bIns="9144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Results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>
          <a:xfrm>
            <a:off x="1111129" y="4613672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Establish Cost Estimates</a:t>
              </a:r>
              <a:endParaRPr lang="en-US" sz="800" b="1" dirty="0"/>
            </a:p>
          </p:txBody>
        </p:sp>
      </p:grpSp>
      <p:grpSp>
        <p:nvGrpSpPr>
          <p:cNvPr id="4" name="Group 88"/>
          <p:cNvGrpSpPr>
            <a:grpSpLocks/>
          </p:cNvGrpSpPr>
          <p:nvPr/>
        </p:nvGrpSpPr>
        <p:grpSpPr>
          <a:xfrm>
            <a:off x="2487835" y="4613672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Adjust BIM for Takeoff</a:t>
              </a:r>
              <a:endParaRPr lang="en-US" sz="800" b="1" dirty="0"/>
            </a:p>
          </p:txBody>
        </p:sp>
      </p:grpSp>
      <p:grpSp>
        <p:nvGrpSpPr>
          <p:cNvPr id="198" name="Group 88"/>
          <p:cNvGrpSpPr>
            <a:grpSpLocks/>
          </p:cNvGrpSpPr>
          <p:nvPr/>
        </p:nvGrpSpPr>
        <p:grpSpPr>
          <a:xfrm>
            <a:off x="4505917" y="4608468"/>
            <a:ext cx="822960" cy="650488"/>
            <a:chOff x="3581400" y="515216"/>
            <a:chExt cx="1981206" cy="1136480"/>
          </a:xfrm>
        </p:grpSpPr>
        <p:sp>
          <p:nvSpPr>
            <p:cNvPr id="199" name="Rectangle 19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3581400" y="515216"/>
              <a:ext cx="1981199" cy="7363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Export BIM for Analysis</a:t>
              </a:r>
              <a:endParaRPr lang="en-US" sz="800" b="1" dirty="0"/>
            </a:p>
          </p:txBody>
        </p:sp>
      </p:grpSp>
      <p:grpSp>
        <p:nvGrpSpPr>
          <p:cNvPr id="202" name="Group 88"/>
          <p:cNvGrpSpPr>
            <a:grpSpLocks/>
          </p:cNvGrpSpPr>
          <p:nvPr/>
        </p:nvGrpSpPr>
        <p:grpSpPr>
          <a:xfrm>
            <a:off x="5537818" y="4613672"/>
            <a:ext cx="822960" cy="640080"/>
            <a:chOff x="3581400" y="533400"/>
            <a:chExt cx="1981206" cy="1118296"/>
          </a:xfrm>
        </p:grpSpPr>
        <p:sp>
          <p:nvSpPr>
            <p:cNvPr id="203" name="Rectangle 20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3581400" y="551584"/>
              <a:ext cx="1981199" cy="7000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Develop Quantities Schedule</a:t>
              </a:r>
              <a:endParaRPr lang="en-US" sz="800" b="1" dirty="0"/>
            </a:p>
          </p:txBody>
        </p:sp>
      </p:grpSp>
      <p:grpSp>
        <p:nvGrpSpPr>
          <p:cNvPr id="206" name="Group 88"/>
          <p:cNvGrpSpPr>
            <a:grpSpLocks/>
          </p:cNvGrpSpPr>
          <p:nvPr/>
        </p:nvGrpSpPr>
        <p:grpSpPr>
          <a:xfrm>
            <a:off x="6569719" y="4613672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Review Quantities</a:t>
              </a:r>
              <a:endParaRPr lang="en-US" sz="800" b="1" dirty="0"/>
            </a:p>
          </p:txBody>
        </p:sp>
      </p:grpSp>
      <p:grpSp>
        <p:nvGrpSpPr>
          <p:cNvPr id="210" name="Group 88"/>
          <p:cNvGrpSpPr>
            <a:grpSpLocks/>
          </p:cNvGrpSpPr>
          <p:nvPr/>
        </p:nvGrpSpPr>
        <p:grpSpPr>
          <a:xfrm>
            <a:off x="8618281" y="4613672"/>
            <a:ext cx="822960" cy="640080"/>
            <a:chOff x="3581400" y="533400"/>
            <a:chExt cx="1981206" cy="1118296"/>
          </a:xfrm>
        </p:grpSpPr>
        <p:sp>
          <p:nvSpPr>
            <p:cNvPr id="211" name="Rectangle 21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3581400" y="553212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Autofit/>
            </a:bodyPr>
            <a:lstStyle/>
            <a:p>
              <a:pPr algn="ctr"/>
              <a:r>
                <a:rPr lang="en-US" sz="800" b="1" dirty="0" smtClean="0"/>
                <a:t>Evaluate Methods for Assembly Construction</a:t>
              </a:r>
              <a:endParaRPr lang="en-US" sz="800" b="1" dirty="0"/>
            </a:p>
          </p:txBody>
        </p:sp>
      </p:grpSp>
      <p:grpSp>
        <p:nvGrpSpPr>
          <p:cNvPr id="214" name="Group 88"/>
          <p:cNvGrpSpPr>
            <a:grpSpLocks/>
          </p:cNvGrpSpPr>
          <p:nvPr/>
        </p:nvGrpSpPr>
        <p:grpSpPr>
          <a:xfrm>
            <a:off x="9650182" y="4613672"/>
            <a:ext cx="822960" cy="640080"/>
            <a:chOff x="3581400" y="533400"/>
            <a:chExt cx="1981206" cy="1118296"/>
          </a:xfrm>
        </p:grpSpPr>
        <p:sp>
          <p:nvSpPr>
            <p:cNvPr id="215" name="Rectangle 21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3581400" y="553214"/>
              <a:ext cx="1981199" cy="699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Organize Quantities to Cost Data</a:t>
              </a:r>
              <a:endParaRPr lang="en-US" sz="800" b="1" dirty="0"/>
            </a:p>
          </p:txBody>
        </p:sp>
      </p:grpSp>
      <p:grpSp>
        <p:nvGrpSpPr>
          <p:cNvPr id="237" name="Group 88"/>
          <p:cNvGrpSpPr>
            <a:grpSpLocks/>
          </p:cNvGrpSpPr>
          <p:nvPr/>
        </p:nvGrpSpPr>
        <p:grpSpPr>
          <a:xfrm>
            <a:off x="10682083" y="4613672"/>
            <a:ext cx="822960" cy="640080"/>
            <a:chOff x="3581400" y="533400"/>
            <a:chExt cx="1981206" cy="1118296"/>
          </a:xfrm>
        </p:grpSpPr>
        <p:sp>
          <p:nvSpPr>
            <p:cNvPr id="238" name="Rectangle 23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581400" y="533403"/>
              <a:ext cx="1981199" cy="7181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Calculate Costs from Quantities</a:t>
              </a:r>
              <a:endParaRPr lang="en-US" sz="800" b="1" dirty="0"/>
            </a:p>
          </p:txBody>
        </p:sp>
      </p:grpSp>
      <p:grpSp>
        <p:nvGrpSpPr>
          <p:cNvPr id="241" name="Group 88"/>
          <p:cNvGrpSpPr>
            <a:grpSpLocks/>
          </p:cNvGrpSpPr>
          <p:nvPr/>
        </p:nvGrpSpPr>
        <p:grpSpPr>
          <a:xfrm>
            <a:off x="11713984" y="4613672"/>
            <a:ext cx="822960" cy="640080"/>
            <a:chOff x="3581400" y="533400"/>
            <a:chExt cx="1981206" cy="1118296"/>
          </a:xfrm>
        </p:grpSpPr>
        <p:sp>
          <p:nvSpPr>
            <p:cNvPr id="242" name="Rectangle 24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581400" y="560666"/>
              <a:ext cx="1981199" cy="6852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Review Costs/Results</a:t>
              </a:r>
              <a:endParaRPr lang="en-US" sz="800" b="1" dirty="0"/>
            </a:p>
          </p:txBody>
        </p:sp>
      </p:grpSp>
      <p:grpSp>
        <p:nvGrpSpPr>
          <p:cNvPr id="245" name="Group 88"/>
          <p:cNvGrpSpPr>
            <a:grpSpLocks/>
          </p:cNvGrpSpPr>
          <p:nvPr/>
        </p:nvGrpSpPr>
        <p:grpSpPr>
          <a:xfrm>
            <a:off x="12745885" y="4613672"/>
            <a:ext cx="822960" cy="640080"/>
            <a:chOff x="3581400" y="533400"/>
            <a:chExt cx="1981206" cy="1118296"/>
          </a:xfrm>
        </p:grpSpPr>
        <p:sp>
          <p:nvSpPr>
            <p:cNvPr id="246" name="Rectangle 24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3581400" y="533405"/>
              <a:ext cx="1981199" cy="7181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Incorporate Contingencies/ Overhead</a:t>
              </a:r>
              <a:endParaRPr lang="en-US" sz="800" b="1" dirty="0"/>
            </a:p>
          </p:txBody>
        </p:sp>
      </p:grpSp>
      <p:sp>
        <p:nvSpPr>
          <p:cNvPr id="251" name="Diamond 250"/>
          <p:cNvSpPr/>
          <p:nvPr/>
        </p:nvSpPr>
        <p:spPr>
          <a:xfrm>
            <a:off x="13815886" y="4567952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Results in compliance with cost target?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cxnSp>
        <p:nvCxnSpPr>
          <p:cNvPr id="287" name="Elbow Connector 866"/>
          <p:cNvCxnSpPr>
            <a:stCxn id="575" idx="6"/>
            <a:endCxn id="22" idx="1"/>
          </p:cNvCxnSpPr>
          <p:nvPr/>
        </p:nvCxnSpPr>
        <p:spPr>
          <a:xfrm>
            <a:off x="911713" y="4933712"/>
            <a:ext cx="19941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Elbow Connector 866"/>
          <p:cNvCxnSpPr>
            <a:stCxn id="22" idx="3"/>
            <a:endCxn id="90" idx="1"/>
          </p:cNvCxnSpPr>
          <p:nvPr/>
        </p:nvCxnSpPr>
        <p:spPr>
          <a:xfrm>
            <a:off x="1934087" y="4933712"/>
            <a:ext cx="55374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Elbow Connector 866"/>
          <p:cNvCxnSpPr>
            <a:stCxn id="90" idx="3"/>
            <a:endCxn id="509" idx="1"/>
          </p:cNvCxnSpPr>
          <p:nvPr/>
        </p:nvCxnSpPr>
        <p:spPr>
          <a:xfrm>
            <a:off x="3310793" y="4933712"/>
            <a:ext cx="21656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Elbow Connector 866"/>
          <p:cNvCxnSpPr>
            <a:stCxn id="509" idx="3"/>
            <a:endCxn id="199" idx="1"/>
          </p:cNvCxnSpPr>
          <p:nvPr/>
        </p:nvCxnSpPr>
        <p:spPr>
          <a:xfrm>
            <a:off x="4258876" y="4933712"/>
            <a:ext cx="247041" cy="520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Elbow Connector 866"/>
          <p:cNvCxnSpPr>
            <a:stCxn id="199" idx="3"/>
            <a:endCxn id="203" idx="1"/>
          </p:cNvCxnSpPr>
          <p:nvPr/>
        </p:nvCxnSpPr>
        <p:spPr>
          <a:xfrm flipV="1">
            <a:off x="5328875" y="4933712"/>
            <a:ext cx="208943" cy="520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Elbow Connector 866"/>
          <p:cNvCxnSpPr>
            <a:stCxn id="211" idx="3"/>
            <a:endCxn id="215" idx="1"/>
          </p:cNvCxnSpPr>
          <p:nvPr/>
        </p:nvCxnSpPr>
        <p:spPr>
          <a:xfrm>
            <a:off x="9441239" y="4933712"/>
            <a:ext cx="2089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Elbow Connector 866"/>
          <p:cNvCxnSpPr>
            <a:stCxn id="232" idx="3"/>
            <a:endCxn id="211" idx="1"/>
          </p:cNvCxnSpPr>
          <p:nvPr/>
        </p:nvCxnSpPr>
        <p:spPr>
          <a:xfrm>
            <a:off x="8371240" y="4933712"/>
            <a:ext cx="247041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Elbow Connector 866"/>
          <p:cNvCxnSpPr>
            <a:stCxn id="207" idx="3"/>
            <a:endCxn id="232" idx="1"/>
          </p:cNvCxnSpPr>
          <p:nvPr/>
        </p:nvCxnSpPr>
        <p:spPr>
          <a:xfrm>
            <a:off x="7392677" y="4933712"/>
            <a:ext cx="2470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Elbow Connector 866"/>
          <p:cNvCxnSpPr>
            <a:stCxn id="203" idx="3"/>
            <a:endCxn id="207" idx="1"/>
          </p:cNvCxnSpPr>
          <p:nvPr/>
        </p:nvCxnSpPr>
        <p:spPr>
          <a:xfrm>
            <a:off x="6360776" y="4933712"/>
            <a:ext cx="2089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Elbow Connector 866"/>
          <p:cNvCxnSpPr>
            <a:stCxn id="215" idx="3"/>
            <a:endCxn id="238" idx="1"/>
          </p:cNvCxnSpPr>
          <p:nvPr/>
        </p:nvCxnSpPr>
        <p:spPr>
          <a:xfrm>
            <a:off x="10473140" y="4933712"/>
            <a:ext cx="2089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Elbow Connector 866"/>
          <p:cNvCxnSpPr>
            <a:stCxn id="238" idx="3"/>
            <a:endCxn id="242" idx="1"/>
          </p:cNvCxnSpPr>
          <p:nvPr/>
        </p:nvCxnSpPr>
        <p:spPr>
          <a:xfrm>
            <a:off x="11505041" y="4933712"/>
            <a:ext cx="2089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Elbow Connector 866"/>
          <p:cNvCxnSpPr>
            <a:stCxn id="242" idx="3"/>
            <a:endCxn id="246" idx="1"/>
          </p:cNvCxnSpPr>
          <p:nvPr/>
        </p:nvCxnSpPr>
        <p:spPr>
          <a:xfrm>
            <a:off x="12536942" y="4933712"/>
            <a:ext cx="2089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Elbow Connector 866"/>
          <p:cNvCxnSpPr>
            <a:stCxn id="246" idx="3"/>
            <a:endCxn id="251" idx="1"/>
          </p:cNvCxnSpPr>
          <p:nvPr/>
        </p:nvCxnSpPr>
        <p:spPr>
          <a:xfrm>
            <a:off x="13568843" y="4933712"/>
            <a:ext cx="24704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Elbow Connector 866"/>
          <p:cNvCxnSpPr>
            <a:stCxn id="251" idx="3"/>
            <a:endCxn id="866" idx="2"/>
          </p:cNvCxnSpPr>
          <p:nvPr/>
        </p:nvCxnSpPr>
        <p:spPr>
          <a:xfrm>
            <a:off x="14547406" y="4933712"/>
            <a:ext cx="247048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Elbow Connector 866"/>
          <p:cNvCxnSpPr>
            <a:stCxn id="509" idx="0"/>
          </p:cNvCxnSpPr>
          <p:nvPr/>
        </p:nvCxnSpPr>
        <p:spPr>
          <a:xfrm rot="16200000" flipH="1" flipV="1">
            <a:off x="2905664" y="3951463"/>
            <a:ext cx="370964" cy="1603941"/>
          </a:xfrm>
          <a:prstGeom prst="bentConnector4">
            <a:avLst>
              <a:gd name="adj1" fmla="val -61623"/>
              <a:gd name="adj2" fmla="val 99804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Arrow Connector 360"/>
          <p:cNvCxnSpPr>
            <a:stCxn id="817" idx="2"/>
            <a:endCxn id="22" idx="0"/>
          </p:cNvCxnSpPr>
          <p:nvPr/>
        </p:nvCxnSpPr>
        <p:spPr>
          <a:xfrm rot="5400000">
            <a:off x="33514" y="3122395"/>
            <a:ext cx="2980371" cy="218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Arrow Connector 364"/>
          <p:cNvCxnSpPr>
            <a:stCxn id="179" idx="2"/>
          </p:cNvCxnSpPr>
          <p:nvPr/>
        </p:nvCxnSpPr>
        <p:spPr>
          <a:xfrm rot="16200000" flipH="1">
            <a:off x="466121" y="3283506"/>
            <a:ext cx="3300413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>
            <a:stCxn id="485" idx="0"/>
          </p:cNvCxnSpPr>
          <p:nvPr/>
        </p:nvCxnSpPr>
        <p:spPr>
          <a:xfrm rot="5400000" flipH="1" flipV="1">
            <a:off x="549735" y="6600102"/>
            <a:ext cx="3323167" cy="797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8" name="Elbow Connector 866"/>
          <p:cNvCxnSpPr>
            <a:stCxn id="232" idx="0"/>
          </p:cNvCxnSpPr>
          <p:nvPr/>
        </p:nvCxnSpPr>
        <p:spPr>
          <a:xfrm rot="16200000" flipH="1" flipV="1">
            <a:off x="4961846" y="1895282"/>
            <a:ext cx="370964" cy="5716304"/>
          </a:xfrm>
          <a:prstGeom prst="bentConnector4">
            <a:avLst>
              <a:gd name="adj1" fmla="val -182575"/>
              <a:gd name="adj2" fmla="val 9993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182" idx="2"/>
            <a:endCxn id="215" idx="0"/>
          </p:cNvCxnSpPr>
          <p:nvPr/>
        </p:nvCxnSpPr>
        <p:spPr>
          <a:xfrm rot="5400000">
            <a:off x="8573456" y="3123294"/>
            <a:ext cx="2978583" cy="217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8392293" y="4758605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8093209" y="4404988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105" name="Straight Arrow Connector 104"/>
          <p:cNvCxnSpPr>
            <a:endCxn id="582" idx="0"/>
          </p:cNvCxnSpPr>
          <p:nvPr/>
        </p:nvCxnSpPr>
        <p:spPr>
          <a:xfrm rot="5400000">
            <a:off x="6774465" y="6599848"/>
            <a:ext cx="3323165" cy="130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endCxn id="185" idx="0"/>
          </p:cNvCxnSpPr>
          <p:nvPr/>
        </p:nvCxnSpPr>
        <p:spPr>
          <a:xfrm rot="5400000">
            <a:off x="12954665" y="6595823"/>
            <a:ext cx="3335710" cy="2190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88"/>
          <p:cNvGrpSpPr>
            <a:grpSpLocks/>
          </p:cNvGrpSpPr>
          <p:nvPr/>
        </p:nvGrpSpPr>
        <p:grpSpPr>
          <a:xfrm>
            <a:off x="12745887" y="3164053"/>
            <a:ext cx="822960" cy="640080"/>
            <a:chOff x="3581400" y="533400"/>
            <a:chExt cx="1981206" cy="1118296"/>
          </a:xfrm>
        </p:grpSpPr>
        <p:sp>
          <p:nvSpPr>
            <p:cNvPr id="114" name="Rectangle 113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581400" y="533405"/>
              <a:ext cx="1981199" cy="7181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Incorporate Contingencies/ Overhead</a:t>
              </a:r>
              <a:endParaRPr lang="en-US" sz="800" b="1" dirty="0"/>
            </a:p>
          </p:txBody>
        </p:sp>
      </p:grpSp>
      <p:cxnSp>
        <p:nvCxnSpPr>
          <p:cNvPr id="117" name="Elbow Connector 866"/>
          <p:cNvCxnSpPr>
            <a:stCxn id="114" idx="1"/>
          </p:cNvCxnSpPr>
          <p:nvPr/>
        </p:nvCxnSpPr>
        <p:spPr>
          <a:xfrm rot="10800000" flipV="1">
            <a:off x="2289177" y="3484092"/>
            <a:ext cx="10456711" cy="1454825"/>
          </a:xfrm>
          <a:prstGeom prst="bentConnector3">
            <a:avLst>
              <a:gd name="adj1" fmla="val 9999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866"/>
          <p:cNvCxnSpPr>
            <a:stCxn id="251" idx="0"/>
            <a:endCxn id="114" idx="3"/>
          </p:cNvCxnSpPr>
          <p:nvPr/>
        </p:nvCxnSpPr>
        <p:spPr>
          <a:xfrm rot="16200000" flipV="1">
            <a:off x="13333317" y="3719622"/>
            <a:ext cx="1083859" cy="612801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14558131" y="4747847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14259047" y="4394230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sp>
        <p:nvSpPr>
          <p:cNvPr id="107" name="Title 10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estimation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2408880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3D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283301" y="5052101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6127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5" name="Group 27"/>
          <p:cNvGrpSpPr>
            <a:grpSpLocks/>
          </p:cNvGrpSpPr>
          <p:nvPr/>
        </p:nvGrpSpPr>
        <p:grpSpPr>
          <a:xfrm>
            <a:off x="5040359" y="4914941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4D Modeler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Link 3D Elements to Activities</a:t>
              </a:r>
              <a:endParaRPr lang="en-US" sz="800" b="1" dirty="0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>
          <a:xfrm>
            <a:off x="1973917" y="3881706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Set Construction Sequencing and Flow</a:t>
              </a:r>
              <a:endParaRPr lang="en-US" sz="800" b="1" dirty="0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>
          <a:xfrm>
            <a:off x="1973917" y="4901383"/>
            <a:ext cx="822960" cy="650488"/>
            <a:chOff x="3581400" y="515216"/>
            <a:chExt cx="1981206" cy="1136480"/>
          </a:xfrm>
        </p:grpSpPr>
        <p:sp>
          <p:nvSpPr>
            <p:cNvPr id="199" name="Rectangle 19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3581400" y="515216"/>
              <a:ext cx="1981199" cy="7363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fontScale="92500" lnSpcReduction="10000"/>
            </a:bodyPr>
            <a:lstStyle/>
            <a:p>
              <a:pPr algn="ctr"/>
              <a:r>
                <a:rPr lang="en-US" sz="800" b="1" dirty="0" smtClean="0"/>
                <a:t>Establish Information Exchange Requirements</a:t>
              </a:r>
              <a:endParaRPr lang="en-US" sz="800" b="1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3155195" y="3892113"/>
            <a:ext cx="822960" cy="640080"/>
            <a:chOff x="3581400" y="533400"/>
            <a:chExt cx="1981206" cy="1118296"/>
          </a:xfrm>
        </p:grpSpPr>
        <p:sp>
          <p:nvSpPr>
            <p:cNvPr id="203" name="Rectangle 20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3581400" y="551584"/>
              <a:ext cx="1981199" cy="7000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Prepare/Adjust Schedule</a:t>
              </a:r>
              <a:endParaRPr lang="en-US" sz="800" b="1" dirty="0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>
          <a:xfrm>
            <a:off x="3155195" y="4911791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Create New of Modify  Previous 3D Model</a:t>
              </a:r>
              <a:endParaRPr lang="en-US" sz="800" b="1" dirty="0"/>
            </a:p>
          </p:txBody>
        </p:sp>
      </p:grpSp>
      <p:cxnSp>
        <p:nvCxnSpPr>
          <p:cNvPr id="287" name="Elbow Connector 866"/>
          <p:cNvCxnSpPr>
            <a:stCxn id="199" idx="3"/>
            <a:endCxn id="207" idx="1"/>
          </p:cNvCxnSpPr>
          <p:nvPr/>
        </p:nvCxnSpPr>
        <p:spPr>
          <a:xfrm>
            <a:off x="2796875" y="5231831"/>
            <a:ext cx="35832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>
            <a:stCxn id="485" idx="0"/>
          </p:cNvCxnSpPr>
          <p:nvPr/>
        </p:nvCxnSpPr>
        <p:spPr>
          <a:xfrm rot="16200000" flipV="1">
            <a:off x="1433762" y="6738325"/>
            <a:ext cx="3030252" cy="1726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487"/>
          <p:cNvGrpSpPr/>
          <p:nvPr/>
        </p:nvGrpSpPr>
        <p:grpSpPr>
          <a:xfrm>
            <a:off x="2587275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Productivity Information</a:t>
              </a:r>
              <a:endParaRPr lang="en-US" sz="700" dirty="0"/>
            </a:p>
          </p:txBody>
        </p:sp>
      </p:grpSp>
      <p:grpSp>
        <p:nvGrpSpPr>
          <p:cNvPr id="10" name="Group 487"/>
          <p:cNvGrpSpPr/>
          <p:nvPr/>
        </p:nvGrpSpPr>
        <p:grpSpPr>
          <a:xfrm>
            <a:off x="3402305" y="826448"/>
            <a:ext cx="1097279" cy="804744"/>
            <a:chOff x="2931614" y="5543025"/>
            <a:chExt cx="1097279" cy="804744"/>
          </a:xfrm>
        </p:grpSpPr>
        <p:sp>
          <p:nvSpPr>
            <p:cNvPr id="63" name="Folded Corner 62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Lead Times</a:t>
              </a:r>
              <a:endParaRPr lang="en-US" sz="700" dirty="0"/>
            </a:p>
          </p:txBody>
        </p:sp>
      </p:grpSp>
      <p:grpSp>
        <p:nvGrpSpPr>
          <p:cNvPr id="12" name="Group 487"/>
          <p:cNvGrpSpPr/>
          <p:nvPr/>
        </p:nvGrpSpPr>
        <p:grpSpPr>
          <a:xfrm>
            <a:off x="3665406" y="8263667"/>
            <a:ext cx="1097279" cy="804744"/>
            <a:chOff x="2931614" y="5772036"/>
            <a:chExt cx="1097279" cy="804744"/>
          </a:xfrm>
        </p:grpSpPr>
        <p:sp>
          <p:nvSpPr>
            <p:cNvPr id="78" name="Folded Corner 7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Schedule (Draft)</a:t>
              </a:r>
              <a:endParaRPr lang="en-US" sz="700" dirty="0"/>
            </a:p>
          </p:txBody>
        </p:sp>
      </p:grpSp>
      <p:grpSp>
        <p:nvGrpSpPr>
          <p:cNvPr id="13" name="Group 487"/>
          <p:cNvGrpSpPr/>
          <p:nvPr/>
        </p:nvGrpSpPr>
        <p:grpSpPr>
          <a:xfrm>
            <a:off x="9657501" y="8263667"/>
            <a:ext cx="1097279" cy="804744"/>
            <a:chOff x="2931614" y="5772036"/>
            <a:chExt cx="1097279" cy="804744"/>
          </a:xfrm>
        </p:grpSpPr>
        <p:sp>
          <p:nvSpPr>
            <p:cNvPr id="82" name="Folded Corner 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4D Model (Draft)</a:t>
              </a:r>
              <a:endParaRPr lang="en-US" sz="700" dirty="0"/>
            </a:p>
          </p:txBody>
        </p:sp>
      </p:grpSp>
      <p:grpSp>
        <p:nvGrpSpPr>
          <p:cNvPr id="14" name="Group 27"/>
          <p:cNvGrpSpPr>
            <a:grpSpLocks/>
          </p:cNvGrpSpPr>
          <p:nvPr/>
        </p:nvGrpSpPr>
        <p:grpSpPr>
          <a:xfrm>
            <a:off x="6925523" y="4914941"/>
            <a:ext cx="822960" cy="640080"/>
            <a:chOff x="3581400" y="533400"/>
            <a:chExt cx="1981206" cy="1118296"/>
          </a:xfrm>
        </p:grpSpPr>
        <p:sp>
          <p:nvSpPr>
            <p:cNvPr id="87" name="Rectangle 8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Validate Accuracy of 4D Models</a:t>
              </a:r>
              <a:endParaRPr lang="en-US" sz="800" b="1" dirty="0"/>
            </a:p>
          </p:txBody>
        </p:sp>
      </p:grpSp>
      <p:cxnSp>
        <p:nvCxnSpPr>
          <p:cNvPr id="127" name="Elbow Connector 866"/>
          <p:cNvCxnSpPr>
            <a:stCxn id="575" idx="6"/>
            <a:endCxn id="90" idx="1"/>
          </p:cNvCxnSpPr>
          <p:nvPr/>
        </p:nvCxnSpPr>
        <p:spPr>
          <a:xfrm flipV="1">
            <a:off x="911713" y="4201746"/>
            <a:ext cx="1062204" cy="737261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487"/>
          <p:cNvGrpSpPr/>
          <p:nvPr/>
        </p:nvGrpSpPr>
        <p:grpSpPr>
          <a:xfrm>
            <a:off x="12792256" y="8261004"/>
            <a:ext cx="1097279" cy="804744"/>
            <a:chOff x="2931614" y="5772036"/>
            <a:chExt cx="1097279" cy="804744"/>
          </a:xfrm>
        </p:grpSpPr>
        <p:sp>
          <p:nvSpPr>
            <p:cNvPr id="75" name="Folded Corner 7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Schedule</a:t>
              </a:r>
              <a:endParaRPr lang="en-US" sz="700" dirty="0"/>
            </a:p>
          </p:txBody>
        </p:sp>
      </p:grpSp>
      <p:grpSp>
        <p:nvGrpSpPr>
          <p:cNvPr id="77" name="Group 487"/>
          <p:cNvGrpSpPr/>
          <p:nvPr/>
        </p:nvGrpSpPr>
        <p:grpSpPr>
          <a:xfrm>
            <a:off x="13483585" y="8261004"/>
            <a:ext cx="1097279" cy="804744"/>
            <a:chOff x="2931614" y="5772036"/>
            <a:chExt cx="1097279" cy="804744"/>
          </a:xfrm>
        </p:grpSpPr>
        <p:sp>
          <p:nvSpPr>
            <p:cNvPr id="81" name="Folded Corner 80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4D Model</a:t>
              </a:r>
              <a:endParaRPr lang="en-US" sz="700" dirty="0"/>
            </a:p>
          </p:txBody>
        </p:sp>
      </p:grpSp>
      <p:grpSp>
        <p:nvGrpSpPr>
          <p:cNvPr id="86" name="Group 27"/>
          <p:cNvGrpSpPr>
            <a:grpSpLocks/>
          </p:cNvGrpSpPr>
          <p:nvPr/>
        </p:nvGrpSpPr>
        <p:grpSpPr>
          <a:xfrm>
            <a:off x="10604411" y="4921665"/>
            <a:ext cx="822960" cy="640080"/>
            <a:chOff x="3581400" y="533400"/>
            <a:chExt cx="1981206" cy="1118296"/>
          </a:xfrm>
        </p:grpSpPr>
        <p:sp>
          <p:nvSpPr>
            <p:cNvPr id="91" name="Rectangle 9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Review 4D Model/Schedule</a:t>
              </a:r>
              <a:endParaRPr lang="en-US" sz="800" b="1" dirty="0"/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3340896" y="5061230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12954082" y="4707613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sp>
        <p:nvSpPr>
          <p:cNvPr id="99" name="Diamond 98"/>
          <p:cNvSpPr/>
          <p:nvPr/>
        </p:nvSpPr>
        <p:spPr>
          <a:xfrm>
            <a:off x="12489575" y="4869221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Schedule optimized?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657501" y="5061230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9270687" y="4707613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sp>
        <p:nvSpPr>
          <p:cNvPr id="106" name="Diamond 105"/>
          <p:cNvSpPr/>
          <p:nvPr/>
        </p:nvSpPr>
        <p:spPr>
          <a:xfrm>
            <a:off x="8810687" y="4869221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Model correct?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cxnSp>
        <p:nvCxnSpPr>
          <p:cNvPr id="113" name="Elbow Connector 866"/>
          <p:cNvCxnSpPr>
            <a:stCxn id="575" idx="6"/>
            <a:endCxn id="199" idx="1"/>
          </p:cNvCxnSpPr>
          <p:nvPr/>
        </p:nvCxnSpPr>
        <p:spPr>
          <a:xfrm>
            <a:off x="911713" y="4939007"/>
            <a:ext cx="1062204" cy="29282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866"/>
          <p:cNvCxnSpPr>
            <a:stCxn id="90" idx="3"/>
            <a:endCxn id="203" idx="1"/>
          </p:cNvCxnSpPr>
          <p:nvPr/>
        </p:nvCxnSpPr>
        <p:spPr>
          <a:xfrm>
            <a:off x="2796875" y="4201746"/>
            <a:ext cx="358320" cy="10407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866"/>
          <p:cNvCxnSpPr>
            <a:stCxn id="207" idx="3"/>
            <a:endCxn id="22" idx="1"/>
          </p:cNvCxnSpPr>
          <p:nvPr/>
        </p:nvCxnSpPr>
        <p:spPr>
          <a:xfrm>
            <a:off x="3978153" y="5231831"/>
            <a:ext cx="1062206" cy="3150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866"/>
          <p:cNvCxnSpPr>
            <a:stCxn id="203" idx="3"/>
            <a:endCxn id="22" idx="1"/>
          </p:cNvCxnSpPr>
          <p:nvPr/>
        </p:nvCxnSpPr>
        <p:spPr>
          <a:xfrm>
            <a:off x="3978153" y="4212153"/>
            <a:ext cx="1062206" cy="10228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866"/>
          <p:cNvCxnSpPr>
            <a:stCxn id="22" idx="3"/>
            <a:endCxn id="87" idx="1"/>
          </p:cNvCxnSpPr>
          <p:nvPr/>
        </p:nvCxnSpPr>
        <p:spPr>
          <a:xfrm>
            <a:off x="5863317" y="5234981"/>
            <a:ext cx="106220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Elbow Connector 866"/>
          <p:cNvCxnSpPr>
            <a:stCxn id="87" idx="3"/>
            <a:endCxn id="106" idx="1"/>
          </p:cNvCxnSpPr>
          <p:nvPr/>
        </p:nvCxnSpPr>
        <p:spPr>
          <a:xfrm>
            <a:off x="7748481" y="5234981"/>
            <a:ext cx="106220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866"/>
          <p:cNvCxnSpPr>
            <a:stCxn id="106" idx="3"/>
            <a:endCxn id="91" idx="1"/>
          </p:cNvCxnSpPr>
          <p:nvPr/>
        </p:nvCxnSpPr>
        <p:spPr>
          <a:xfrm>
            <a:off x="9542207" y="5234981"/>
            <a:ext cx="1062204" cy="672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Elbow Connector 866"/>
          <p:cNvCxnSpPr>
            <a:stCxn id="91" idx="3"/>
            <a:endCxn id="99" idx="1"/>
          </p:cNvCxnSpPr>
          <p:nvPr/>
        </p:nvCxnSpPr>
        <p:spPr>
          <a:xfrm flipV="1">
            <a:off x="11427369" y="5234981"/>
            <a:ext cx="1062206" cy="672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Elbow Connector 866"/>
          <p:cNvCxnSpPr>
            <a:stCxn id="99" idx="3"/>
            <a:endCxn id="866" idx="2"/>
          </p:cNvCxnSpPr>
          <p:nvPr/>
        </p:nvCxnSpPr>
        <p:spPr>
          <a:xfrm>
            <a:off x="13221095" y="5234981"/>
            <a:ext cx="106220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866"/>
          <p:cNvCxnSpPr>
            <a:stCxn id="106" idx="0"/>
          </p:cNvCxnSpPr>
          <p:nvPr/>
        </p:nvCxnSpPr>
        <p:spPr>
          <a:xfrm rot="16200000" flipV="1">
            <a:off x="6673612" y="2366385"/>
            <a:ext cx="340712" cy="4664959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203" idx="0"/>
            <a:endCxn id="817" idx="2"/>
          </p:cNvCxnSpPr>
          <p:nvPr/>
        </p:nvCxnSpPr>
        <p:spPr>
          <a:xfrm rot="16200000" flipV="1">
            <a:off x="2221889" y="2547327"/>
            <a:ext cx="2258812" cy="430759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79"/>
          <p:cNvCxnSpPr>
            <a:stCxn id="203" idx="0"/>
            <a:endCxn id="63" idx="2"/>
          </p:cNvCxnSpPr>
          <p:nvPr/>
        </p:nvCxnSpPr>
        <p:spPr>
          <a:xfrm rot="5400000" flipH="1" flipV="1">
            <a:off x="2628349" y="2569518"/>
            <a:ext cx="2260921" cy="384271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>
            <a:stCxn id="78" idx="0"/>
          </p:cNvCxnSpPr>
          <p:nvPr/>
        </p:nvCxnSpPr>
        <p:spPr>
          <a:xfrm rot="5400000" flipH="1" flipV="1">
            <a:off x="2183087" y="6232706"/>
            <a:ext cx="4061921" cy="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>
            <a:stCxn id="82" idx="0"/>
          </p:cNvCxnSpPr>
          <p:nvPr/>
        </p:nvCxnSpPr>
        <p:spPr>
          <a:xfrm rot="5400000" flipH="1" flipV="1">
            <a:off x="8695160" y="6752686"/>
            <a:ext cx="302196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stCxn id="75" idx="0"/>
          </p:cNvCxnSpPr>
          <p:nvPr/>
        </p:nvCxnSpPr>
        <p:spPr>
          <a:xfrm rot="5400000" flipH="1" flipV="1">
            <a:off x="11831644" y="6751752"/>
            <a:ext cx="3018505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>
            <a:stCxn id="81" idx="0"/>
          </p:cNvCxnSpPr>
          <p:nvPr/>
        </p:nvCxnSpPr>
        <p:spPr>
          <a:xfrm rot="5400000" flipH="1" flipV="1">
            <a:off x="12517639" y="6746418"/>
            <a:ext cx="3029173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151"/>
          <p:cNvCxnSpPr>
            <a:stCxn id="99" idx="0"/>
          </p:cNvCxnSpPr>
          <p:nvPr/>
        </p:nvCxnSpPr>
        <p:spPr>
          <a:xfrm rot="16200000" flipV="1">
            <a:off x="8318478" y="332363"/>
            <a:ext cx="1468475" cy="7605241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151"/>
          <p:cNvCxnSpPr/>
          <p:nvPr/>
        </p:nvCxnSpPr>
        <p:spPr>
          <a:xfrm rot="10800000" flipV="1">
            <a:off x="2957521" y="3400746"/>
            <a:ext cx="2292576" cy="801000"/>
          </a:xfrm>
          <a:prstGeom prst="bentConnector3">
            <a:avLst>
              <a:gd name="adj1" fmla="val 9974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itle 9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4d modeling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10512116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Site Analysis Model</a:t>
              </a:r>
              <a:endParaRPr lang="en-US" sz="700" dirty="0"/>
            </a:p>
          </p:txBody>
        </p:sp>
      </p:grpSp>
      <p:sp>
        <p:nvSpPr>
          <p:cNvPr id="798" name="TextBox 797"/>
          <p:cNvSpPr txBox="1"/>
          <p:nvPr/>
        </p:nvSpPr>
        <p:spPr>
          <a:xfrm>
            <a:off x="7253180" y="4750832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799" name="TextBox 798"/>
          <p:cNvSpPr txBox="1"/>
          <p:nvPr/>
        </p:nvSpPr>
        <p:spPr>
          <a:xfrm>
            <a:off x="6954096" y="4397215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grpSp>
        <p:nvGrpSpPr>
          <p:cNvPr id="5" name="Group 487"/>
          <p:cNvGrpSpPr/>
          <p:nvPr/>
        </p:nvGrpSpPr>
        <p:grpSpPr>
          <a:xfrm>
            <a:off x="2095810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Site Investigation Data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794454" y="4756127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56127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509" name="Diamond 508"/>
          <p:cNvSpPr/>
          <p:nvPr/>
        </p:nvSpPr>
        <p:spPr>
          <a:xfrm>
            <a:off x="6469573" y="4573247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site acceptable and available?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232" name="Diamond 231"/>
          <p:cNvSpPr/>
          <p:nvPr/>
        </p:nvSpPr>
        <p:spPr>
          <a:xfrm>
            <a:off x="12758953" y="4573247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building location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9" name="Group 27"/>
          <p:cNvGrpSpPr>
            <a:grpSpLocks/>
          </p:cNvGrpSpPr>
          <p:nvPr/>
        </p:nvGrpSpPr>
        <p:grpSpPr>
          <a:xfrm>
            <a:off x="2215693" y="4618967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Area Data</a:t>
              </a:r>
              <a:endParaRPr lang="en-US" sz="800" b="1" dirty="0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>
          <a:xfrm>
            <a:off x="4342633" y="4618967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Select a Building Site Location</a:t>
              </a:r>
              <a:endParaRPr lang="en-US" sz="800" b="1" dirty="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505073" y="4103024"/>
            <a:ext cx="822960" cy="1671967"/>
            <a:chOff x="4505917" y="4608468"/>
            <a:chExt cx="822960" cy="1671967"/>
          </a:xfrm>
        </p:grpSpPr>
        <p:grpSp>
          <p:nvGrpSpPr>
            <p:cNvPr id="11" name="Group 88"/>
            <p:cNvGrpSpPr>
              <a:grpSpLocks/>
            </p:cNvGrpSpPr>
            <p:nvPr/>
          </p:nvGrpSpPr>
          <p:grpSpPr>
            <a:xfrm>
              <a:off x="4505917" y="4608468"/>
              <a:ext cx="822960" cy="650488"/>
              <a:chOff x="3581400" y="515216"/>
              <a:chExt cx="1981206" cy="1136480"/>
            </a:xfrm>
          </p:grpSpPr>
          <p:sp>
            <p:nvSpPr>
              <p:cNvPr id="199" name="Rectangle 198"/>
              <p:cNvSpPr/>
              <p:nvPr/>
            </p:nvSpPr>
            <p:spPr>
              <a:xfrm>
                <a:off x="3581400" y="533400"/>
                <a:ext cx="1981200" cy="11182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3581404" y="1251587"/>
                <a:ext cx="1981202" cy="4001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Responsible Party</a:t>
                </a:r>
                <a:endParaRPr lang="en-US" sz="800" b="1" dirty="0"/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3581400" y="515216"/>
                <a:ext cx="1981199" cy="736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Analyze Project Site Data</a:t>
                </a:r>
                <a:endParaRPr lang="en-US" sz="800" b="1" dirty="0"/>
              </a:p>
            </p:txBody>
          </p:sp>
        </p:grpSp>
        <p:grpSp>
          <p:nvGrpSpPr>
            <p:cNvPr id="12" name="Group 88"/>
            <p:cNvGrpSpPr>
              <a:grpSpLocks/>
            </p:cNvGrpSpPr>
            <p:nvPr/>
          </p:nvGrpSpPr>
          <p:grpSpPr>
            <a:xfrm>
              <a:off x="4505917" y="5640355"/>
              <a:ext cx="822960" cy="640080"/>
              <a:chOff x="3581400" y="533400"/>
              <a:chExt cx="1981206" cy="1118296"/>
            </a:xfrm>
          </p:grpSpPr>
          <p:sp>
            <p:nvSpPr>
              <p:cNvPr id="203" name="Rectangle 202"/>
              <p:cNvSpPr/>
              <p:nvPr/>
            </p:nvSpPr>
            <p:spPr>
              <a:xfrm>
                <a:off x="3581400" y="533400"/>
                <a:ext cx="1981200" cy="11182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3581404" y="1251587"/>
                <a:ext cx="1981202" cy="4001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Responsible Party</a:t>
                </a:r>
                <a:endParaRPr lang="en-US" sz="800" b="1" dirty="0"/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>
                <a:off x="3581400" y="551584"/>
                <a:ext cx="1981199" cy="700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Generate Site Analysis Model</a:t>
                </a:r>
                <a:endParaRPr lang="en-US" sz="800" b="1" dirty="0"/>
              </a:p>
            </p:txBody>
          </p:sp>
        </p:grpSp>
      </p:grpSp>
      <p:grpSp>
        <p:nvGrpSpPr>
          <p:cNvPr id="13" name="Group 88"/>
          <p:cNvGrpSpPr>
            <a:grpSpLocks/>
          </p:cNvGrpSpPr>
          <p:nvPr/>
        </p:nvGrpSpPr>
        <p:grpSpPr>
          <a:xfrm>
            <a:off x="10632013" y="4618967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Determine Building Location and Orientation</a:t>
              </a:r>
              <a:endParaRPr lang="en-US" sz="800" b="1" dirty="0"/>
            </a:p>
          </p:txBody>
        </p:sp>
      </p:grpSp>
      <p:cxnSp>
        <p:nvCxnSpPr>
          <p:cNvPr id="287" name="Elbow Connector 866"/>
          <p:cNvCxnSpPr>
            <a:stCxn id="575" idx="6"/>
            <a:endCxn id="22" idx="1"/>
          </p:cNvCxnSpPr>
          <p:nvPr/>
        </p:nvCxnSpPr>
        <p:spPr>
          <a:xfrm>
            <a:off x="911713" y="4939007"/>
            <a:ext cx="130398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Arrow Connector 360"/>
          <p:cNvCxnSpPr>
            <a:stCxn id="817" idx="2"/>
            <a:endCxn id="22" idx="0"/>
          </p:cNvCxnSpPr>
          <p:nvPr/>
        </p:nvCxnSpPr>
        <p:spPr>
          <a:xfrm rot="5400000">
            <a:off x="1142978" y="3117495"/>
            <a:ext cx="2985666" cy="1727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>
            <a:stCxn id="485" idx="0"/>
            <a:endCxn id="208" idx="2"/>
          </p:cNvCxnSpPr>
          <p:nvPr/>
        </p:nvCxnSpPr>
        <p:spPr>
          <a:xfrm rot="16200000" flipV="1">
            <a:off x="9550607" y="6751934"/>
            <a:ext cx="3003036" cy="1726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13490473" y="4752512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13191389" y="4398895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118" name="Elbow Connector 866"/>
          <p:cNvCxnSpPr>
            <a:stCxn id="90" idx="3"/>
            <a:endCxn id="509" idx="1"/>
          </p:cNvCxnSpPr>
          <p:nvPr/>
        </p:nvCxnSpPr>
        <p:spPr>
          <a:xfrm>
            <a:off x="5165591" y="4939007"/>
            <a:ext cx="13039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866"/>
          <p:cNvCxnSpPr>
            <a:stCxn id="207" idx="3"/>
            <a:endCxn id="232" idx="1"/>
          </p:cNvCxnSpPr>
          <p:nvPr/>
        </p:nvCxnSpPr>
        <p:spPr>
          <a:xfrm>
            <a:off x="11454971" y="4939007"/>
            <a:ext cx="13039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866"/>
          <p:cNvCxnSpPr>
            <a:stCxn id="232" idx="3"/>
            <a:endCxn id="866" idx="2"/>
          </p:cNvCxnSpPr>
          <p:nvPr/>
        </p:nvCxnSpPr>
        <p:spPr>
          <a:xfrm>
            <a:off x="13490473" y="4939007"/>
            <a:ext cx="1303981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866"/>
          <p:cNvCxnSpPr>
            <a:stCxn id="22" idx="3"/>
            <a:endCxn id="90" idx="1"/>
          </p:cNvCxnSpPr>
          <p:nvPr/>
        </p:nvCxnSpPr>
        <p:spPr>
          <a:xfrm>
            <a:off x="3038651" y="4939007"/>
            <a:ext cx="1303982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Elbow Connector 866"/>
          <p:cNvCxnSpPr>
            <a:stCxn id="232" idx="0"/>
          </p:cNvCxnSpPr>
          <p:nvPr/>
        </p:nvCxnSpPr>
        <p:spPr>
          <a:xfrm rot="16200000" flipH="1" flipV="1">
            <a:off x="10161887" y="1977769"/>
            <a:ext cx="367348" cy="5558304"/>
          </a:xfrm>
          <a:prstGeom prst="bentConnector4">
            <a:avLst>
              <a:gd name="adj1" fmla="val -196264"/>
              <a:gd name="adj2" fmla="val 100112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866"/>
          <p:cNvCxnSpPr>
            <a:stCxn id="509" idx="3"/>
            <a:endCxn id="199" idx="1"/>
          </p:cNvCxnSpPr>
          <p:nvPr/>
        </p:nvCxnSpPr>
        <p:spPr>
          <a:xfrm flipV="1">
            <a:off x="7201093" y="4433472"/>
            <a:ext cx="1303980" cy="50553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866"/>
          <p:cNvCxnSpPr>
            <a:stCxn id="509" idx="3"/>
            <a:endCxn id="203" idx="1"/>
          </p:cNvCxnSpPr>
          <p:nvPr/>
        </p:nvCxnSpPr>
        <p:spPr>
          <a:xfrm>
            <a:off x="7201093" y="4939007"/>
            <a:ext cx="1303980" cy="51594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866"/>
          <p:cNvCxnSpPr>
            <a:stCxn id="199" idx="3"/>
            <a:endCxn id="207" idx="1"/>
          </p:cNvCxnSpPr>
          <p:nvPr/>
        </p:nvCxnSpPr>
        <p:spPr>
          <a:xfrm>
            <a:off x="9328031" y="4433472"/>
            <a:ext cx="1303982" cy="50553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Elbow Connector 866"/>
          <p:cNvCxnSpPr>
            <a:stCxn id="203" idx="3"/>
            <a:endCxn id="207" idx="1"/>
          </p:cNvCxnSpPr>
          <p:nvPr/>
        </p:nvCxnSpPr>
        <p:spPr>
          <a:xfrm flipV="1">
            <a:off x="9328031" y="4939007"/>
            <a:ext cx="1303982" cy="51594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866"/>
          <p:cNvCxnSpPr>
            <a:stCxn id="509" idx="0"/>
          </p:cNvCxnSpPr>
          <p:nvPr/>
        </p:nvCxnSpPr>
        <p:spPr>
          <a:xfrm rot="16200000" flipH="1" flipV="1">
            <a:off x="3968316" y="2071990"/>
            <a:ext cx="365760" cy="5368274"/>
          </a:xfrm>
          <a:prstGeom prst="bentConnector4">
            <a:avLst>
              <a:gd name="adj1" fmla="val -195153"/>
              <a:gd name="adj2" fmla="val 10001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itle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analysis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498883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Site Analysis Model</a:t>
              </a:r>
              <a:endParaRPr lang="en-US" sz="700" dirty="0"/>
            </a:p>
          </p:txBody>
        </p:sp>
      </p:grpSp>
      <p:sp>
        <p:nvSpPr>
          <p:cNvPr id="798" name="TextBox 797"/>
          <p:cNvSpPr txBox="1"/>
          <p:nvPr/>
        </p:nvSpPr>
        <p:spPr>
          <a:xfrm>
            <a:off x="12291440" y="4706842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ACCEPTABLE</a:t>
            </a:r>
            <a:endParaRPr lang="en-US" sz="800" b="1" dirty="0"/>
          </a:p>
        </p:txBody>
      </p:sp>
      <p:sp>
        <p:nvSpPr>
          <p:cNvPr id="799" name="TextBox 798"/>
          <p:cNvSpPr txBox="1"/>
          <p:nvPr/>
        </p:nvSpPr>
        <p:spPr>
          <a:xfrm>
            <a:off x="11992356" y="4353225"/>
            <a:ext cx="75020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NOT ACCEPTABLE</a:t>
            </a:r>
            <a:endParaRPr lang="en-US" sz="800" b="1" dirty="0"/>
          </a:p>
        </p:txBody>
      </p:sp>
      <p:grpSp>
        <p:nvGrpSpPr>
          <p:cNvPr id="4" name="Group 487"/>
          <p:cNvGrpSpPr/>
          <p:nvPr/>
        </p:nvGrpSpPr>
        <p:grpSpPr>
          <a:xfrm>
            <a:off x="596755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b">
              <a:normAutofit/>
            </a:bodyPr>
            <a:lstStyle/>
            <a:p>
              <a:pPr algn="ctr"/>
              <a:r>
                <a:rPr lang="en-US" sz="700" dirty="0" smtClean="0"/>
                <a:t>Site Information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3490473" y="4665939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663919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509" name="Diamond 508"/>
          <p:cNvSpPr/>
          <p:nvPr/>
        </p:nvSpPr>
        <p:spPr>
          <a:xfrm>
            <a:off x="11559920" y="4481039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site acceptable and available?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6" name="Group 88"/>
          <p:cNvGrpSpPr>
            <a:grpSpLocks/>
          </p:cNvGrpSpPr>
          <p:nvPr/>
        </p:nvGrpSpPr>
        <p:grpSpPr>
          <a:xfrm>
            <a:off x="4074571" y="4526759"/>
            <a:ext cx="822960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Owner</a:t>
              </a:r>
              <a:endParaRPr lang="en-US" sz="800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0" y="537485"/>
              <a:ext cx="1981199" cy="714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Create Program</a:t>
              </a:r>
              <a:endParaRPr lang="en-US" sz="800" b="1" dirty="0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>
          <a:xfrm>
            <a:off x="7836781" y="4528807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Architect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lnSpcReduction="10000"/>
            </a:bodyPr>
            <a:lstStyle/>
            <a:p>
              <a:pPr algn="ctr"/>
              <a:r>
                <a:rPr lang="en-US" sz="800" b="1" dirty="0" smtClean="0"/>
                <a:t>Generate Conceptual Building Layout</a:t>
              </a:r>
              <a:endParaRPr lang="en-US" sz="800" b="1" dirty="0"/>
            </a:p>
          </p:txBody>
        </p:sp>
      </p:grpSp>
      <p:cxnSp>
        <p:nvCxnSpPr>
          <p:cNvPr id="361" name="Straight Arrow Connector 360"/>
          <p:cNvCxnSpPr>
            <a:endCxn id="65" idx="0"/>
          </p:cNvCxnSpPr>
          <p:nvPr/>
        </p:nvCxnSpPr>
        <p:spPr>
          <a:xfrm rot="5400000">
            <a:off x="11092963" y="6556863"/>
            <a:ext cx="3410416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Elbow Connector 866"/>
          <p:cNvCxnSpPr>
            <a:stCxn id="78" idx="3"/>
            <a:endCxn id="509" idx="1"/>
          </p:cNvCxnSpPr>
          <p:nvPr/>
        </p:nvCxnSpPr>
        <p:spPr>
          <a:xfrm flipV="1">
            <a:off x="10652648" y="4846799"/>
            <a:ext cx="907272" cy="2047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866"/>
          <p:cNvCxnSpPr>
            <a:stCxn id="575" idx="6"/>
            <a:endCxn id="68" idx="1"/>
          </p:cNvCxnSpPr>
          <p:nvPr/>
        </p:nvCxnSpPr>
        <p:spPr>
          <a:xfrm flipV="1">
            <a:off x="911713" y="3260731"/>
            <a:ext cx="1169949" cy="158606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487"/>
          <p:cNvGrpSpPr/>
          <p:nvPr/>
        </p:nvGrpSpPr>
        <p:grpSpPr>
          <a:xfrm>
            <a:off x="1434287" y="8262077"/>
            <a:ext cx="1097279" cy="804744"/>
            <a:chOff x="2931614" y="5772036"/>
            <a:chExt cx="1097279" cy="804744"/>
          </a:xfrm>
        </p:grpSpPr>
        <p:sp>
          <p:nvSpPr>
            <p:cNvPr id="59" name="Folded Corner 58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Existing Conditions Model</a:t>
              </a:r>
              <a:endParaRPr lang="en-US" sz="700" dirty="0"/>
            </a:p>
          </p:txBody>
        </p:sp>
      </p:grpSp>
      <p:grpSp>
        <p:nvGrpSpPr>
          <p:cNvPr id="64" name="Group 487"/>
          <p:cNvGrpSpPr/>
          <p:nvPr/>
        </p:nvGrpSpPr>
        <p:grpSpPr>
          <a:xfrm>
            <a:off x="12249531" y="8262071"/>
            <a:ext cx="1097279" cy="804744"/>
            <a:chOff x="2931614" y="5772036"/>
            <a:chExt cx="1097279" cy="804744"/>
          </a:xfrm>
        </p:grpSpPr>
        <p:sp>
          <p:nvSpPr>
            <p:cNvPr id="65" name="Folded Corner 6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Program Model</a:t>
              </a:r>
              <a:endParaRPr lang="en-US" sz="700" dirty="0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81662" y="2940691"/>
            <a:ext cx="822960" cy="3814672"/>
            <a:chOff x="2215693" y="2940691"/>
            <a:chExt cx="822960" cy="3814672"/>
          </a:xfrm>
        </p:grpSpPr>
        <p:grpSp>
          <p:nvGrpSpPr>
            <p:cNvPr id="5" name="Group 27"/>
            <p:cNvGrpSpPr>
              <a:grpSpLocks/>
            </p:cNvGrpSpPr>
            <p:nvPr/>
          </p:nvGrpSpPr>
          <p:grpSpPr>
            <a:xfrm>
              <a:off x="2215693" y="4527987"/>
              <a:ext cx="822960" cy="640080"/>
              <a:chOff x="3581400" y="533400"/>
              <a:chExt cx="1981206" cy="111829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3581400" y="533400"/>
                <a:ext cx="1981200" cy="11182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581404" y="1251587"/>
                <a:ext cx="1981202" cy="4001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Owner</a:t>
                </a:r>
                <a:endParaRPr lang="en-US" sz="800" b="1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581400" y="537483"/>
                <a:ext cx="1981199" cy="714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Identify Area Requirements</a:t>
                </a:r>
                <a:endParaRPr lang="en-US" sz="800" b="1" dirty="0"/>
              </a:p>
            </p:txBody>
          </p:sp>
        </p:grpSp>
        <p:grpSp>
          <p:nvGrpSpPr>
            <p:cNvPr id="67" name="Group 27"/>
            <p:cNvGrpSpPr>
              <a:grpSpLocks/>
            </p:cNvGrpSpPr>
            <p:nvPr/>
          </p:nvGrpSpPr>
          <p:grpSpPr>
            <a:xfrm>
              <a:off x="2215693" y="2940691"/>
              <a:ext cx="822960" cy="640080"/>
              <a:chOff x="3581400" y="533400"/>
              <a:chExt cx="1981206" cy="1118296"/>
            </a:xfrm>
          </p:grpSpPr>
          <p:sp>
            <p:nvSpPr>
              <p:cNvPr id="68" name="Rectangle 67"/>
              <p:cNvSpPr/>
              <p:nvPr/>
            </p:nvSpPr>
            <p:spPr>
              <a:xfrm>
                <a:off x="3581400" y="533400"/>
                <a:ext cx="1981200" cy="11182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3581404" y="1251587"/>
                <a:ext cx="1981202" cy="4001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Owner</a:t>
                </a:r>
                <a:endParaRPr lang="en-US" sz="800" b="1" dirty="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581400" y="537483"/>
                <a:ext cx="1981199" cy="714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Identify Building Use/Type</a:t>
                </a:r>
                <a:endParaRPr lang="en-US" sz="800" b="1" dirty="0"/>
              </a:p>
            </p:txBody>
          </p:sp>
        </p:grpSp>
        <p:grpSp>
          <p:nvGrpSpPr>
            <p:cNvPr id="71" name="Group 27"/>
            <p:cNvGrpSpPr>
              <a:grpSpLocks/>
            </p:cNvGrpSpPr>
            <p:nvPr/>
          </p:nvGrpSpPr>
          <p:grpSpPr>
            <a:xfrm>
              <a:off x="2215693" y="6115283"/>
              <a:ext cx="822960" cy="640080"/>
              <a:chOff x="3581400" y="533400"/>
              <a:chExt cx="1981206" cy="1118296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3581400" y="533400"/>
                <a:ext cx="1981200" cy="11182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3581404" y="1251587"/>
                <a:ext cx="1981202" cy="4001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Owner</a:t>
                </a:r>
                <a:endParaRPr lang="en-US" sz="800" b="1" dirty="0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3581400" y="537483"/>
                <a:ext cx="1981199" cy="714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8288" tIns="18288" rIns="18288" bIns="18288" rtlCol="0" anchor="ctr">
                <a:normAutofit/>
              </a:bodyPr>
              <a:lstStyle/>
              <a:p>
                <a:pPr algn="ctr"/>
                <a:r>
                  <a:rPr lang="en-US" sz="800" b="1" dirty="0" smtClean="0"/>
                  <a:t>Identify Cost Targets</a:t>
                </a:r>
                <a:endParaRPr lang="en-US" sz="800" b="1" dirty="0"/>
              </a:p>
            </p:txBody>
          </p:sp>
        </p:grpSp>
      </p:grpSp>
      <p:sp>
        <p:nvSpPr>
          <p:cNvPr id="76" name="Oval 75"/>
          <p:cNvSpPr/>
          <p:nvPr/>
        </p:nvSpPr>
        <p:spPr>
          <a:xfrm>
            <a:off x="6067480" y="4668775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22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Design Programming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77" name="Group 88"/>
          <p:cNvGrpSpPr>
            <a:grpSpLocks/>
          </p:cNvGrpSpPr>
          <p:nvPr/>
        </p:nvGrpSpPr>
        <p:grpSpPr>
          <a:xfrm>
            <a:off x="9829690" y="4528806"/>
            <a:ext cx="822960" cy="640080"/>
            <a:chOff x="3581400" y="533400"/>
            <a:chExt cx="1981206" cy="1118296"/>
          </a:xfrm>
        </p:grpSpPr>
        <p:sp>
          <p:nvSpPr>
            <p:cNvPr id="78" name="Rectangle 7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Owner</a:t>
              </a:r>
              <a:endParaRPr lang="en-US" sz="8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Identify Final List of Requirements</a:t>
              </a:r>
              <a:endParaRPr lang="en-US" sz="800" b="1" dirty="0"/>
            </a:p>
          </p:txBody>
        </p:sp>
      </p:grpSp>
      <p:cxnSp>
        <p:nvCxnSpPr>
          <p:cNvPr id="84" name="Elbow Connector 866"/>
          <p:cNvCxnSpPr>
            <a:stCxn id="575" idx="6"/>
            <a:endCxn id="22" idx="1"/>
          </p:cNvCxnSpPr>
          <p:nvPr/>
        </p:nvCxnSpPr>
        <p:spPr>
          <a:xfrm>
            <a:off x="911713" y="4846799"/>
            <a:ext cx="1169949" cy="12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6"/>
          <p:cNvCxnSpPr>
            <a:stCxn id="575" idx="6"/>
            <a:endCxn id="72" idx="1"/>
          </p:cNvCxnSpPr>
          <p:nvPr/>
        </p:nvCxnSpPr>
        <p:spPr>
          <a:xfrm>
            <a:off x="911713" y="4846799"/>
            <a:ext cx="1169949" cy="158852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866"/>
          <p:cNvCxnSpPr>
            <a:stCxn id="22" idx="3"/>
            <a:endCxn id="90" idx="1"/>
          </p:cNvCxnSpPr>
          <p:nvPr/>
        </p:nvCxnSpPr>
        <p:spPr>
          <a:xfrm flipV="1">
            <a:off x="2904620" y="4846799"/>
            <a:ext cx="1169951" cy="122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Elbow Connector 866"/>
          <p:cNvCxnSpPr>
            <a:stCxn id="72" idx="3"/>
            <a:endCxn id="90" idx="1"/>
          </p:cNvCxnSpPr>
          <p:nvPr/>
        </p:nvCxnSpPr>
        <p:spPr>
          <a:xfrm flipV="1">
            <a:off x="2904620" y="4846799"/>
            <a:ext cx="1169951" cy="158852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866"/>
          <p:cNvCxnSpPr>
            <a:stCxn id="68" idx="3"/>
            <a:endCxn id="90" idx="1"/>
          </p:cNvCxnSpPr>
          <p:nvPr/>
        </p:nvCxnSpPr>
        <p:spPr>
          <a:xfrm>
            <a:off x="2904620" y="3260731"/>
            <a:ext cx="1169951" cy="158606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lbow Connector 866"/>
          <p:cNvCxnSpPr>
            <a:stCxn id="207" idx="3"/>
            <a:endCxn id="78" idx="1"/>
          </p:cNvCxnSpPr>
          <p:nvPr/>
        </p:nvCxnSpPr>
        <p:spPr>
          <a:xfrm flipV="1">
            <a:off x="8659739" y="4848846"/>
            <a:ext cx="1169951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Elbow Connector 866"/>
          <p:cNvCxnSpPr>
            <a:stCxn id="76" idx="6"/>
            <a:endCxn id="207" idx="1"/>
          </p:cNvCxnSpPr>
          <p:nvPr/>
        </p:nvCxnSpPr>
        <p:spPr>
          <a:xfrm flipV="1">
            <a:off x="6433240" y="4848847"/>
            <a:ext cx="1403541" cy="280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866"/>
          <p:cNvCxnSpPr>
            <a:stCxn id="90" idx="3"/>
            <a:endCxn id="76" idx="2"/>
          </p:cNvCxnSpPr>
          <p:nvPr/>
        </p:nvCxnSpPr>
        <p:spPr>
          <a:xfrm>
            <a:off x="4897529" y="4846799"/>
            <a:ext cx="1169951" cy="4856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Elbow Connector 866"/>
          <p:cNvCxnSpPr>
            <a:stCxn id="509" idx="3"/>
            <a:endCxn id="866" idx="2"/>
          </p:cNvCxnSpPr>
          <p:nvPr/>
        </p:nvCxnSpPr>
        <p:spPr>
          <a:xfrm>
            <a:off x="12291440" y="4846799"/>
            <a:ext cx="1199033" cy="2020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866"/>
          <p:cNvCxnSpPr>
            <a:stCxn id="509" idx="0"/>
          </p:cNvCxnSpPr>
          <p:nvPr/>
        </p:nvCxnSpPr>
        <p:spPr>
          <a:xfrm rot="16200000" flipH="1" flipV="1">
            <a:off x="9192536" y="2118511"/>
            <a:ext cx="370616" cy="5095672"/>
          </a:xfrm>
          <a:prstGeom prst="bentConnector4">
            <a:avLst>
              <a:gd name="adj1" fmla="val -172455"/>
              <a:gd name="adj2" fmla="val 10009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/>
          <p:cNvCxnSpPr>
            <a:stCxn id="485" idx="0"/>
          </p:cNvCxnSpPr>
          <p:nvPr/>
        </p:nvCxnSpPr>
        <p:spPr>
          <a:xfrm rot="5400000" flipH="1" flipV="1">
            <a:off x="-668145" y="6545621"/>
            <a:ext cx="3432130" cy="79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>
            <a:stCxn id="59" idx="0"/>
          </p:cNvCxnSpPr>
          <p:nvPr/>
        </p:nvCxnSpPr>
        <p:spPr>
          <a:xfrm rot="16200000" flipV="1">
            <a:off x="-114807" y="6164342"/>
            <a:ext cx="3413258" cy="782211"/>
          </a:xfrm>
          <a:prstGeom prst="bentConnector3">
            <a:avLst>
              <a:gd name="adj1" fmla="val 28838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817" idx="2"/>
          </p:cNvCxnSpPr>
          <p:nvPr/>
        </p:nvCxnSpPr>
        <p:spPr>
          <a:xfrm rot="16200000" flipH="1">
            <a:off x="-464180" y="3242875"/>
            <a:ext cx="3219150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itle 8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7"/>
          <p:cNvGrpSpPr>
            <a:grpSpLocks/>
          </p:cNvGrpSpPr>
          <p:nvPr/>
        </p:nvGrpSpPr>
        <p:grpSpPr>
          <a:xfrm>
            <a:off x="1312432" y="4687577"/>
            <a:ext cx="1097282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All Disciplines</a:t>
              </a:r>
              <a:endParaRPr lang="en-US" sz="16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32500" lnSpcReduction="20000"/>
            </a:bodyPr>
            <a:lstStyle/>
            <a:p>
              <a:pPr algn="ctr"/>
              <a:r>
                <a:rPr lang="en-US" sz="2300" b="1" dirty="0" smtClean="0"/>
                <a:t>Identify Models Required</a:t>
              </a:r>
              <a:endParaRPr lang="en-US" sz="2300" b="1" dirty="0"/>
            </a:p>
          </p:txBody>
        </p:sp>
      </p:grpSp>
      <p:grpSp>
        <p:nvGrpSpPr>
          <p:cNvPr id="4" name="Group 81"/>
          <p:cNvGrpSpPr>
            <a:grpSpLocks/>
          </p:cNvGrpSpPr>
          <p:nvPr/>
        </p:nvGrpSpPr>
        <p:grpSpPr>
          <a:xfrm>
            <a:off x="4351464" y="4687577"/>
            <a:ext cx="1097282" cy="640080"/>
            <a:chOff x="3581400" y="533400"/>
            <a:chExt cx="1981206" cy="1118296"/>
          </a:xfrm>
        </p:grpSpPr>
        <p:sp>
          <p:nvSpPr>
            <p:cNvPr id="83" name="Rectangle 8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Develop Initial Architecture Model</a:t>
              </a:r>
              <a:endParaRPr lang="en-US" sz="2300" b="1" dirty="0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>
          <a:xfrm>
            <a:off x="2837327" y="4687577"/>
            <a:ext cx="1097282" cy="640080"/>
            <a:chOff x="3581400" y="533400"/>
            <a:chExt cx="1981206" cy="1118296"/>
          </a:xfrm>
        </p:grpSpPr>
        <p:sp>
          <p:nvSpPr>
            <p:cNvPr id="90" name="Rectangle 8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All Disciplines</a:t>
              </a:r>
              <a:endParaRPr lang="en-US" sz="1600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Identify Content for Model Creation</a:t>
              </a:r>
              <a:endParaRPr lang="en-US" sz="2300" b="1" dirty="0"/>
            </a:p>
          </p:txBody>
        </p:sp>
      </p:grpSp>
      <p:grpSp>
        <p:nvGrpSpPr>
          <p:cNvPr id="9" name="Group 137"/>
          <p:cNvGrpSpPr>
            <a:grpSpLocks/>
          </p:cNvGrpSpPr>
          <p:nvPr/>
        </p:nvGrpSpPr>
        <p:grpSpPr>
          <a:xfrm>
            <a:off x="6080761" y="5297366"/>
            <a:ext cx="1097282" cy="640080"/>
            <a:chOff x="3581400" y="533400"/>
            <a:chExt cx="1981206" cy="1118296"/>
          </a:xfrm>
        </p:grpSpPr>
        <p:sp>
          <p:nvSpPr>
            <p:cNvPr id="139" name="Rectangle 13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Schematic Design MEP Model</a:t>
              </a:r>
              <a:endParaRPr lang="en-US" sz="2300" b="1" dirty="0"/>
            </a:p>
          </p:txBody>
        </p:sp>
      </p:grpSp>
      <p:grpSp>
        <p:nvGrpSpPr>
          <p:cNvPr id="10" name="Group 144"/>
          <p:cNvGrpSpPr>
            <a:grpSpLocks/>
          </p:cNvGrpSpPr>
          <p:nvPr/>
        </p:nvGrpSpPr>
        <p:grpSpPr>
          <a:xfrm>
            <a:off x="6080761" y="6498577"/>
            <a:ext cx="1097282" cy="640080"/>
            <a:chOff x="3581400" y="533400"/>
            <a:chExt cx="1981206" cy="1118296"/>
          </a:xfrm>
        </p:grpSpPr>
        <p:sp>
          <p:nvSpPr>
            <p:cNvPr id="146" name="Rectangle 145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All Disciplines</a:t>
              </a:r>
              <a:endParaRPr lang="en-US" sz="1600" dirty="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Other Models (as needed)</a:t>
              </a:r>
              <a:endParaRPr lang="en-US" sz="2300" b="1" dirty="0"/>
            </a:p>
          </p:txBody>
        </p:sp>
      </p:grpSp>
      <p:grpSp>
        <p:nvGrpSpPr>
          <p:cNvPr id="11" name="Group 151"/>
          <p:cNvGrpSpPr>
            <a:grpSpLocks/>
          </p:cNvGrpSpPr>
          <p:nvPr/>
        </p:nvGrpSpPr>
        <p:grpSpPr>
          <a:xfrm>
            <a:off x="6080763" y="4096155"/>
            <a:ext cx="1097281" cy="640080"/>
            <a:chOff x="3581400" y="533400"/>
            <a:chExt cx="1981203" cy="1118296"/>
          </a:xfrm>
        </p:grpSpPr>
        <p:sp>
          <p:nvSpPr>
            <p:cNvPr id="153" name="Rectangle 15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581402" y="1251587"/>
              <a:ext cx="1981201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581402" y="779621"/>
              <a:ext cx="1981199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Schematic Design Structural Model</a:t>
              </a:r>
              <a:endParaRPr lang="en-US" sz="2300" b="1" dirty="0"/>
            </a:p>
          </p:txBody>
        </p:sp>
      </p:grpSp>
      <p:grpSp>
        <p:nvGrpSpPr>
          <p:cNvPr id="12" name="Group 158"/>
          <p:cNvGrpSpPr>
            <a:grpSpLocks/>
          </p:cNvGrpSpPr>
          <p:nvPr/>
        </p:nvGrpSpPr>
        <p:grpSpPr>
          <a:xfrm>
            <a:off x="6080761" y="2894944"/>
            <a:ext cx="1097282" cy="640080"/>
            <a:chOff x="3581400" y="533400"/>
            <a:chExt cx="1981206" cy="1118296"/>
          </a:xfrm>
        </p:grpSpPr>
        <p:sp>
          <p:nvSpPr>
            <p:cNvPr id="160" name="Rectangle 159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Schematic Design Architecture Model</a:t>
              </a:r>
              <a:endParaRPr lang="en-US" sz="2300" b="1" dirty="0"/>
            </a:p>
          </p:txBody>
        </p:sp>
      </p:grpSp>
      <p:grpSp>
        <p:nvGrpSpPr>
          <p:cNvPr id="29" name="Group 487"/>
          <p:cNvGrpSpPr/>
          <p:nvPr/>
        </p:nvGrpSpPr>
        <p:grpSpPr>
          <a:xfrm>
            <a:off x="545951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Program Model</a:t>
              </a:r>
              <a:endParaRPr lang="en-US" sz="700" dirty="0"/>
            </a:p>
          </p:txBody>
        </p:sp>
      </p:grpSp>
      <p:grpSp>
        <p:nvGrpSpPr>
          <p:cNvPr id="361" name="Group 360"/>
          <p:cNvGrpSpPr/>
          <p:nvPr/>
        </p:nvGrpSpPr>
        <p:grpSpPr>
          <a:xfrm>
            <a:off x="6371821" y="7943022"/>
            <a:ext cx="2263138" cy="2036823"/>
            <a:chOff x="3264654" y="7482120"/>
            <a:chExt cx="2263138" cy="2036823"/>
          </a:xfrm>
        </p:grpSpPr>
        <p:sp>
          <p:nvSpPr>
            <p:cNvPr id="557" name="TextBox 556"/>
            <p:cNvSpPr txBox="1"/>
            <p:nvPr/>
          </p:nvSpPr>
          <p:spPr>
            <a:xfrm>
              <a:off x="3814974" y="7482120"/>
              <a:ext cx="1162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u="sng" dirty="0" smtClean="0"/>
                <a:t>Schematic Design</a:t>
              </a:r>
              <a:endParaRPr lang="en-US" sz="1050" b="1" u="sng" dirty="0"/>
            </a:p>
          </p:txBody>
        </p:sp>
        <p:grpSp>
          <p:nvGrpSpPr>
            <p:cNvPr id="360" name="Group 359"/>
            <p:cNvGrpSpPr/>
            <p:nvPr/>
          </p:nvGrpSpPr>
          <p:grpSpPr>
            <a:xfrm>
              <a:off x="3264654" y="7482120"/>
              <a:ext cx="2263138" cy="2036823"/>
              <a:chOff x="3264654" y="7891504"/>
              <a:chExt cx="2263138" cy="2036823"/>
            </a:xfrm>
          </p:grpSpPr>
          <p:grpSp>
            <p:nvGrpSpPr>
              <p:cNvPr id="345" name="Group 344"/>
              <p:cNvGrpSpPr/>
              <p:nvPr/>
            </p:nvGrpSpPr>
            <p:grpSpPr>
              <a:xfrm>
                <a:off x="3264654" y="8210565"/>
                <a:ext cx="2263138" cy="1717762"/>
                <a:chOff x="2340013" y="6906387"/>
                <a:chExt cx="2263138" cy="1717762"/>
              </a:xfrm>
            </p:grpSpPr>
            <p:grpSp>
              <p:nvGrpSpPr>
                <p:cNvPr id="739" name="Group 491"/>
                <p:cNvGrpSpPr/>
                <p:nvPr/>
              </p:nvGrpSpPr>
              <p:grpSpPr>
                <a:xfrm>
                  <a:off x="2340013" y="6906387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493" name="Folded Corner 492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4" name="TextBox 493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Architectural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740" name="Group 494"/>
                <p:cNvGrpSpPr/>
                <p:nvPr/>
              </p:nvGrpSpPr>
              <p:grpSpPr>
                <a:xfrm>
                  <a:off x="2340013" y="7819405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496" name="Folded Corner 495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7" name="TextBox 496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MEP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741" name="Group 497"/>
                <p:cNvGrpSpPr/>
                <p:nvPr/>
              </p:nvGrpSpPr>
              <p:grpSpPr>
                <a:xfrm>
                  <a:off x="3505872" y="6906387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499" name="Folded Corner 498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0" name="TextBox 499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Structural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742" name="Group 500"/>
                <p:cNvGrpSpPr/>
                <p:nvPr/>
              </p:nvGrpSpPr>
              <p:grpSpPr>
                <a:xfrm>
                  <a:off x="3505872" y="7819405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02" name="Folded Corner 501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3" name="TextBox 502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Other</a:t>
                    </a:r>
                    <a:endParaRPr lang="en-US" sz="700" dirty="0"/>
                  </a:p>
                </p:txBody>
              </p:sp>
            </p:grpSp>
          </p:grpSp>
          <p:sp>
            <p:nvSpPr>
              <p:cNvPr id="617" name="Rectangle 616"/>
              <p:cNvSpPr/>
              <p:nvPr/>
            </p:nvSpPr>
            <p:spPr>
              <a:xfrm>
                <a:off x="3362790" y="7891504"/>
                <a:ext cx="2024549" cy="1938296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66" name="Oval 865"/>
          <p:cNvSpPr/>
          <p:nvPr/>
        </p:nvSpPr>
        <p:spPr>
          <a:xfrm>
            <a:off x="14794454" y="4733816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grpSp>
        <p:nvGrpSpPr>
          <p:cNvPr id="458" name="Group 137"/>
          <p:cNvGrpSpPr>
            <a:grpSpLocks/>
          </p:cNvGrpSpPr>
          <p:nvPr/>
        </p:nvGrpSpPr>
        <p:grpSpPr>
          <a:xfrm>
            <a:off x="8985326" y="5297365"/>
            <a:ext cx="1097282" cy="640080"/>
            <a:chOff x="3581400" y="533400"/>
            <a:chExt cx="1981206" cy="1118296"/>
          </a:xfrm>
        </p:grpSpPr>
        <p:sp>
          <p:nvSpPr>
            <p:cNvPr id="459" name="Rectangle 45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4" name="TextBox 46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sp>
          <p:nvSpPr>
            <p:cNvPr id="465" name="TextBox 464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Development Architecture MEP Model</a:t>
              </a:r>
              <a:endParaRPr lang="en-US" sz="2300" b="1" dirty="0"/>
            </a:p>
          </p:txBody>
        </p:sp>
      </p:grpSp>
      <p:grpSp>
        <p:nvGrpSpPr>
          <p:cNvPr id="466" name="Group 144"/>
          <p:cNvGrpSpPr>
            <a:grpSpLocks/>
          </p:cNvGrpSpPr>
          <p:nvPr/>
        </p:nvGrpSpPr>
        <p:grpSpPr>
          <a:xfrm>
            <a:off x="8985326" y="6498576"/>
            <a:ext cx="1097282" cy="640080"/>
            <a:chOff x="3581400" y="533400"/>
            <a:chExt cx="1981206" cy="1118296"/>
          </a:xfrm>
        </p:grpSpPr>
        <p:sp>
          <p:nvSpPr>
            <p:cNvPr id="467" name="Rectangle 46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8" name="TextBox 46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All Disciplines</a:t>
              </a:r>
              <a:endParaRPr lang="en-US" sz="1600" dirty="0"/>
            </a:p>
          </p:txBody>
        </p:sp>
        <p:sp>
          <p:nvSpPr>
            <p:cNvPr id="469" name="TextBox 468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Other Models (as needed)</a:t>
              </a:r>
              <a:endParaRPr lang="en-US" sz="2300" b="1" dirty="0"/>
            </a:p>
          </p:txBody>
        </p:sp>
      </p:grpSp>
      <p:grpSp>
        <p:nvGrpSpPr>
          <p:cNvPr id="470" name="Group 151"/>
          <p:cNvGrpSpPr>
            <a:grpSpLocks/>
          </p:cNvGrpSpPr>
          <p:nvPr/>
        </p:nvGrpSpPr>
        <p:grpSpPr>
          <a:xfrm>
            <a:off x="8985328" y="4096154"/>
            <a:ext cx="1097281" cy="640080"/>
            <a:chOff x="3581400" y="533400"/>
            <a:chExt cx="1981203" cy="1118296"/>
          </a:xfrm>
        </p:grpSpPr>
        <p:sp>
          <p:nvSpPr>
            <p:cNvPr id="471" name="Rectangle 470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2" name="TextBox 471"/>
            <p:cNvSpPr txBox="1"/>
            <p:nvPr/>
          </p:nvSpPr>
          <p:spPr>
            <a:xfrm>
              <a:off x="3581402" y="1251587"/>
              <a:ext cx="1981201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sp>
          <p:nvSpPr>
            <p:cNvPr id="473" name="TextBox 472"/>
            <p:cNvSpPr txBox="1"/>
            <p:nvPr/>
          </p:nvSpPr>
          <p:spPr>
            <a:xfrm>
              <a:off x="3581402" y="779621"/>
              <a:ext cx="1981199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Development Architecture Structural Model</a:t>
              </a:r>
              <a:endParaRPr lang="en-US" sz="2300" b="1" dirty="0"/>
            </a:p>
          </p:txBody>
        </p:sp>
      </p:grpSp>
      <p:grpSp>
        <p:nvGrpSpPr>
          <p:cNvPr id="474" name="Group 158"/>
          <p:cNvGrpSpPr>
            <a:grpSpLocks/>
          </p:cNvGrpSpPr>
          <p:nvPr/>
        </p:nvGrpSpPr>
        <p:grpSpPr>
          <a:xfrm>
            <a:off x="8985326" y="2894943"/>
            <a:ext cx="1097282" cy="640080"/>
            <a:chOff x="3581400" y="533400"/>
            <a:chExt cx="1981206" cy="1118296"/>
          </a:xfrm>
        </p:grpSpPr>
        <p:sp>
          <p:nvSpPr>
            <p:cNvPr id="475" name="Rectangle 47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6" name="TextBox 475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sp>
          <p:nvSpPr>
            <p:cNvPr id="477" name="TextBox 476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Design Development Architecture Model</a:t>
              </a:r>
              <a:endParaRPr lang="en-US" sz="2300" b="1" dirty="0"/>
            </a:p>
          </p:txBody>
        </p:sp>
      </p:grpSp>
      <p:grpSp>
        <p:nvGrpSpPr>
          <p:cNvPr id="478" name="Group 137"/>
          <p:cNvGrpSpPr>
            <a:grpSpLocks/>
          </p:cNvGrpSpPr>
          <p:nvPr/>
        </p:nvGrpSpPr>
        <p:grpSpPr>
          <a:xfrm>
            <a:off x="11889891" y="5179626"/>
            <a:ext cx="1097282" cy="640080"/>
            <a:chOff x="3581400" y="533400"/>
            <a:chExt cx="1981206" cy="1118296"/>
          </a:xfrm>
        </p:grpSpPr>
        <p:sp>
          <p:nvSpPr>
            <p:cNvPr id="479" name="Rectangle 47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0" name="TextBox 479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sp>
          <p:nvSpPr>
            <p:cNvPr id="481" name="TextBox 480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Construction Documentation MEP Model</a:t>
              </a:r>
              <a:endParaRPr lang="en-US" sz="2300" b="1" dirty="0"/>
            </a:p>
          </p:txBody>
        </p:sp>
      </p:grpSp>
      <p:grpSp>
        <p:nvGrpSpPr>
          <p:cNvPr id="482" name="Group 144"/>
          <p:cNvGrpSpPr>
            <a:grpSpLocks/>
          </p:cNvGrpSpPr>
          <p:nvPr/>
        </p:nvGrpSpPr>
        <p:grpSpPr>
          <a:xfrm>
            <a:off x="11889891" y="6380837"/>
            <a:ext cx="1097282" cy="640080"/>
            <a:chOff x="3581400" y="533400"/>
            <a:chExt cx="1981206" cy="1118296"/>
          </a:xfrm>
        </p:grpSpPr>
        <p:sp>
          <p:nvSpPr>
            <p:cNvPr id="483" name="Rectangle 48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4" name="TextBox 48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All Disciplines</a:t>
              </a:r>
              <a:endParaRPr lang="en-US" sz="1600" dirty="0"/>
            </a:p>
          </p:txBody>
        </p:sp>
        <p:sp>
          <p:nvSpPr>
            <p:cNvPr id="486" name="TextBox 485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Other Models (as needed)</a:t>
              </a:r>
              <a:endParaRPr lang="en-US" sz="2300" b="1" dirty="0"/>
            </a:p>
          </p:txBody>
        </p:sp>
      </p:grpSp>
      <p:grpSp>
        <p:nvGrpSpPr>
          <p:cNvPr id="488" name="Group 151"/>
          <p:cNvGrpSpPr>
            <a:grpSpLocks/>
          </p:cNvGrpSpPr>
          <p:nvPr/>
        </p:nvGrpSpPr>
        <p:grpSpPr>
          <a:xfrm>
            <a:off x="11889893" y="3978415"/>
            <a:ext cx="1097281" cy="640080"/>
            <a:chOff x="3581400" y="533400"/>
            <a:chExt cx="1981203" cy="1118296"/>
          </a:xfrm>
        </p:grpSpPr>
        <p:sp>
          <p:nvSpPr>
            <p:cNvPr id="489" name="Rectangle 48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0" name="TextBox 489"/>
            <p:cNvSpPr txBox="1"/>
            <p:nvPr/>
          </p:nvSpPr>
          <p:spPr>
            <a:xfrm>
              <a:off x="3581402" y="1251587"/>
              <a:ext cx="1981201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Engineer</a:t>
              </a:r>
              <a:endParaRPr lang="en-US" sz="1600" dirty="0"/>
            </a:p>
          </p:txBody>
        </p:sp>
        <p:sp>
          <p:nvSpPr>
            <p:cNvPr id="491" name="TextBox 490"/>
            <p:cNvSpPr txBox="1"/>
            <p:nvPr/>
          </p:nvSpPr>
          <p:spPr>
            <a:xfrm>
              <a:off x="3581402" y="779621"/>
              <a:ext cx="1981199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Construction Documentation Model</a:t>
              </a:r>
              <a:endParaRPr lang="en-US" sz="2300" b="1" dirty="0"/>
            </a:p>
          </p:txBody>
        </p:sp>
      </p:grpSp>
      <p:grpSp>
        <p:nvGrpSpPr>
          <p:cNvPr id="492" name="Group 158"/>
          <p:cNvGrpSpPr>
            <a:grpSpLocks/>
          </p:cNvGrpSpPr>
          <p:nvPr/>
        </p:nvGrpSpPr>
        <p:grpSpPr>
          <a:xfrm>
            <a:off x="11889891" y="2777204"/>
            <a:ext cx="1097282" cy="640080"/>
            <a:chOff x="3581400" y="533400"/>
            <a:chExt cx="1981206" cy="1118296"/>
          </a:xfrm>
        </p:grpSpPr>
        <p:sp>
          <p:nvSpPr>
            <p:cNvPr id="495" name="Rectangle 49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8" name="TextBox 49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45720" rIns="45720" rtlCol="0" anchor="ctr">
              <a:normAutofit fontScale="70000" lnSpcReduction="20000"/>
            </a:bodyPr>
            <a:lstStyle/>
            <a:p>
              <a:pPr algn="ctr"/>
              <a:r>
                <a:rPr lang="en-US" sz="1600" dirty="0" smtClean="0"/>
                <a:t>Architect</a:t>
              </a:r>
              <a:endParaRPr lang="en-US" sz="1600" dirty="0"/>
            </a:p>
          </p:txBody>
        </p:sp>
        <p:sp>
          <p:nvSpPr>
            <p:cNvPr id="501" name="TextBox 500"/>
            <p:cNvSpPr txBox="1"/>
            <p:nvPr/>
          </p:nvSpPr>
          <p:spPr>
            <a:xfrm>
              <a:off x="3581401" y="779622"/>
              <a:ext cx="19811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rIns="45720" rtlCol="0" anchor="ctr">
              <a:normAutofit fontScale="25000" lnSpcReduction="20000"/>
            </a:bodyPr>
            <a:lstStyle/>
            <a:p>
              <a:pPr algn="ctr"/>
              <a:r>
                <a:rPr lang="en-US" sz="2300" b="1" dirty="0" smtClean="0"/>
                <a:t>Create Construction Documentation Architecture Model</a:t>
              </a:r>
              <a:endParaRPr lang="en-US" sz="2300" b="1" dirty="0"/>
            </a:p>
          </p:txBody>
        </p:sp>
      </p:grpSp>
      <p:sp>
        <p:nvSpPr>
          <p:cNvPr id="509" name="Diamond 508"/>
          <p:cNvSpPr/>
          <p:nvPr/>
        </p:nvSpPr>
        <p:spPr>
          <a:xfrm>
            <a:off x="7670205" y="4646038"/>
            <a:ext cx="822960" cy="82296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228600" rIns="0" bIns="45720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Does the model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meet the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requirements?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510" name="Diamond 509"/>
          <p:cNvSpPr/>
          <p:nvPr/>
        </p:nvSpPr>
        <p:spPr>
          <a:xfrm>
            <a:off x="10574770" y="4585580"/>
            <a:ext cx="822960" cy="82296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228600" rIns="0" bIns="45720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Does the model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meet the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requirements?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511" name="Diamond 510"/>
          <p:cNvSpPr/>
          <p:nvPr/>
        </p:nvSpPr>
        <p:spPr>
          <a:xfrm>
            <a:off x="13479335" y="4507224"/>
            <a:ext cx="822960" cy="82296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228600" rIns="0" bIns="45720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Does the model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meet the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requirements?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569" name="Group 568"/>
          <p:cNvGrpSpPr/>
          <p:nvPr/>
        </p:nvGrpSpPr>
        <p:grpSpPr>
          <a:xfrm>
            <a:off x="9303505" y="7943022"/>
            <a:ext cx="2263138" cy="2036823"/>
            <a:chOff x="6196719" y="7866411"/>
            <a:chExt cx="2263138" cy="2036823"/>
          </a:xfrm>
        </p:grpSpPr>
        <p:sp>
          <p:nvSpPr>
            <p:cNvPr id="513" name="TextBox 512"/>
            <p:cNvSpPr txBox="1"/>
            <p:nvPr/>
          </p:nvSpPr>
          <p:spPr>
            <a:xfrm>
              <a:off x="6654065" y="7866411"/>
              <a:ext cx="134844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u="sng" dirty="0" smtClean="0"/>
                <a:t>Design Development</a:t>
              </a:r>
              <a:endParaRPr lang="en-US" sz="1050" b="1" u="sng" dirty="0"/>
            </a:p>
          </p:txBody>
        </p:sp>
        <p:grpSp>
          <p:nvGrpSpPr>
            <p:cNvPr id="514" name="Group 359"/>
            <p:cNvGrpSpPr/>
            <p:nvPr/>
          </p:nvGrpSpPr>
          <p:grpSpPr>
            <a:xfrm>
              <a:off x="6196719" y="7866411"/>
              <a:ext cx="2263138" cy="2036823"/>
              <a:chOff x="3264654" y="7891504"/>
              <a:chExt cx="2263138" cy="2036823"/>
            </a:xfrm>
          </p:grpSpPr>
          <p:grpSp>
            <p:nvGrpSpPr>
              <p:cNvPr id="515" name="Group 344"/>
              <p:cNvGrpSpPr/>
              <p:nvPr/>
            </p:nvGrpSpPr>
            <p:grpSpPr>
              <a:xfrm>
                <a:off x="3264654" y="8210565"/>
                <a:ext cx="2263138" cy="1717762"/>
                <a:chOff x="2340013" y="6906387"/>
                <a:chExt cx="2263138" cy="1717762"/>
              </a:xfrm>
            </p:grpSpPr>
            <p:grpSp>
              <p:nvGrpSpPr>
                <p:cNvPr id="517" name="Group 491"/>
                <p:cNvGrpSpPr/>
                <p:nvPr/>
              </p:nvGrpSpPr>
              <p:grpSpPr>
                <a:xfrm>
                  <a:off x="2340013" y="6906387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35" name="Folded Corner 534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6" name="TextBox 535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Architectural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518" name="Group 494"/>
                <p:cNvGrpSpPr/>
                <p:nvPr/>
              </p:nvGrpSpPr>
              <p:grpSpPr>
                <a:xfrm>
                  <a:off x="2340013" y="7819405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33" name="Folded Corner 532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4" name="TextBox 533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MEP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521" name="Group 497"/>
                <p:cNvGrpSpPr/>
                <p:nvPr/>
              </p:nvGrpSpPr>
              <p:grpSpPr>
                <a:xfrm>
                  <a:off x="3505872" y="6906387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31" name="Folded Corner 530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2" name="TextBox 531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Structural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524" name="Group 500"/>
                <p:cNvGrpSpPr/>
                <p:nvPr/>
              </p:nvGrpSpPr>
              <p:grpSpPr>
                <a:xfrm>
                  <a:off x="3505872" y="7819405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27" name="Folded Corner 526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0" name="TextBox 529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Other</a:t>
                    </a:r>
                    <a:endParaRPr lang="en-US" sz="700" dirty="0"/>
                  </a:p>
                </p:txBody>
              </p:sp>
            </p:grpSp>
          </p:grpSp>
          <p:sp>
            <p:nvSpPr>
              <p:cNvPr id="516" name="Rectangle 515"/>
              <p:cNvSpPr/>
              <p:nvPr/>
            </p:nvSpPr>
            <p:spPr>
              <a:xfrm>
                <a:off x="3362790" y="7891504"/>
                <a:ext cx="2024549" cy="1938296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72" name="Group 571"/>
          <p:cNvGrpSpPr/>
          <p:nvPr/>
        </p:nvGrpSpPr>
        <p:grpSpPr>
          <a:xfrm>
            <a:off x="12201999" y="7943022"/>
            <a:ext cx="2263138" cy="2036823"/>
            <a:chOff x="11266578" y="7819404"/>
            <a:chExt cx="2263138" cy="2036823"/>
          </a:xfrm>
        </p:grpSpPr>
        <p:sp>
          <p:nvSpPr>
            <p:cNvPr id="538" name="TextBox 537"/>
            <p:cNvSpPr txBox="1"/>
            <p:nvPr/>
          </p:nvSpPr>
          <p:spPr>
            <a:xfrm>
              <a:off x="11497099" y="7819404"/>
              <a:ext cx="18020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u="sng" dirty="0" smtClean="0"/>
                <a:t>Construction Documentation</a:t>
              </a:r>
              <a:endParaRPr lang="en-US" sz="1050" b="1" u="sng" dirty="0"/>
            </a:p>
          </p:txBody>
        </p:sp>
        <p:grpSp>
          <p:nvGrpSpPr>
            <p:cNvPr id="539" name="Group 359"/>
            <p:cNvGrpSpPr/>
            <p:nvPr/>
          </p:nvGrpSpPr>
          <p:grpSpPr>
            <a:xfrm>
              <a:off x="11266578" y="7819404"/>
              <a:ext cx="2263138" cy="2036823"/>
              <a:chOff x="3264654" y="7891504"/>
              <a:chExt cx="2263138" cy="2036823"/>
            </a:xfrm>
          </p:grpSpPr>
          <p:grpSp>
            <p:nvGrpSpPr>
              <p:cNvPr id="540" name="Group 344"/>
              <p:cNvGrpSpPr/>
              <p:nvPr/>
            </p:nvGrpSpPr>
            <p:grpSpPr>
              <a:xfrm>
                <a:off x="3264654" y="8210565"/>
                <a:ext cx="2263138" cy="1717762"/>
                <a:chOff x="2340013" y="6906387"/>
                <a:chExt cx="2263138" cy="1717762"/>
              </a:xfrm>
            </p:grpSpPr>
            <p:grpSp>
              <p:nvGrpSpPr>
                <p:cNvPr id="542" name="Group 491"/>
                <p:cNvGrpSpPr/>
                <p:nvPr/>
              </p:nvGrpSpPr>
              <p:grpSpPr>
                <a:xfrm>
                  <a:off x="2340013" y="6906387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63" name="Folded Corner 562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6" name="TextBox 565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Architectural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545" name="Group 494"/>
                <p:cNvGrpSpPr/>
                <p:nvPr/>
              </p:nvGrpSpPr>
              <p:grpSpPr>
                <a:xfrm>
                  <a:off x="2340013" y="7819405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61" name="Folded Corner 560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2" name="TextBox 561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MEP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548" name="Group 497"/>
                <p:cNvGrpSpPr/>
                <p:nvPr/>
              </p:nvGrpSpPr>
              <p:grpSpPr>
                <a:xfrm>
                  <a:off x="3505872" y="6906387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56" name="Folded Corner 555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0" name="TextBox 559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Structural Model</a:t>
                    </a:r>
                    <a:endParaRPr lang="en-US" sz="700" dirty="0"/>
                  </a:p>
                </p:txBody>
              </p:sp>
            </p:grpSp>
            <p:grpSp>
              <p:nvGrpSpPr>
                <p:cNvPr id="551" name="Group 500"/>
                <p:cNvGrpSpPr/>
                <p:nvPr/>
              </p:nvGrpSpPr>
              <p:grpSpPr>
                <a:xfrm>
                  <a:off x="3505872" y="7819405"/>
                  <a:ext cx="1097279" cy="804744"/>
                  <a:chOff x="2931614" y="5772036"/>
                  <a:chExt cx="1097279" cy="804744"/>
                </a:xfrm>
              </p:grpSpPr>
              <p:sp>
                <p:nvSpPr>
                  <p:cNvPr id="554" name="Folded Corner 553"/>
                  <p:cNvSpPr/>
                  <p:nvPr/>
                </p:nvSpPr>
                <p:spPr>
                  <a:xfrm>
                    <a:off x="3254476" y="5772036"/>
                    <a:ext cx="451555" cy="575733"/>
                  </a:xfrm>
                  <a:prstGeom prst="foldedCorner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5" name="TextBox 554"/>
                  <p:cNvSpPr txBox="1"/>
                  <p:nvPr/>
                </p:nvSpPr>
                <p:spPr>
                  <a:xfrm>
                    <a:off x="2931614" y="6347769"/>
                    <a:ext cx="1097279" cy="2290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45720" tIns="0" rIns="45720" bIns="0" rtlCol="0" anchor="t">
                    <a:normAutofit/>
                  </a:bodyPr>
                  <a:lstStyle/>
                  <a:p>
                    <a:pPr algn="ctr"/>
                    <a:r>
                      <a:rPr lang="en-US" sz="700" dirty="0" smtClean="0"/>
                      <a:t>Other</a:t>
                    </a:r>
                    <a:endParaRPr lang="en-US" sz="700" dirty="0"/>
                  </a:p>
                </p:txBody>
              </p:sp>
            </p:grpSp>
          </p:grpSp>
          <p:sp>
            <p:nvSpPr>
              <p:cNvPr id="541" name="Rectangle 540"/>
              <p:cNvSpPr/>
              <p:nvPr/>
            </p:nvSpPr>
            <p:spPr>
              <a:xfrm>
                <a:off x="3362790" y="7891504"/>
                <a:ext cx="2024549" cy="1938296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75" name="Oval 574"/>
          <p:cNvSpPr/>
          <p:nvPr/>
        </p:nvSpPr>
        <p:spPr>
          <a:xfrm>
            <a:off x="545951" y="4820620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581" name="Group 487"/>
          <p:cNvGrpSpPr/>
          <p:nvPr/>
        </p:nvGrpSpPr>
        <p:grpSpPr>
          <a:xfrm>
            <a:off x="5092180" y="8262083"/>
            <a:ext cx="1097279" cy="804744"/>
            <a:chOff x="2931614" y="5772036"/>
            <a:chExt cx="1097279" cy="804744"/>
          </a:xfrm>
        </p:grpSpPr>
        <p:sp>
          <p:nvSpPr>
            <p:cNvPr id="582" name="Folded Corner 5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TextBox 582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Preliminary Architecture Model</a:t>
              </a:r>
              <a:endParaRPr lang="en-US" sz="700" dirty="0"/>
            </a:p>
          </p:txBody>
        </p:sp>
      </p:grpSp>
      <p:cxnSp>
        <p:nvCxnSpPr>
          <p:cNvPr id="584" name="Elbow Connector 866"/>
          <p:cNvCxnSpPr>
            <a:stCxn id="575" idx="6"/>
            <a:endCxn id="22" idx="1"/>
          </p:cNvCxnSpPr>
          <p:nvPr/>
        </p:nvCxnSpPr>
        <p:spPr>
          <a:xfrm>
            <a:off x="911711" y="5003500"/>
            <a:ext cx="400721" cy="41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9" name="Elbow Connector 866"/>
          <p:cNvCxnSpPr>
            <a:stCxn id="22" idx="3"/>
            <a:endCxn id="90" idx="1"/>
          </p:cNvCxnSpPr>
          <p:nvPr/>
        </p:nvCxnSpPr>
        <p:spPr>
          <a:xfrm>
            <a:off x="2409711" y="5007617"/>
            <a:ext cx="427616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0" name="Elbow Connector 866"/>
          <p:cNvCxnSpPr>
            <a:stCxn id="90" idx="3"/>
            <a:endCxn id="83" idx="1"/>
          </p:cNvCxnSpPr>
          <p:nvPr/>
        </p:nvCxnSpPr>
        <p:spPr>
          <a:xfrm>
            <a:off x="3934606" y="5007617"/>
            <a:ext cx="416858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Elbow Connector 866"/>
          <p:cNvCxnSpPr>
            <a:stCxn id="83" idx="3"/>
            <a:endCxn id="160" idx="1"/>
          </p:cNvCxnSpPr>
          <p:nvPr/>
        </p:nvCxnSpPr>
        <p:spPr>
          <a:xfrm flipV="1">
            <a:off x="5448743" y="3214984"/>
            <a:ext cx="632018" cy="1792633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Elbow Connector 866"/>
          <p:cNvCxnSpPr>
            <a:stCxn id="83" idx="3"/>
            <a:endCxn id="153" idx="1"/>
          </p:cNvCxnSpPr>
          <p:nvPr/>
        </p:nvCxnSpPr>
        <p:spPr>
          <a:xfrm flipV="1">
            <a:off x="5448743" y="4416195"/>
            <a:ext cx="632020" cy="591422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1" name="Elbow Connector 866"/>
          <p:cNvCxnSpPr>
            <a:stCxn id="83" idx="3"/>
            <a:endCxn id="139" idx="1"/>
          </p:cNvCxnSpPr>
          <p:nvPr/>
        </p:nvCxnSpPr>
        <p:spPr>
          <a:xfrm>
            <a:off x="5448743" y="5007617"/>
            <a:ext cx="632018" cy="609789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2" name="Elbow Connector 866"/>
          <p:cNvCxnSpPr>
            <a:stCxn id="83" idx="3"/>
            <a:endCxn id="146" idx="1"/>
          </p:cNvCxnSpPr>
          <p:nvPr/>
        </p:nvCxnSpPr>
        <p:spPr>
          <a:xfrm>
            <a:off x="5448743" y="5007617"/>
            <a:ext cx="632018" cy="1811000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Elbow Connector 866"/>
          <p:cNvCxnSpPr>
            <a:stCxn id="146" idx="3"/>
            <a:endCxn id="509" idx="1"/>
          </p:cNvCxnSpPr>
          <p:nvPr/>
        </p:nvCxnSpPr>
        <p:spPr>
          <a:xfrm flipV="1">
            <a:off x="7178040" y="5057518"/>
            <a:ext cx="492165" cy="1761099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2" name="Elbow Connector 866"/>
          <p:cNvCxnSpPr>
            <a:stCxn id="139" idx="3"/>
            <a:endCxn id="509" idx="1"/>
          </p:cNvCxnSpPr>
          <p:nvPr/>
        </p:nvCxnSpPr>
        <p:spPr>
          <a:xfrm flipV="1">
            <a:off x="7178040" y="5057518"/>
            <a:ext cx="492165" cy="5598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3" name="Elbow Connector 866"/>
          <p:cNvCxnSpPr>
            <a:stCxn id="153" idx="3"/>
            <a:endCxn id="509" idx="1"/>
          </p:cNvCxnSpPr>
          <p:nvPr/>
        </p:nvCxnSpPr>
        <p:spPr>
          <a:xfrm>
            <a:off x="7178042" y="4416195"/>
            <a:ext cx="492163" cy="641323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" name="Elbow Connector 866"/>
          <p:cNvCxnSpPr>
            <a:stCxn id="160" idx="3"/>
            <a:endCxn id="509" idx="1"/>
          </p:cNvCxnSpPr>
          <p:nvPr/>
        </p:nvCxnSpPr>
        <p:spPr>
          <a:xfrm>
            <a:off x="7178040" y="3214984"/>
            <a:ext cx="492165" cy="184253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4" name="Elbow Connector 866"/>
          <p:cNvCxnSpPr>
            <a:stCxn id="509" idx="3"/>
            <a:endCxn id="467" idx="1"/>
          </p:cNvCxnSpPr>
          <p:nvPr/>
        </p:nvCxnSpPr>
        <p:spPr>
          <a:xfrm>
            <a:off x="8493165" y="5057518"/>
            <a:ext cx="492161" cy="176109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5" name="Elbow Connector 866"/>
          <p:cNvCxnSpPr>
            <a:stCxn id="509" idx="3"/>
            <a:endCxn id="459" idx="1"/>
          </p:cNvCxnSpPr>
          <p:nvPr/>
        </p:nvCxnSpPr>
        <p:spPr>
          <a:xfrm>
            <a:off x="8493165" y="5057518"/>
            <a:ext cx="492161" cy="55988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6" name="Elbow Connector 866"/>
          <p:cNvCxnSpPr>
            <a:stCxn id="509" idx="3"/>
            <a:endCxn id="471" idx="1"/>
          </p:cNvCxnSpPr>
          <p:nvPr/>
        </p:nvCxnSpPr>
        <p:spPr>
          <a:xfrm flipV="1">
            <a:off x="8493165" y="4416194"/>
            <a:ext cx="492163" cy="64132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7" name="Elbow Connector 866"/>
          <p:cNvCxnSpPr>
            <a:stCxn id="509" idx="3"/>
            <a:endCxn id="475" idx="1"/>
          </p:cNvCxnSpPr>
          <p:nvPr/>
        </p:nvCxnSpPr>
        <p:spPr>
          <a:xfrm flipV="1">
            <a:off x="8493165" y="3214983"/>
            <a:ext cx="492161" cy="184253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6" name="Elbow Connector 866"/>
          <p:cNvCxnSpPr>
            <a:stCxn id="483" idx="3"/>
            <a:endCxn id="511" idx="1"/>
          </p:cNvCxnSpPr>
          <p:nvPr/>
        </p:nvCxnSpPr>
        <p:spPr>
          <a:xfrm flipV="1">
            <a:off x="12987170" y="4918704"/>
            <a:ext cx="492165" cy="1782173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Elbow Connector 866"/>
          <p:cNvCxnSpPr>
            <a:stCxn id="479" idx="3"/>
            <a:endCxn id="511" idx="1"/>
          </p:cNvCxnSpPr>
          <p:nvPr/>
        </p:nvCxnSpPr>
        <p:spPr>
          <a:xfrm flipV="1">
            <a:off x="12987170" y="4918704"/>
            <a:ext cx="492165" cy="580962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0" name="Elbow Connector 866"/>
          <p:cNvCxnSpPr>
            <a:stCxn id="489" idx="3"/>
            <a:endCxn id="511" idx="1"/>
          </p:cNvCxnSpPr>
          <p:nvPr/>
        </p:nvCxnSpPr>
        <p:spPr>
          <a:xfrm>
            <a:off x="12987172" y="4298455"/>
            <a:ext cx="492163" cy="620249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1" name="Elbow Connector 866"/>
          <p:cNvCxnSpPr>
            <a:stCxn id="495" idx="3"/>
            <a:endCxn id="511" idx="1"/>
          </p:cNvCxnSpPr>
          <p:nvPr/>
        </p:nvCxnSpPr>
        <p:spPr>
          <a:xfrm>
            <a:off x="12987170" y="3097244"/>
            <a:ext cx="492165" cy="1821460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2" name="Elbow Connector 866"/>
          <p:cNvCxnSpPr>
            <a:stCxn id="510" idx="3"/>
            <a:endCxn id="483" idx="1"/>
          </p:cNvCxnSpPr>
          <p:nvPr/>
        </p:nvCxnSpPr>
        <p:spPr>
          <a:xfrm>
            <a:off x="11397730" y="4997060"/>
            <a:ext cx="492161" cy="170381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3" name="Elbow Connector 866"/>
          <p:cNvCxnSpPr>
            <a:stCxn id="510" idx="3"/>
            <a:endCxn id="479" idx="1"/>
          </p:cNvCxnSpPr>
          <p:nvPr/>
        </p:nvCxnSpPr>
        <p:spPr>
          <a:xfrm>
            <a:off x="11397730" y="4997060"/>
            <a:ext cx="492161" cy="50260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4" name="Elbow Connector 866"/>
          <p:cNvCxnSpPr>
            <a:stCxn id="510" idx="3"/>
            <a:endCxn id="489" idx="1"/>
          </p:cNvCxnSpPr>
          <p:nvPr/>
        </p:nvCxnSpPr>
        <p:spPr>
          <a:xfrm flipV="1">
            <a:off x="11397730" y="4298455"/>
            <a:ext cx="492163" cy="69860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5" name="Elbow Connector 866"/>
          <p:cNvCxnSpPr>
            <a:stCxn id="510" idx="3"/>
            <a:endCxn id="495" idx="1"/>
          </p:cNvCxnSpPr>
          <p:nvPr/>
        </p:nvCxnSpPr>
        <p:spPr>
          <a:xfrm flipV="1">
            <a:off x="11397730" y="3097244"/>
            <a:ext cx="492161" cy="189981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6" name="Elbow Connector 866"/>
          <p:cNvCxnSpPr>
            <a:stCxn id="467" idx="3"/>
            <a:endCxn id="510" idx="1"/>
          </p:cNvCxnSpPr>
          <p:nvPr/>
        </p:nvCxnSpPr>
        <p:spPr>
          <a:xfrm flipV="1">
            <a:off x="10082605" y="4997060"/>
            <a:ext cx="492165" cy="182155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7" name="Elbow Connector 866"/>
          <p:cNvCxnSpPr>
            <a:stCxn id="459" idx="3"/>
            <a:endCxn id="510" idx="1"/>
          </p:cNvCxnSpPr>
          <p:nvPr/>
        </p:nvCxnSpPr>
        <p:spPr>
          <a:xfrm flipV="1">
            <a:off x="10082605" y="4997060"/>
            <a:ext cx="492165" cy="620345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8" name="Elbow Connector 866"/>
          <p:cNvCxnSpPr>
            <a:stCxn id="471" idx="3"/>
            <a:endCxn id="510" idx="1"/>
          </p:cNvCxnSpPr>
          <p:nvPr/>
        </p:nvCxnSpPr>
        <p:spPr>
          <a:xfrm>
            <a:off x="10082607" y="4416194"/>
            <a:ext cx="492163" cy="58086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1" name="Elbow Connector 866"/>
          <p:cNvCxnSpPr>
            <a:stCxn id="475" idx="3"/>
            <a:endCxn id="510" idx="1"/>
          </p:cNvCxnSpPr>
          <p:nvPr/>
        </p:nvCxnSpPr>
        <p:spPr>
          <a:xfrm>
            <a:off x="10082605" y="3214983"/>
            <a:ext cx="492165" cy="1782077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Elbow Connector 866"/>
          <p:cNvCxnSpPr>
            <a:stCxn id="509" idx="0"/>
          </p:cNvCxnSpPr>
          <p:nvPr/>
        </p:nvCxnSpPr>
        <p:spPr>
          <a:xfrm rot="16200000" flipH="1" flipV="1">
            <a:off x="6631828" y="3557759"/>
            <a:ext cx="361579" cy="2538135"/>
          </a:xfrm>
          <a:prstGeom prst="bentConnector4">
            <a:avLst>
              <a:gd name="adj1" fmla="val -569005"/>
              <a:gd name="adj2" fmla="val 99887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2" name="Elbow Connector 866"/>
          <p:cNvCxnSpPr>
            <a:stCxn id="511" idx="0"/>
          </p:cNvCxnSpPr>
          <p:nvPr/>
        </p:nvCxnSpPr>
        <p:spPr>
          <a:xfrm rot="16200000" flipH="1" flipV="1">
            <a:off x="12446446" y="3552691"/>
            <a:ext cx="489836" cy="2398902"/>
          </a:xfrm>
          <a:prstGeom prst="bentConnector4">
            <a:avLst>
              <a:gd name="adj1" fmla="val -388906"/>
              <a:gd name="adj2" fmla="val 9987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3" name="Elbow Connector 866"/>
          <p:cNvCxnSpPr>
            <a:stCxn id="510" idx="0"/>
          </p:cNvCxnSpPr>
          <p:nvPr/>
        </p:nvCxnSpPr>
        <p:spPr>
          <a:xfrm rot="16200000" flipH="1" flipV="1">
            <a:off x="9555313" y="3626580"/>
            <a:ext cx="471938" cy="2389937"/>
          </a:xfrm>
          <a:prstGeom prst="bentConnector4">
            <a:avLst>
              <a:gd name="adj1" fmla="val -423838"/>
              <a:gd name="adj2" fmla="val 99859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arrow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8" name="Straight Arrow Connector 727"/>
          <p:cNvCxnSpPr>
            <a:stCxn id="485" idx="0"/>
          </p:cNvCxnSpPr>
          <p:nvPr/>
        </p:nvCxnSpPr>
        <p:spPr>
          <a:xfrm rot="16200000" flipV="1">
            <a:off x="-531848" y="6635643"/>
            <a:ext cx="3252878" cy="1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1" name="Straight Arrow Connector 730"/>
          <p:cNvCxnSpPr>
            <a:endCxn id="582" idx="0"/>
          </p:cNvCxnSpPr>
          <p:nvPr/>
        </p:nvCxnSpPr>
        <p:spPr>
          <a:xfrm rot="16200000" flipH="1">
            <a:off x="4012385" y="6633648"/>
            <a:ext cx="3254464" cy="2406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1" name="Elbow Connector 866"/>
          <p:cNvCxnSpPr>
            <a:stCxn id="511" idx="3"/>
            <a:endCxn id="866" idx="2"/>
          </p:cNvCxnSpPr>
          <p:nvPr/>
        </p:nvCxnSpPr>
        <p:spPr>
          <a:xfrm flipV="1">
            <a:off x="14302295" y="4916696"/>
            <a:ext cx="492159" cy="200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8" name="TextBox 797"/>
          <p:cNvSpPr txBox="1"/>
          <p:nvPr/>
        </p:nvSpPr>
        <p:spPr>
          <a:xfrm>
            <a:off x="8526780" y="5084184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799" name="TextBox 798"/>
          <p:cNvSpPr txBox="1"/>
          <p:nvPr/>
        </p:nvSpPr>
        <p:spPr>
          <a:xfrm>
            <a:off x="7892816" y="4445667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sp>
        <p:nvSpPr>
          <p:cNvPr id="801" name="TextBox 800"/>
          <p:cNvSpPr txBox="1"/>
          <p:nvPr/>
        </p:nvSpPr>
        <p:spPr>
          <a:xfrm>
            <a:off x="11426190" y="5007618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802" name="TextBox 801"/>
          <p:cNvSpPr txBox="1"/>
          <p:nvPr/>
        </p:nvSpPr>
        <p:spPr>
          <a:xfrm>
            <a:off x="10792226" y="4369101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sp>
        <p:nvSpPr>
          <p:cNvPr id="803" name="TextBox 802"/>
          <p:cNvSpPr txBox="1"/>
          <p:nvPr/>
        </p:nvSpPr>
        <p:spPr>
          <a:xfrm>
            <a:off x="14302295" y="4918704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804" name="TextBox 803"/>
          <p:cNvSpPr txBox="1"/>
          <p:nvPr/>
        </p:nvSpPr>
        <p:spPr>
          <a:xfrm>
            <a:off x="13668331" y="4280187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805" name="Straight Arrow Connector 804"/>
          <p:cNvCxnSpPr>
            <a:endCxn id="557" idx="0"/>
          </p:cNvCxnSpPr>
          <p:nvPr/>
        </p:nvCxnSpPr>
        <p:spPr>
          <a:xfrm rot="5400000">
            <a:off x="6060641" y="6500270"/>
            <a:ext cx="2885502" cy="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Straight Arrow Connector 807"/>
          <p:cNvCxnSpPr>
            <a:endCxn id="516" idx="0"/>
          </p:cNvCxnSpPr>
          <p:nvPr/>
        </p:nvCxnSpPr>
        <p:spPr>
          <a:xfrm rot="16200000" flipH="1">
            <a:off x="8937589" y="6466695"/>
            <a:ext cx="2939522" cy="13132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9" name="Straight Arrow Connector 808"/>
          <p:cNvCxnSpPr>
            <a:endCxn id="541" idx="0"/>
          </p:cNvCxnSpPr>
          <p:nvPr/>
        </p:nvCxnSpPr>
        <p:spPr>
          <a:xfrm rot="5400000">
            <a:off x="11799248" y="6429860"/>
            <a:ext cx="3026324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6" name="Group 487"/>
          <p:cNvGrpSpPr/>
          <p:nvPr/>
        </p:nvGrpSpPr>
        <p:grpSpPr>
          <a:xfrm>
            <a:off x="3568855" y="828557"/>
            <a:ext cx="1097279" cy="804744"/>
            <a:chOff x="2931614" y="5543025"/>
            <a:chExt cx="1097279" cy="804744"/>
          </a:xfrm>
        </p:grpSpPr>
        <p:sp>
          <p:nvSpPr>
            <p:cNvPr id="817" name="Folded Corner 81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2931614" y="5543025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Parametric Modeling Content</a:t>
              </a:r>
              <a:endParaRPr lang="en-US" sz="700" dirty="0"/>
            </a:p>
          </p:txBody>
        </p:sp>
      </p:grpSp>
      <p:cxnSp>
        <p:nvCxnSpPr>
          <p:cNvPr id="819" name="Straight Arrow Connector 818"/>
          <p:cNvCxnSpPr>
            <a:stCxn id="817" idx="2"/>
          </p:cNvCxnSpPr>
          <p:nvPr/>
        </p:nvCxnSpPr>
        <p:spPr>
          <a:xfrm rot="16200000" flipH="1">
            <a:off x="2436013" y="3314782"/>
            <a:ext cx="3363759" cy="79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itle 17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authoring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498883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3490473" y="4663919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663919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509" name="Diamond 508"/>
          <p:cNvSpPr/>
          <p:nvPr/>
        </p:nvSpPr>
        <p:spPr>
          <a:xfrm>
            <a:off x="11559920" y="4481039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Design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6" name="Group 88"/>
          <p:cNvGrpSpPr>
            <a:grpSpLocks/>
          </p:cNvGrpSpPr>
          <p:nvPr/>
        </p:nvGrpSpPr>
        <p:grpSpPr>
          <a:xfrm>
            <a:off x="10525665" y="3031720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Design Review Feedback</a:t>
              </a:r>
              <a:endParaRPr lang="en-US" sz="800" b="1" dirty="0"/>
            </a:p>
          </p:txBody>
        </p:sp>
      </p:grpSp>
      <p:cxnSp>
        <p:nvCxnSpPr>
          <p:cNvPr id="361" name="Straight Arrow Connector 360"/>
          <p:cNvCxnSpPr>
            <a:endCxn id="65" idx="0"/>
          </p:cNvCxnSpPr>
          <p:nvPr/>
        </p:nvCxnSpPr>
        <p:spPr>
          <a:xfrm rot="16200000" flipH="1">
            <a:off x="7416433" y="5807312"/>
            <a:ext cx="4908723" cy="794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866"/>
          <p:cNvCxnSpPr>
            <a:stCxn id="575" idx="6"/>
            <a:endCxn id="68" idx="1"/>
          </p:cNvCxnSpPr>
          <p:nvPr/>
        </p:nvCxnSpPr>
        <p:spPr>
          <a:xfrm flipV="1">
            <a:off x="911713" y="3260731"/>
            <a:ext cx="1169949" cy="158606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87"/>
          <p:cNvGrpSpPr/>
          <p:nvPr/>
        </p:nvGrpSpPr>
        <p:grpSpPr>
          <a:xfrm>
            <a:off x="9322551" y="8262071"/>
            <a:ext cx="1097279" cy="804744"/>
            <a:chOff x="2931614" y="5772036"/>
            <a:chExt cx="1097279" cy="804744"/>
          </a:xfrm>
        </p:grpSpPr>
        <p:sp>
          <p:nvSpPr>
            <p:cNvPr id="65" name="Folded Corner 6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Review Information</a:t>
              </a:r>
              <a:endParaRPr lang="en-US" sz="700" dirty="0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>
          <a:xfrm>
            <a:off x="2081662" y="4526759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Info for O &amp; M Review</a:t>
              </a:r>
              <a:endParaRPr lang="en-US" sz="800" b="1" dirty="0"/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>
          <a:xfrm>
            <a:off x="2081662" y="2940691"/>
            <a:ext cx="822960" cy="640080"/>
            <a:chOff x="3581400" y="533400"/>
            <a:chExt cx="1981206" cy="1118296"/>
          </a:xfrm>
        </p:grpSpPr>
        <p:sp>
          <p:nvSpPr>
            <p:cNvPr id="68" name="Rectangle 6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Architect</a:t>
              </a:r>
              <a:endParaRPr lang="en-US" sz="800" b="1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Create Virtual Mockups</a:t>
              </a:r>
              <a:endParaRPr lang="en-US" sz="800" b="1" dirty="0"/>
            </a:p>
          </p:txBody>
        </p:sp>
      </p:grpSp>
      <p:grpSp>
        <p:nvGrpSpPr>
          <p:cNvPr id="12" name="Group 27"/>
          <p:cNvGrpSpPr>
            <a:grpSpLocks/>
          </p:cNvGrpSpPr>
          <p:nvPr/>
        </p:nvGrpSpPr>
        <p:grpSpPr>
          <a:xfrm>
            <a:off x="2081662" y="6115283"/>
            <a:ext cx="822960" cy="640080"/>
            <a:chOff x="3581400" y="533400"/>
            <a:chExt cx="1981206" cy="1118296"/>
          </a:xfrm>
        </p:grpSpPr>
        <p:sp>
          <p:nvSpPr>
            <p:cNvPr id="72" name="Rectangle 7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All Disciplines</a:t>
              </a:r>
              <a:endParaRPr lang="en-US" sz="800" b="1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Compile Model for Constructability Review</a:t>
              </a:r>
              <a:endParaRPr lang="en-US" sz="800" b="1" dirty="0"/>
            </a:p>
          </p:txBody>
        </p:sp>
      </p:grpSp>
      <p:cxnSp>
        <p:nvCxnSpPr>
          <p:cNvPr id="84" name="Elbow Connector 866"/>
          <p:cNvCxnSpPr>
            <a:stCxn id="575" idx="6"/>
            <a:endCxn id="22" idx="1"/>
          </p:cNvCxnSpPr>
          <p:nvPr/>
        </p:nvCxnSpPr>
        <p:spPr>
          <a:xfrm>
            <a:off x="911713" y="4846799"/>
            <a:ext cx="1169949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6"/>
          <p:cNvCxnSpPr>
            <a:stCxn id="575" idx="6"/>
            <a:endCxn id="72" idx="1"/>
          </p:cNvCxnSpPr>
          <p:nvPr/>
        </p:nvCxnSpPr>
        <p:spPr>
          <a:xfrm>
            <a:off x="911713" y="4846799"/>
            <a:ext cx="1169949" cy="158852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/>
          <p:cNvCxnSpPr>
            <a:stCxn id="485" idx="0"/>
          </p:cNvCxnSpPr>
          <p:nvPr/>
        </p:nvCxnSpPr>
        <p:spPr>
          <a:xfrm rot="5400000" flipH="1" flipV="1">
            <a:off x="-668145" y="6545621"/>
            <a:ext cx="3432130" cy="795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27"/>
          <p:cNvGrpSpPr>
            <a:grpSpLocks/>
          </p:cNvGrpSpPr>
          <p:nvPr/>
        </p:nvGrpSpPr>
        <p:grpSpPr>
          <a:xfrm>
            <a:off x="4827941" y="4526759"/>
            <a:ext cx="822960" cy="640080"/>
            <a:chOff x="3581400" y="533400"/>
            <a:chExt cx="1981206" cy="1118296"/>
          </a:xfrm>
        </p:grpSpPr>
        <p:sp>
          <p:nvSpPr>
            <p:cNvPr id="75" name="Rectangle 7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Facility Manager</a:t>
              </a:r>
              <a:endParaRPr lang="en-US" sz="8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Perform O &amp; M Review</a:t>
              </a:r>
              <a:endParaRPr lang="en-US" sz="800" b="1" dirty="0"/>
            </a:p>
          </p:txBody>
        </p:sp>
      </p:grpSp>
      <p:grpSp>
        <p:nvGrpSpPr>
          <p:cNvPr id="82" name="Group 27"/>
          <p:cNvGrpSpPr>
            <a:grpSpLocks/>
          </p:cNvGrpSpPr>
          <p:nvPr/>
        </p:nvGrpSpPr>
        <p:grpSpPr>
          <a:xfrm>
            <a:off x="4827941" y="2940691"/>
            <a:ext cx="822960" cy="640080"/>
            <a:chOff x="3581400" y="533400"/>
            <a:chExt cx="1981206" cy="1118296"/>
          </a:xfrm>
        </p:grpSpPr>
        <p:sp>
          <p:nvSpPr>
            <p:cNvPr id="83" name="Rectangle 8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Architect/User</a:t>
              </a:r>
              <a:endParaRPr lang="en-US" sz="800" b="1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Perform End User Review</a:t>
              </a:r>
              <a:endParaRPr lang="en-US" sz="800" b="1" dirty="0"/>
            </a:p>
          </p:txBody>
        </p:sp>
      </p:grpSp>
      <p:grpSp>
        <p:nvGrpSpPr>
          <p:cNvPr id="88" name="Group 27"/>
          <p:cNvGrpSpPr>
            <a:grpSpLocks/>
          </p:cNvGrpSpPr>
          <p:nvPr/>
        </p:nvGrpSpPr>
        <p:grpSpPr>
          <a:xfrm>
            <a:off x="4827941" y="6115283"/>
            <a:ext cx="822960" cy="640080"/>
            <a:chOff x="3581400" y="533400"/>
            <a:chExt cx="1981206" cy="1118296"/>
          </a:xfrm>
        </p:grpSpPr>
        <p:sp>
          <p:nvSpPr>
            <p:cNvPr id="89" name="Rectangle 8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Perform Constructability Review</a:t>
              </a:r>
              <a:endParaRPr lang="en-US" sz="800" b="1" dirty="0"/>
            </a:p>
          </p:txBody>
        </p:sp>
      </p:grpSp>
      <p:sp>
        <p:nvSpPr>
          <p:cNvPr id="98" name="Oval 97"/>
          <p:cNvSpPr/>
          <p:nvPr/>
        </p:nvSpPr>
        <p:spPr>
          <a:xfrm>
            <a:off x="9096774" y="3168880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Return to Design Authoring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2344495" y="4729338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11969816" y="4357928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101" name="Elbow Connector 866"/>
          <p:cNvCxnSpPr>
            <a:stCxn id="83" idx="3"/>
            <a:endCxn id="509" idx="1"/>
          </p:cNvCxnSpPr>
          <p:nvPr/>
        </p:nvCxnSpPr>
        <p:spPr>
          <a:xfrm>
            <a:off x="5650899" y="3260731"/>
            <a:ext cx="5909021" cy="158606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Elbow Connector 866"/>
          <p:cNvCxnSpPr>
            <a:stCxn id="75" idx="3"/>
            <a:endCxn id="509" idx="1"/>
          </p:cNvCxnSpPr>
          <p:nvPr/>
        </p:nvCxnSpPr>
        <p:spPr>
          <a:xfrm>
            <a:off x="5650899" y="4846799"/>
            <a:ext cx="590902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866"/>
          <p:cNvCxnSpPr>
            <a:stCxn id="89" idx="3"/>
            <a:endCxn id="509" idx="1"/>
          </p:cNvCxnSpPr>
          <p:nvPr/>
        </p:nvCxnSpPr>
        <p:spPr>
          <a:xfrm flipV="1">
            <a:off x="5650899" y="4846799"/>
            <a:ext cx="5909021" cy="1588524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866"/>
          <p:cNvCxnSpPr>
            <a:stCxn id="509" idx="0"/>
            <a:endCxn id="207" idx="3"/>
          </p:cNvCxnSpPr>
          <p:nvPr/>
        </p:nvCxnSpPr>
        <p:spPr>
          <a:xfrm rot="16200000" flipV="1">
            <a:off x="11072513" y="3627871"/>
            <a:ext cx="1129279" cy="577057"/>
          </a:xfrm>
          <a:prstGeom prst="bentConnector2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Elbow Connector 866"/>
          <p:cNvCxnSpPr>
            <a:stCxn id="68" idx="3"/>
            <a:endCxn id="83" idx="1"/>
          </p:cNvCxnSpPr>
          <p:nvPr/>
        </p:nvCxnSpPr>
        <p:spPr>
          <a:xfrm>
            <a:off x="2904620" y="3260731"/>
            <a:ext cx="192332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866"/>
          <p:cNvCxnSpPr>
            <a:stCxn id="72" idx="3"/>
            <a:endCxn id="89" idx="1"/>
          </p:cNvCxnSpPr>
          <p:nvPr/>
        </p:nvCxnSpPr>
        <p:spPr>
          <a:xfrm>
            <a:off x="2904620" y="6435323"/>
            <a:ext cx="192332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Elbow Connector 866"/>
          <p:cNvCxnSpPr>
            <a:stCxn id="22" idx="3"/>
            <a:endCxn id="75" idx="1"/>
          </p:cNvCxnSpPr>
          <p:nvPr/>
        </p:nvCxnSpPr>
        <p:spPr>
          <a:xfrm>
            <a:off x="2904620" y="4846799"/>
            <a:ext cx="192332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866"/>
          <p:cNvCxnSpPr>
            <a:stCxn id="207" idx="1"/>
            <a:endCxn id="98" idx="6"/>
          </p:cNvCxnSpPr>
          <p:nvPr/>
        </p:nvCxnSpPr>
        <p:spPr>
          <a:xfrm rot="10800000">
            <a:off x="9462535" y="3351760"/>
            <a:ext cx="106313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866"/>
          <p:cNvCxnSpPr>
            <a:stCxn id="509" idx="3"/>
            <a:endCxn id="866" idx="2"/>
          </p:cNvCxnSpPr>
          <p:nvPr/>
        </p:nvCxnSpPr>
        <p:spPr>
          <a:xfrm>
            <a:off x="12291440" y="4846799"/>
            <a:ext cx="1199033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review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7"/>
          <p:cNvGrpSpPr/>
          <p:nvPr/>
        </p:nvGrpSpPr>
        <p:grpSpPr>
          <a:xfrm>
            <a:off x="590323" y="8262083"/>
            <a:ext cx="1097279" cy="804744"/>
            <a:chOff x="2931614" y="5772036"/>
            <a:chExt cx="1097279" cy="804744"/>
          </a:xfrm>
        </p:grpSpPr>
        <p:sp>
          <p:nvSpPr>
            <p:cNvPr id="485" name="Folded Corner 48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Design Model</a:t>
              </a:r>
              <a:endParaRPr lang="en-US" sz="700" dirty="0"/>
            </a:p>
          </p:txBody>
        </p:sp>
      </p:grpSp>
      <p:sp>
        <p:nvSpPr>
          <p:cNvPr id="866" name="Oval 865"/>
          <p:cNvSpPr/>
          <p:nvPr/>
        </p:nvSpPr>
        <p:spPr>
          <a:xfrm>
            <a:off x="14588263" y="476901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500" dirty="0" smtClean="0">
                <a:solidFill>
                  <a:sysClr val="windowText" lastClr="000000"/>
                </a:solidFill>
              </a:rPr>
              <a:t>END PROCESS</a:t>
            </a:r>
            <a:endParaRPr lang="en-US" sz="500" dirty="0">
              <a:solidFill>
                <a:sysClr val="windowText" lastClr="000000"/>
              </a:solidFill>
            </a:endParaRPr>
          </a:p>
        </p:txBody>
      </p:sp>
      <p:sp>
        <p:nvSpPr>
          <p:cNvPr id="575" name="Oval 574"/>
          <p:cNvSpPr/>
          <p:nvPr/>
        </p:nvSpPr>
        <p:spPr>
          <a:xfrm>
            <a:off x="545953" y="4769018"/>
            <a:ext cx="365760" cy="3657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500" b="1" dirty="0" smtClean="0">
                <a:solidFill>
                  <a:sysClr val="windowText" lastClr="000000"/>
                </a:solidFill>
              </a:rPr>
              <a:t>START PROCESS</a:t>
            </a:r>
            <a:endParaRPr lang="en-US" sz="500" b="1" dirty="0">
              <a:solidFill>
                <a:sysClr val="windowText" lastClr="000000"/>
              </a:solidFill>
            </a:endParaRPr>
          </a:p>
        </p:txBody>
      </p:sp>
      <p:sp>
        <p:nvSpPr>
          <p:cNvPr id="509" name="Diamond 508"/>
          <p:cNvSpPr/>
          <p:nvPr/>
        </p:nvSpPr>
        <p:spPr>
          <a:xfrm>
            <a:off x="13139765" y="458613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Results acceptable?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>
          <a:xfrm>
            <a:off x="10034738" y="4631858"/>
            <a:ext cx="822960" cy="640080"/>
            <a:chOff x="3581400" y="533400"/>
            <a:chExt cx="1981206" cy="1118296"/>
          </a:xfrm>
        </p:grpSpPr>
        <p:sp>
          <p:nvSpPr>
            <p:cNvPr id="207" name="Rectangle 206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Mechanical Engineer</a:t>
              </a:r>
              <a:endParaRPr lang="en-US" sz="800" b="1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Review Energy Analysis Results</a:t>
              </a:r>
              <a:endParaRPr lang="en-US" sz="800" b="1" dirty="0"/>
            </a:p>
          </p:txBody>
        </p:sp>
      </p:grpSp>
      <p:cxnSp>
        <p:nvCxnSpPr>
          <p:cNvPr id="152" name="Elbow Connector 866"/>
          <p:cNvCxnSpPr>
            <a:stCxn id="22" idx="3"/>
            <a:endCxn id="83" idx="1"/>
          </p:cNvCxnSpPr>
          <p:nvPr/>
        </p:nvCxnSpPr>
        <p:spPr>
          <a:xfrm flipV="1">
            <a:off x="2419120" y="3536152"/>
            <a:ext cx="802037" cy="141574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87"/>
          <p:cNvGrpSpPr/>
          <p:nvPr/>
        </p:nvGrpSpPr>
        <p:grpSpPr>
          <a:xfrm>
            <a:off x="7714731" y="8262071"/>
            <a:ext cx="1097279" cy="804744"/>
            <a:chOff x="2931614" y="5772036"/>
            <a:chExt cx="1097279" cy="804744"/>
          </a:xfrm>
        </p:grpSpPr>
        <p:sp>
          <p:nvSpPr>
            <p:cNvPr id="65" name="Folded Corner 6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31614" y="6347769"/>
              <a:ext cx="1097279" cy="2290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normAutofit/>
            </a:bodyPr>
            <a:lstStyle/>
            <a:p>
              <a:pPr algn="ctr"/>
              <a:r>
                <a:rPr lang="en-US" sz="700" dirty="0" smtClean="0"/>
                <a:t>Energy Analysis Model</a:t>
              </a:r>
              <a:endParaRPr lang="en-US" sz="700" dirty="0"/>
            </a:p>
          </p:txBody>
        </p:sp>
      </p:grpSp>
      <p:grpSp>
        <p:nvGrpSpPr>
          <p:cNvPr id="6" name="Group 27"/>
          <p:cNvGrpSpPr>
            <a:grpSpLocks/>
          </p:cNvGrpSpPr>
          <p:nvPr/>
        </p:nvGrpSpPr>
        <p:grpSpPr>
          <a:xfrm>
            <a:off x="1596162" y="4631858"/>
            <a:ext cx="822960" cy="640080"/>
            <a:chOff x="3581400" y="533400"/>
            <a:chExt cx="1981206" cy="1118296"/>
          </a:xfrm>
        </p:grpSpPr>
        <p:sp>
          <p:nvSpPr>
            <p:cNvPr id="22" name="Rectangle 2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Responsible Party</a:t>
              </a:r>
              <a:endParaRPr lang="en-US" sz="8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Adjust BIM for Energy Analysis</a:t>
              </a:r>
              <a:endParaRPr lang="en-US" sz="800" b="1" dirty="0"/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>
          <a:xfrm>
            <a:off x="8511139" y="4631858"/>
            <a:ext cx="822960" cy="640080"/>
            <a:chOff x="3581400" y="533400"/>
            <a:chExt cx="1981206" cy="1118296"/>
          </a:xfrm>
        </p:grpSpPr>
        <p:sp>
          <p:nvSpPr>
            <p:cNvPr id="68" name="Rectangle 6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Mechanical Engineer</a:t>
              </a:r>
              <a:endParaRPr lang="en-US" sz="800" b="1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Analyze Energy Demand and Consumption</a:t>
              </a:r>
              <a:endParaRPr lang="en-US" sz="800" b="1" dirty="0"/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>
          <a:xfrm>
            <a:off x="11558336" y="4631858"/>
            <a:ext cx="822960" cy="640080"/>
            <a:chOff x="3581400" y="533400"/>
            <a:chExt cx="1981206" cy="1118296"/>
          </a:xfrm>
        </p:grpSpPr>
        <p:sp>
          <p:nvSpPr>
            <p:cNvPr id="72" name="Rectangle 71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Mechanical Engineer</a:t>
              </a:r>
              <a:endParaRPr lang="en-US" sz="800" b="1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Prepare Report for Documentation</a:t>
              </a:r>
              <a:endParaRPr lang="en-US" sz="800" b="1" dirty="0"/>
            </a:p>
          </p:txBody>
        </p:sp>
      </p:grpSp>
      <p:cxnSp>
        <p:nvCxnSpPr>
          <p:cNvPr id="147" name="Straight Arrow Connector 146"/>
          <p:cNvCxnSpPr>
            <a:stCxn id="82" idx="2"/>
            <a:endCxn id="83" idx="0"/>
          </p:cNvCxnSpPr>
          <p:nvPr/>
        </p:nvCxnSpPr>
        <p:spPr>
          <a:xfrm rot="16200000" flipH="1">
            <a:off x="2902533" y="2486009"/>
            <a:ext cx="1451372" cy="8833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27"/>
          <p:cNvGrpSpPr>
            <a:grpSpLocks/>
          </p:cNvGrpSpPr>
          <p:nvPr/>
        </p:nvGrpSpPr>
        <p:grpSpPr>
          <a:xfrm>
            <a:off x="3766975" y="4631858"/>
            <a:ext cx="822960" cy="640080"/>
            <a:chOff x="3581400" y="533400"/>
            <a:chExt cx="1981206" cy="1118296"/>
          </a:xfrm>
        </p:grpSpPr>
        <p:sp>
          <p:nvSpPr>
            <p:cNvPr id="75" name="Rectangle 74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Mechanical Engineer</a:t>
              </a:r>
              <a:endParaRPr lang="en-US" sz="8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Assign Outside Design Criteria and Energy Targets</a:t>
              </a:r>
              <a:endParaRPr lang="en-US" sz="800" b="1" dirty="0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>
          <a:xfrm>
            <a:off x="3221157" y="3216112"/>
            <a:ext cx="822960" cy="640080"/>
            <a:chOff x="3581400" y="533400"/>
            <a:chExt cx="1981206" cy="1118296"/>
          </a:xfrm>
        </p:grpSpPr>
        <p:sp>
          <p:nvSpPr>
            <p:cNvPr id="83" name="Rectangle 82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Contractor</a:t>
              </a:r>
              <a:endParaRPr lang="en-US" sz="800" b="1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Assign Construction Types to Building Elements</a:t>
              </a:r>
              <a:endParaRPr lang="en-US" sz="800" b="1" dirty="0"/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>
          <a:xfrm>
            <a:off x="4242237" y="5996350"/>
            <a:ext cx="822960" cy="640080"/>
            <a:chOff x="3581400" y="533400"/>
            <a:chExt cx="1981206" cy="1118296"/>
          </a:xfrm>
        </p:grpSpPr>
        <p:sp>
          <p:nvSpPr>
            <p:cNvPr id="89" name="Rectangle 88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 lnSpcReduction="10000"/>
            </a:bodyPr>
            <a:lstStyle/>
            <a:p>
              <a:pPr algn="ctr"/>
              <a:r>
                <a:rPr lang="en-US" sz="800" b="1" dirty="0" smtClean="0"/>
                <a:t>Mechanical Contractor</a:t>
              </a:r>
              <a:endParaRPr lang="en-US" sz="800" b="1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581400" y="537483"/>
              <a:ext cx="1981199" cy="714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Create and Assign Thermal Zones</a:t>
              </a:r>
              <a:endParaRPr lang="en-US" sz="800" b="1" dirty="0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13909100" y="4816966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13549661" y="4476036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127" name="Elbow Connector 866"/>
          <p:cNvCxnSpPr>
            <a:stCxn id="575" idx="6"/>
            <a:endCxn id="22" idx="1"/>
          </p:cNvCxnSpPr>
          <p:nvPr/>
        </p:nvCxnSpPr>
        <p:spPr>
          <a:xfrm>
            <a:off x="911713" y="4951898"/>
            <a:ext cx="684449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487"/>
          <p:cNvGrpSpPr/>
          <p:nvPr/>
        </p:nvGrpSpPr>
        <p:grpSpPr>
          <a:xfrm>
            <a:off x="4456122" y="1066936"/>
            <a:ext cx="1097279" cy="697804"/>
            <a:chOff x="2931614" y="5649965"/>
            <a:chExt cx="1097279" cy="697804"/>
          </a:xfrm>
        </p:grpSpPr>
        <p:sp>
          <p:nvSpPr>
            <p:cNvPr id="67" name="Folded Corner 66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931614" y="5649965"/>
              <a:ext cx="1097279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spAutoFit/>
            </a:bodyPr>
            <a:lstStyle/>
            <a:p>
              <a:pPr algn="ctr"/>
              <a:r>
                <a:rPr lang="en-US" sz="700" dirty="0" smtClean="0"/>
                <a:t>Space Type Library</a:t>
              </a:r>
              <a:endParaRPr lang="en-US" sz="700" dirty="0"/>
            </a:p>
          </p:txBody>
        </p:sp>
      </p:grpSp>
      <p:grpSp>
        <p:nvGrpSpPr>
          <p:cNvPr id="76" name="Group 487"/>
          <p:cNvGrpSpPr/>
          <p:nvPr/>
        </p:nvGrpSpPr>
        <p:grpSpPr>
          <a:xfrm>
            <a:off x="5428134" y="1061588"/>
            <a:ext cx="1097279" cy="703151"/>
            <a:chOff x="2931614" y="5644618"/>
            <a:chExt cx="1097279" cy="703151"/>
          </a:xfrm>
        </p:grpSpPr>
        <p:sp>
          <p:nvSpPr>
            <p:cNvPr id="78" name="Folded Corner 77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31614" y="5644618"/>
              <a:ext cx="1097279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spAutoFit/>
            </a:bodyPr>
            <a:lstStyle/>
            <a:p>
              <a:pPr algn="ctr"/>
              <a:r>
                <a:rPr lang="en-US" sz="700" dirty="0" smtClean="0"/>
                <a:t>Mechanical System Library</a:t>
              </a:r>
              <a:endParaRPr lang="en-US" sz="700" dirty="0"/>
            </a:p>
          </p:txBody>
        </p:sp>
      </p:grpSp>
      <p:grpSp>
        <p:nvGrpSpPr>
          <p:cNvPr id="80" name="Group 487"/>
          <p:cNvGrpSpPr/>
          <p:nvPr/>
        </p:nvGrpSpPr>
        <p:grpSpPr>
          <a:xfrm>
            <a:off x="3075163" y="1055246"/>
            <a:ext cx="1097279" cy="709494"/>
            <a:chOff x="2931614" y="5638275"/>
            <a:chExt cx="1097279" cy="709494"/>
          </a:xfrm>
        </p:grpSpPr>
        <p:sp>
          <p:nvSpPr>
            <p:cNvPr id="82" name="Folded Corner 81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931614" y="5638275"/>
              <a:ext cx="1097279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spAutoFit/>
            </a:bodyPr>
            <a:lstStyle/>
            <a:p>
              <a:pPr algn="ctr"/>
              <a:r>
                <a:rPr lang="en-US" sz="700" dirty="0" smtClean="0"/>
                <a:t>Construction Type Library</a:t>
              </a:r>
              <a:endParaRPr lang="en-US" sz="700" dirty="0"/>
            </a:p>
          </p:txBody>
        </p:sp>
      </p:grpSp>
      <p:grpSp>
        <p:nvGrpSpPr>
          <p:cNvPr id="90" name="Group 487"/>
          <p:cNvGrpSpPr/>
          <p:nvPr/>
        </p:nvGrpSpPr>
        <p:grpSpPr>
          <a:xfrm>
            <a:off x="8036277" y="1059055"/>
            <a:ext cx="1097279" cy="705684"/>
            <a:chOff x="2931614" y="5642085"/>
            <a:chExt cx="1097279" cy="705684"/>
          </a:xfrm>
        </p:grpSpPr>
        <p:sp>
          <p:nvSpPr>
            <p:cNvPr id="91" name="Folded Corner 90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931614" y="5642085"/>
              <a:ext cx="1097279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spAutoFit/>
            </a:bodyPr>
            <a:lstStyle/>
            <a:p>
              <a:pPr algn="ctr"/>
              <a:r>
                <a:rPr lang="en-US" sz="700" dirty="0" smtClean="0"/>
                <a:t>Energy Takeoff</a:t>
              </a:r>
              <a:endParaRPr lang="en-US" sz="700" dirty="0"/>
            </a:p>
          </p:txBody>
        </p:sp>
      </p:grpSp>
      <p:grpSp>
        <p:nvGrpSpPr>
          <p:cNvPr id="95" name="Group 487"/>
          <p:cNvGrpSpPr/>
          <p:nvPr/>
        </p:nvGrpSpPr>
        <p:grpSpPr>
          <a:xfrm>
            <a:off x="9035507" y="1059055"/>
            <a:ext cx="1097279" cy="705684"/>
            <a:chOff x="2931614" y="5642085"/>
            <a:chExt cx="1097279" cy="705684"/>
          </a:xfrm>
        </p:grpSpPr>
        <p:sp>
          <p:nvSpPr>
            <p:cNvPr id="96" name="Folded Corner 95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931614" y="5642085"/>
              <a:ext cx="1097279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spAutoFit/>
            </a:bodyPr>
            <a:lstStyle/>
            <a:p>
              <a:pPr algn="ctr"/>
              <a:r>
                <a:rPr lang="en-US" sz="700" dirty="0" smtClean="0"/>
                <a:t>Analysis Method</a:t>
              </a:r>
              <a:endParaRPr lang="en-US" sz="700" dirty="0"/>
            </a:p>
          </p:txBody>
        </p:sp>
      </p:grpSp>
      <p:grpSp>
        <p:nvGrpSpPr>
          <p:cNvPr id="104" name="Group 487"/>
          <p:cNvGrpSpPr/>
          <p:nvPr/>
        </p:nvGrpSpPr>
        <p:grpSpPr>
          <a:xfrm>
            <a:off x="10034738" y="1059055"/>
            <a:ext cx="1097279" cy="705684"/>
            <a:chOff x="2931614" y="5642085"/>
            <a:chExt cx="1097279" cy="705684"/>
          </a:xfrm>
        </p:grpSpPr>
        <p:sp>
          <p:nvSpPr>
            <p:cNvPr id="105" name="Folded Corner 104"/>
            <p:cNvSpPr/>
            <p:nvPr/>
          </p:nvSpPr>
          <p:spPr>
            <a:xfrm>
              <a:off x="3254476" y="5772036"/>
              <a:ext cx="451555" cy="575733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931614" y="5642085"/>
              <a:ext cx="1097279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5720" tIns="0" rIns="45720" bIns="0" rtlCol="0" anchor="t">
              <a:spAutoFit/>
            </a:bodyPr>
            <a:lstStyle/>
            <a:p>
              <a:pPr algn="ctr"/>
              <a:r>
                <a:rPr lang="en-US" sz="700" dirty="0" smtClean="0"/>
                <a:t>Weather Data</a:t>
              </a:r>
              <a:endParaRPr lang="en-US" sz="700" dirty="0"/>
            </a:p>
          </p:txBody>
        </p:sp>
      </p:grpSp>
      <p:grpSp>
        <p:nvGrpSpPr>
          <p:cNvPr id="107" name="Group 88"/>
          <p:cNvGrpSpPr>
            <a:grpSpLocks/>
          </p:cNvGrpSpPr>
          <p:nvPr/>
        </p:nvGrpSpPr>
        <p:grpSpPr>
          <a:xfrm>
            <a:off x="6987540" y="4631858"/>
            <a:ext cx="822960" cy="640080"/>
            <a:chOff x="3581400" y="533400"/>
            <a:chExt cx="1981206" cy="1118296"/>
          </a:xfrm>
        </p:grpSpPr>
        <p:sp>
          <p:nvSpPr>
            <p:cNvPr id="108" name="Rectangle 107"/>
            <p:cNvSpPr/>
            <p:nvPr/>
          </p:nvSpPr>
          <p:spPr>
            <a:xfrm>
              <a:off x="3581400" y="533400"/>
              <a:ext cx="1981200" cy="11182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581404" y="1251587"/>
              <a:ext cx="1981202" cy="4001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18288" tIns="18288" rIns="18288" bIns="18288" rtlCol="0" anchor="ctr">
              <a:normAutofit fontScale="92500"/>
            </a:bodyPr>
            <a:lstStyle/>
            <a:p>
              <a:pPr algn="ctr"/>
              <a:r>
                <a:rPr lang="en-US" sz="800" b="1" dirty="0" smtClean="0"/>
                <a:t>Mechanical Engineer</a:t>
              </a:r>
              <a:endParaRPr lang="en-US" sz="800" b="1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581400" y="553211"/>
              <a:ext cx="1981199" cy="7000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288" tIns="18288" rIns="18288" bIns="18288" rtlCol="0" anchor="ctr">
              <a:normAutofit/>
            </a:bodyPr>
            <a:lstStyle/>
            <a:p>
              <a:pPr algn="ctr"/>
              <a:r>
                <a:rPr lang="en-US" sz="800" b="1" dirty="0" smtClean="0"/>
                <a:t>Export BIM for Analysis</a:t>
              </a:r>
              <a:endParaRPr lang="en-US" sz="800" b="1" dirty="0"/>
            </a:p>
          </p:txBody>
        </p:sp>
      </p:grpSp>
      <p:sp>
        <p:nvSpPr>
          <p:cNvPr id="111" name="Diamond 110"/>
          <p:cNvSpPr/>
          <p:nvPr/>
        </p:nvSpPr>
        <p:spPr>
          <a:xfrm>
            <a:off x="5428134" y="4586138"/>
            <a:ext cx="731520" cy="731520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2880" rIns="0" bIns="182880" rtlCol="0" anchor="ctr">
            <a:normAutofit fontScale="25000" lnSpcReduction="20000"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Is model ready for simulation?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212709" y="4794108"/>
            <a:ext cx="1506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YES</a:t>
            </a:r>
            <a:endParaRPr lang="en-US" sz="8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5838030" y="4437938"/>
            <a:ext cx="13625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00" b="1" dirty="0" smtClean="0"/>
              <a:t>NO</a:t>
            </a:r>
            <a:endParaRPr lang="en-US" sz="800" b="1" dirty="0"/>
          </a:p>
        </p:txBody>
      </p:sp>
      <p:cxnSp>
        <p:nvCxnSpPr>
          <p:cNvPr id="134" name="Elbow Connector 866"/>
          <p:cNvCxnSpPr>
            <a:stCxn id="22" idx="3"/>
            <a:endCxn id="89" idx="1"/>
          </p:cNvCxnSpPr>
          <p:nvPr/>
        </p:nvCxnSpPr>
        <p:spPr>
          <a:xfrm>
            <a:off x="2419120" y="4951898"/>
            <a:ext cx="1823117" cy="1364492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866"/>
          <p:cNvCxnSpPr>
            <a:stCxn id="22" idx="3"/>
            <a:endCxn id="75" idx="1"/>
          </p:cNvCxnSpPr>
          <p:nvPr/>
        </p:nvCxnSpPr>
        <p:spPr>
          <a:xfrm>
            <a:off x="2419120" y="4951898"/>
            <a:ext cx="1347855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866"/>
          <p:cNvCxnSpPr>
            <a:stCxn id="83" idx="3"/>
            <a:endCxn id="111" idx="1"/>
          </p:cNvCxnSpPr>
          <p:nvPr/>
        </p:nvCxnSpPr>
        <p:spPr>
          <a:xfrm>
            <a:off x="4044115" y="3536152"/>
            <a:ext cx="1384019" cy="1415746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866"/>
          <p:cNvCxnSpPr>
            <a:stCxn id="89" idx="3"/>
            <a:endCxn id="111" idx="1"/>
          </p:cNvCxnSpPr>
          <p:nvPr/>
        </p:nvCxnSpPr>
        <p:spPr>
          <a:xfrm flipV="1">
            <a:off x="5065195" y="4951898"/>
            <a:ext cx="362939" cy="1364492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Elbow Connector 866"/>
          <p:cNvCxnSpPr>
            <a:stCxn id="75" idx="3"/>
            <a:endCxn id="111" idx="1"/>
          </p:cNvCxnSpPr>
          <p:nvPr/>
        </p:nvCxnSpPr>
        <p:spPr>
          <a:xfrm>
            <a:off x="4589933" y="4951898"/>
            <a:ext cx="83820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Elbow Connector 866"/>
          <p:cNvCxnSpPr>
            <a:stCxn id="111" idx="3"/>
            <a:endCxn id="108" idx="1"/>
          </p:cNvCxnSpPr>
          <p:nvPr/>
        </p:nvCxnSpPr>
        <p:spPr>
          <a:xfrm>
            <a:off x="6159654" y="4951898"/>
            <a:ext cx="827886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Elbow Connector 866"/>
          <p:cNvCxnSpPr>
            <a:stCxn id="108" idx="3"/>
            <a:endCxn id="68" idx="1"/>
          </p:cNvCxnSpPr>
          <p:nvPr/>
        </p:nvCxnSpPr>
        <p:spPr>
          <a:xfrm>
            <a:off x="7810498" y="4951898"/>
            <a:ext cx="70064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Elbow Connector 866"/>
          <p:cNvCxnSpPr>
            <a:stCxn id="68" idx="3"/>
            <a:endCxn id="207" idx="1"/>
          </p:cNvCxnSpPr>
          <p:nvPr/>
        </p:nvCxnSpPr>
        <p:spPr>
          <a:xfrm>
            <a:off x="9334097" y="4951898"/>
            <a:ext cx="70064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866"/>
          <p:cNvCxnSpPr>
            <a:stCxn id="207" idx="3"/>
            <a:endCxn id="72" idx="1"/>
          </p:cNvCxnSpPr>
          <p:nvPr/>
        </p:nvCxnSpPr>
        <p:spPr>
          <a:xfrm>
            <a:off x="10857696" y="4951898"/>
            <a:ext cx="700640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Elbow Connector 866"/>
          <p:cNvCxnSpPr>
            <a:stCxn id="509" idx="3"/>
            <a:endCxn id="866" idx="2"/>
          </p:cNvCxnSpPr>
          <p:nvPr/>
        </p:nvCxnSpPr>
        <p:spPr>
          <a:xfrm>
            <a:off x="13871285" y="4951898"/>
            <a:ext cx="716978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866"/>
          <p:cNvCxnSpPr>
            <a:stCxn id="72" idx="3"/>
            <a:endCxn id="509" idx="1"/>
          </p:cNvCxnSpPr>
          <p:nvPr/>
        </p:nvCxnSpPr>
        <p:spPr>
          <a:xfrm>
            <a:off x="12381294" y="4951898"/>
            <a:ext cx="758471" cy="1588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Elbow Connector 866"/>
          <p:cNvCxnSpPr>
            <a:stCxn id="509" idx="0"/>
            <a:endCxn id="22" idx="0"/>
          </p:cNvCxnSpPr>
          <p:nvPr/>
        </p:nvCxnSpPr>
        <p:spPr>
          <a:xfrm rot="16200000" flipH="1" flipV="1">
            <a:off x="7733723" y="-1139944"/>
            <a:ext cx="45720" cy="11497884"/>
          </a:xfrm>
          <a:prstGeom prst="bentConnector3">
            <a:avLst>
              <a:gd name="adj1" fmla="val -4145835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866"/>
          <p:cNvCxnSpPr>
            <a:stCxn id="111" idx="0"/>
            <a:endCxn id="27" idx="0"/>
          </p:cNvCxnSpPr>
          <p:nvPr/>
        </p:nvCxnSpPr>
        <p:spPr>
          <a:xfrm rot="16200000" flipH="1" flipV="1">
            <a:off x="3876739" y="2717039"/>
            <a:ext cx="48057" cy="3786253"/>
          </a:xfrm>
          <a:prstGeom prst="bentConnector3">
            <a:avLst>
              <a:gd name="adj1" fmla="val -3369437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ectangle 181"/>
          <p:cNvSpPr/>
          <p:nvPr/>
        </p:nvSpPr>
        <p:spPr>
          <a:xfrm>
            <a:off x="4563197" y="959996"/>
            <a:ext cx="1977795" cy="100612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3" name="Straight Arrow Connector 182"/>
          <p:cNvCxnSpPr>
            <a:endCxn id="89" idx="0"/>
          </p:cNvCxnSpPr>
          <p:nvPr/>
        </p:nvCxnSpPr>
        <p:spPr>
          <a:xfrm rot="5400000">
            <a:off x="2844341" y="3775494"/>
            <a:ext cx="4030232" cy="411481"/>
          </a:xfrm>
          <a:prstGeom prst="bentConnector3">
            <a:avLst>
              <a:gd name="adj1" fmla="val 88381"/>
            </a:avLst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87"/>
          <p:cNvSpPr/>
          <p:nvPr/>
        </p:nvSpPr>
        <p:spPr>
          <a:xfrm>
            <a:off x="8036277" y="959995"/>
            <a:ext cx="3095740" cy="100612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9" name="Straight Arrow Connector 182"/>
          <p:cNvCxnSpPr/>
          <p:nvPr/>
        </p:nvCxnSpPr>
        <p:spPr>
          <a:xfrm rot="5400000">
            <a:off x="6766397" y="3459803"/>
            <a:ext cx="2987370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>
            <a:stCxn id="485" idx="0"/>
          </p:cNvCxnSpPr>
          <p:nvPr/>
        </p:nvCxnSpPr>
        <p:spPr>
          <a:xfrm rot="5400000" flipH="1" flipV="1">
            <a:off x="-515335" y="6607785"/>
            <a:ext cx="3308597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Arrow Connector 195"/>
          <p:cNvCxnSpPr>
            <a:endCxn id="65" idx="0"/>
          </p:cNvCxnSpPr>
          <p:nvPr/>
        </p:nvCxnSpPr>
        <p:spPr>
          <a:xfrm rot="5400000">
            <a:off x="6609477" y="6608176"/>
            <a:ext cx="3307789" cy="1588"/>
          </a:xfrm>
          <a:prstGeom prst="straightConnector1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>
            <a:off x="11843658" y="9481457"/>
            <a:ext cx="3701142" cy="576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 smtClean="0"/>
              <a:t>Note: This map was developed from a review of the bSa/OGC AECOO-1 </a:t>
            </a:r>
            <a:r>
              <a:rPr lang="en-US" sz="1400" dirty="0" err="1" smtClean="0"/>
              <a:t>Testbed</a:t>
            </a:r>
            <a:r>
              <a:rPr lang="en-US" sz="1400" dirty="0" smtClean="0"/>
              <a:t> Project</a:t>
            </a:r>
            <a:endParaRPr lang="en-US" sz="1400" dirty="0"/>
          </a:p>
        </p:txBody>
      </p:sp>
      <p:sp>
        <p:nvSpPr>
          <p:cNvPr id="98" name="Title 9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analysis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evel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">
          <a:solidFill>
            <a:schemeClr val="tx1">
              <a:lumMod val="85000"/>
              <a:lumOff val="15000"/>
            </a:schemeClr>
          </a:solidFill>
          <a:headEnd type="arrow" w="med" len="med"/>
          <a:tailEnd type="triangle" w="med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evel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">
          <a:solidFill>
            <a:schemeClr val="tx1">
              <a:lumMod val="85000"/>
              <a:lumOff val="15000"/>
            </a:schemeClr>
          </a:solidFill>
          <a:headEnd type="arrow" w="med" len="med"/>
          <a:tailEnd type="triangle" w="med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5665</TotalTime>
  <Words>1575</Words>
  <Application>Microsoft Office PowerPoint</Application>
  <PresentationFormat>Custom</PresentationFormat>
  <Paragraphs>603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Level 1</vt:lpstr>
      <vt:lpstr>Level 2</vt:lpstr>
      <vt:lpstr>BIM EXECUTION PLANNING PROCESS</vt:lpstr>
      <vt:lpstr>EXISTING CONDITIONS MODELING</vt:lpstr>
      <vt:lpstr>Cost estimation</vt:lpstr>
      <vt:lpstr>4d modeling</vt:lpstr>
      <vt:lpstr>Site analysis</vt:lpstr>
      <vt:lpstr>programming</vt:lpstr>
      <vt:lpstr>Design authoring</vt:lpstr>
      <vt:lpstr>Design review</vt:lpstr>
      <vt:lpstr>Energy analysis</vt:lpstr>
      <vt:lpstr>Structural analysis</vt:lpstr>
      <vt:lpstr>Lighting analysis</vt:lpstr>
      <vt:lpstr>Design coordination</vt:lpstr>
      <vt:lpstr>Site utilization planning</vt:lpstr>
      <vt:lpstr>3d control and planning</vt:lpstr>
      <vt:lpstr>record modeling</vt:lpstr>
      <vt:lpstr>Maintenance scheduling</vt:lpstr>
      <vt:lpstr>Building systems analysis</vt:lpstr>
    </vt:vector>
  </TitlesOfParts>
  <Company>HDR,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HDR</dc:creator>
  <cp:lastModifiedBy>Ralph Kreider</cp:lastModifiedBy>
  <cp:revision>187</cp:revision>
  <dcterms:created xsi:type="dcterms:W3CDTF">2010-02-05T21:25:50Z</dcterms:created>
  <dcterms:modified xsi:type="dcterms:W3CDTF">2010-03-02T12:43:32Z</dcterms:modified>
</cp:coreProperties>
</file>