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7" r:id="rId2"/>
    <p:sldId id="256" r:id="rId3"/>
    <p:sldId id="258" r:id="rId4"/>
    <p:sldId id="259" r:id="rId5"/>
    <p:sldId id="263" r:id="rId6"/>
    <p:sldId id="261" r:id="rId7"/>
    <p:sldId id="262" r:id="rId8"/>
    <p:sldId id="265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3" r:id="rId28"/>
    <p:sldId id="282" r:id="rId29"/>
    <p:sldId id="284" r:id="rId30"/>
    <p:sldId id="285" r:id="rId31"/>
    <p:sldId id="286" r:id="rId32"/>
    <p:sldId id="260" r:id="rId33"/>
    <p:sldId id="289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0929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p.coeaccess.psu.edu\dnf113$\0_Thesis\Final%20Paper\Final%20Paper%20Spreadshee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0_Thesis\Final%20Paper\Final%20Paper%20Spreadsheets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p.coeaccess.psu.edu\dnf113$\0_Thesis\IAQ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0_Thesis\IAQ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Weekday </a:t>
            </a:r>
            <a:r>
              <a:rPr lang="en-US" sz="1400" dirty="0"/>
              <a:t>Cooling Load - June</a:t>
            </a:r>
          </a:p>
        </c:rich>
      </c:tx>
      <c:layout>
        <c:manualLayout>
          <c:xMode val="edge"/>
          <c:yMode val="edge"/>
          <c:x val="0.33533959991746959"/>
          <c:y val="2.5316455696202528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'load profiles'!$B$1</c:f>
              <c:strCache>
                <c:ptCount val="1"/>
                <c:pt idx="0">
                  <c:v>Current Design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'load profiles'!$A$2:$A$25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'load profiles'!$B$2:$B$25</c:f>
              <c:numCache>
                <c:formatCode>General</c:formatCode>
                <c:ptCount val="24"/>
                <c:pt idx="0">
                  <c:v>46.7</c:v>
                </c:pt>
                <c:pt idx="1">
                  <c:v>40.300000000000004</c:v>
                </c:pt>
                <c:pt idx="2">
                  <c:v>35</c:v>
                </c:pt>
                <c:pt idx="3">
                  <c:v>29.9</c:v>
                </c:pt>
                <c:pt idx="4">
                  <c:v>28</c:v>
                </c:pt>
                <c:pt idx="5">
                  <c:v>28.3</c:v>
                </c:pt>
                <c:pt idx="6">
                  <c:v>29.7</c:v>
                </c:pt>
                <c:pt idx="7">
                  <c:v>77.8</c:v>
                </c:pt>
                <c:pt idx="8">
                  <c:v>153.80000000000001</c:v>
                </c:pt>
                <c:pt idx="9">
                  <c:v>196.1</c:v>
                </c:pt>
                <c:pt idx="10">
                  <c:v>206.2</c:v>
                </c:pt>
                <c:pt idx="11">
                  <c:v>201</c:v>
                </c:pt>
                <c:pt idx="12">
                  <c:v>174.5</c:v>
                </c:pt>
                <c:pt idx="13">
                  <c:v>203.3</c:v>
                </c:pt>
                <c:pt idx="14">
                  <c:v>240.8</c:v>
                </c:pt>
                <c:pt idx="15">
                  <c:v>233.7</c:v>
                </c:pt>
                <c:pt idx="16">
                  <c:v>239.6</c:v>
                </c:pt>
                <c:pt idx="17">
                  <c:v>189.1</c:v>
                </c:pt>
                <c:pt idx="18">
                  <c:v>151.80000000000001</c:v>
                </c:pt>
                <c:pt idx="19">
                  <c:v>125.6</c:v>
                </c:pt>
                <c:pt idx="20">
                  <c:v>102.4</c:v>
                </c:pt>
                <c:pt idx="21">
                  <c:v>68.8</c:v>
                </c:pt>
                <c:pt idx="22">
                  <c:v>61.7</c:v>
                </c:pt>
                <c:pt idx="23">
                  <c:v>54.6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'load profiles'!$C$1</c:f>
              <c:strCache>
                <c:ptCount val="1"/>
                <c:pt idx="0">
                  <c:v>DOAS/CB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'load profiles'!$A$2:$A$25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'load profiles'!$C$2:$C$25</c:f>
              <c:numCache>
                <c:formatCode>General</c:formatCode>
                <c:ptCount val="24"/>
                <c:pt idx="0">
                  <c:v>15.4</c:v>
                </c:pt>
                <c:pt idx="1">
                  <c:v>14.2</c:v>
                </c:pt>
                <c:pt idx="2">
                  <c:v>12.9</c:v>
                </c:pt>
                <c:pt idx="3">
                  <c:v>11.8</c:v>
                </c:pt>
                <c:pt idx="4">
                  <c:v>11.2</c:v>
                </c:pt>
                <c:pt idx="5">
                  <c:v>10.7</c:v>
                </c:pt>
                <c:pt idx="6">
                  <c:v>10.8</c:v>
                </c:pt>
                <c:pt idx="7">
                  <c:v>42.4</c:v>
                </c:pt>
                <c:pt idx="8">
                  <c:v>45.5</c:v>
                </c:pt>
                <c:pt idx="9">
                  <c:v>55.7</c:v>
                </c:pt>
                <c:pt idx="10">
                  <c:v>65.5</c:v>
                </c:pt>
                <c:pt idx="11">
                  <c:v>72.8</c:v>
                </c:pt>
                <c:pt idx="12">
                  <c:v>84.5</c:v>
                </c:pt>
                <c:pt idx="13">
                  <c:v>97.4</c:v>
                </c:pt>
                <c:pt idx="14">
                  <c:v>108</c:v>
                </c:pt>
                <c:pt idx="15">
                  <c:v>114.1</c:v>
                </c:pt>
                <c:pt idx="16">
                  <c:v>115.3</c:v>
                </c:pt>
                <c:pt idx="17">
                  <c:v>107.8</c:v>
                </c:pt>
                <c:pt idx="18">
                  <c:v>96.7</c:v>
                </c:pt>
                <c:pt idx="19">
                  <c:v>88.7</c:v>
                </c:pt>
                <c:pt idx="20">
                  <c:v>77.900000000000006</c:v>
                </c:pt>
                <c:pt idx="21">
                  <c:v>32.9</c:v>
                </c:pt>
                <c:pt idx="22">
                  <c:v>27.4</c:v>
                </c:pt>
                <c:pt idx="23">
                  <c:v>22.7</c:v>
                </c:pt>
              </c:numCache>
            </c:numRef>
          </c:yVal>
          <c:smooth val="1"/>
        </c:ser>
        <c:axId val="77272576"/>
        <c:axId val="77403264"/>
      </c:scatterChart>
      <c:valAx>
        <c:axId val="77272576"/>
        <c:scaling>
          <c:orientation val="minMax"/>
          <c:max val="24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Hour</a:t>
                </a:r>
              </a:p>
            </c:rich>
          </c:tx>
          <c:layout/>
        </c:title>
        <c:numFmt formatCode="General" sourceLinked="1"/>
        <c:tickLblPos val="nextTo"/>
        <c:crossAx val="77403264"/>
        <c:crosses val="autoZero"/>
        <c:crossBetween val="midCat"/>
        <c:majorUnit val="4"/>
      </c:valAx>
      <c:valAx>
        <c:axId val="774032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dirty="0"/>
                  <a:t>Cooling</a:t>
                </a:r>
              </a:p>
              <a:p>
                <a:pPr>
                  <a:defRPr/>
                </a:pPr>
                <a:r>
                  <a:rPr lang="en-US" sz="1200" dirty="0"/>
                  <a:t>Tons</a:t>
                </a:r>
              </a:p>
            </c:rich>
          </c:tx>
          <c:layout/>
        </c:title>
        <c:numFmt formatCode="General" sourceLinked="1"/>
        <c:tickLblPos val="nextTo"/>
        <c:spPr>
          <a:effectLst/>
        </c:spPr>
        <c:crossAx val="77272576"/>
        <c:crosses val="autoZero"/>
        <c:crossBetween val="midCat"/>
      </c:valAx>
      <c:spPr>
        <a:effectLst/>
      </c:spPr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rgbClr val="FFFFFF"/>
    </a:solidFill>
    <a:ln w="38100" cap="flat" cmpd="sng" algn="ctr">
      <a:solidFill>
        <a:schemeClr val="dk1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baseline="0" dirty="0" smtClean="0"/>
              <a:t>Weekday </a:t>
            </a:r>
            <a:r>
              <a:rPr lang="en-US" sz="1400" baseline="0" dirty="0"/>
              <a:t>Heating Load - January</a:t>
            </a:r>
            <a:endParaRPr lang="en-US" sz="1400" dirty="0"/>
          </a:p>
        </c:rich>
      </c:tx>
      <c:layout>
        <c:manualLayout>
          <c:xMode val="edge"/>
          <c:yMode val="edge"/>
          <c:x val="0.30860034995625563"/>
          <c:y val="2.4018628768964854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'load profiles'!$B$29</c:f>
              <c:strCache>
                <c:ptCount val="1"/>
                <c:pt idx="0">
                  <c:v>Current Design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'load profiles'!$A$30:$A$53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'load profiles'!$B$30:$B$53</c:f>
              <c:numCache>
                <c:formatCode>General</c:formatCode>
                <c:ptCount val="24"/>
                <c:pt idx="0">
                  <c:v>464.38799999999969</c:v>
                </c:pt>
                <c:pt idx="1">
                  <c:v>479.05700000000002</c:v>
                </c:pt>
                <c:pt idx="2">
                  <c:v>492.24</c:v>
                </c:pt>
                <c:pt idx="3">
                  <c:v>503.19499999999999</c:v>
                </c:pt>
                <c:pt idx="4">
                  <c:v>505.05200000000002</c:v>
                </c:pt>
                <c:pt idx="5">
                  <c:v>499.66699999999969</c:v>
                </c:pt>
                <c:pt idx="6">
                  <c:v>498.80500000000001</c:v>
                </c:pt>
                <c:pt idx="7">
                  <c:v>873.87</c:v>
                </c:pt>
                <c:pt idx="8">
                  <c:v>649.92099999999948</c:v>
                </c:pt>
                <c:pt idx="9">
                  <c:v>369.46499999999969</c:v>
                </c:pt>
                <c:pt idx="10">
                  <c:v>177.92000000000004</c:v>
                </c:pt>
                <c:pt idx="11">
                  <c:v>85.10199999999999</c:v>
                </c:pt>
                <c:pt idx="12">
                  <c:v>71.97</c:v>
                </c:pt>
                <c:pt idx="13">
                  <c:v>50.128000000000064</c:v>
                </c:pt>
                <c:pt idx="14">
                  <c:v>32.935000000000002</c:v>
                </c:pt>
                <c:pt idx="15">
                  <c:v>30.111999999999998</c:v>
                </c:pt>
                <c:pt idx="16">
                  <c:v>29.047000000000001</c:v>
                </c:pt>
                <c:pt idx="17">
                  <c:v>29.372</c:v>
                </c:pt>
                <c:pt idx="18">
                  <c:v>1.9319999999999979</c:v>
                </c:pt>
                <c:pt idx="19">
                  <c:v>36.579000000000001</c:v>
                </c:pt>
                <c:pt idx="20">
                  <c:v>203.625</c:v>
                </c:pt>
                <c:pt idx="21">
                  <c:v>326.52</c:v>
                </c:pt>
                <c:pt idx="22">
                  <c:v>405.55900000000008</c:v>
                </c:pt>
                <c:pt idx="23">
                  <c:v>425.89299999999969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'load profiles'!$C$29</c:f>
              <c:strCache>
                <c:ptCount val="1"/>
                <c:pt idx="0">
                  <c:v>DOAS/CB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'load profiles'!$A$30:$A$53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'load profiles'!$C$30:$C$53</c:f>
              <c:numCache>
                <c:formatCode>General</c:formatCode>
                <c:ptCount val="24"/>
                <c:pt idx="0">
                  <c:v>7.3119999999999985</c:v>
                </c:pt>
                <c:pt idx="1">
                  <c:v>15.454000000000002</c:v>
                </c:pt>
                <c:pt idx="2">
                  <c:v>31.447999999999986</c:v>
                </c:pt>
                <c:pt idx="3">
                  <c:v>65.062000000000012</c:v>
                </c:pt>
                <c:pt idx="4">
                  <c:v>73.573999999999998</c:v>
                </c:pt>
                <c:pt idx="5">
                  <c:v>95.846000000000004</c:v>
                </c:pt>
                <c:pt idx="6">
                  <c:v>117.32599999999998</c:v>
                </c:pt>
                <c:pt idx="7">
                  <c:v>651.68499999999995</c:v>
                </c:pt>
                <c:pt idx="8">
                  <c:v>502.55799999999999</c:v>
                </c:pt>
                <c:pt idx="9">
                  <c:v>339.37599999999969</c:v>
                </c:pt>
                <c:pt idx="10">
                  <c:v>259.27299999999963</c:v>
                </c:pt>
                <c:pt idx="11">
                  <c:v>177.91200000000001</c:v>
                </c:pt>
                <c:pt idx="12">
                  <c:v>132.10599999999999</c:v>
                </c:pt>
                <c:pt idx="13">
                  <c:v>93.864000000000004</c:v>
                </c:pt>
                <c:pt idx="14">
                  <c:v>63.03</c:v>
                </c:pt>
                <c:pt idx="15">
                  <c:v>49.086000000000006</c:v>
                </c:pt>
                <c:pt idx="16">
                  <c:v>47.349000000000004</c:v>
                </c:pt>
                <c:pt idx="17">
                  <c:v>75.718000000000004</c:v>
                </c:pt>
                <c:pt idx="18">
                  <c:v>88.932000000000002</c:v>
                </c:pt>
                <c:pt idx="19">
                  <c:v>103.634</c:v>
                </c:pt>
                <c:pt idx="20">
                  <c:v>127.29</c:v>
                </c:pt>
                <c:pt idx="21">
                  <c:v>1.4E-2</c:v>
                </c:pt>
                <c:pt idx="22">
                  <c:v>1.4E-2</c:v>
                </c:pt>
                <c:pt idx="23">
                  <c:v>3.6480000000000001</c:v>
                </c:pt>
              </c:numCache>
            </c:numRef>
          </c:yVal>
          <c:smooth val="1"/>
        </c:ser>
        <c:axId val="96017408"/>
        <c:axId val="100574720"/>
      </c:scatterChart>
      <c:valAx>
        <c:axId val="96017408"/>
        <c:scaling>
          <c:orientation val="minMax"/>
          <c:max val="24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Hour</a:t>
                </a:r>
              </a:p>
            </c:rich>
          </c:tx>
          <c:layout/>
        </c:title>
        <c:numFmt formatCode="General" sourceLinked="1"/>
        <c:tickLblPos val="nextTo"/>
        <c:crossAx val="100574720"/>
        <c:crosses val="autoZero"/>
        <c:crossBetween val="midCat"/>
        <c:majorUnit val="4"/>
      </c:valAx>
      <c:valAx>
        <c:axId val="100574720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dirty="0"/>
                  <a:t>Heating</a:t>
                </a:r>
              </a:p>
              <a:p>
                <a:pPr>
                  <a:defRPr/>
                </a:pPr>
                <a:r>
                  <a:rPr lang="en-US" sz="1200" dirty="0"/>
                  <a:t>MBH</a:t>
                </a:r>
              </a:p>
            </c:rich>
          </c:tx>
          <c:layout/>
        </c:title>
        <c:numFmt formatCode="General" sourceLinked="1"/>
        <c:tickLblPos val="nextTo"/>
        <c:crossAx val="96017408"/>
        <c:crosses val="autoZero"/>
        <c:crossBetween val="midCat"/>
      </c:valA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rgbClr val="FFFFFF"/>
    </a:solidFill>
    <a:ln w="38100"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/>
            </a:pPr>
            <a:r>
              <a:rPr lang="en-US" sz="1400" dirty="0" smtClean="0"/>
              <a:t>Concentration </a:t>
            </a:r>
            <a:r>
              <a:rPr lang="en-US" sz="1400" dirty="0"/>
              <a:t>vs. Time</a:t>
            </a:r>
          </a:p>
          <a:p>
            <a:pPr algn="ctr">
              <a:defRPr/>
            </a:pPr>
            <a:r>
              <a:rPr lang="en-US" sz="1400" dirty="0"/>
              <a:t>Classroom</a:t>
            </a:r>
            <a:r>
              <a:rPr lang="en-US" sz="1400" baseline="0" dirty="0"/>
              <a:t> 129</a:t>
            </a:r>
            <a:endParaRPr lang="en-US" sz="1400" dirty="0"/>
          </a:p>
        </c:rich>
      </c:tx>
      <c:layout>
        <c:manualLayout>
          <c:xMode val="edge"/>
          <c:yMode val="edge"/>
          <c:x val="0.24724984719375842"/>
          <c:y val="0"/>
        </c:manualLayout>
      </c:layout>
    </c:title>
    <c:plotArea>
      <c:layout>
        <c:manualLayout>
          <c:layoutTarget val="inner"/>
          <c:xMode val="edge"/>
          <c:yMode val="edge"/>
          <c:x val="0.2888354745130543"/>
          <c:y val="0.17000167532249966"/>
          <c:w val="0.67398932863655237"/>
          <c:h val="0.65834087228458271"/>
        </c:manualLayout>
      </c:layout>
      <c:scatterChart>
        <c:scatterStyle val="smoothMarker"/>
        <c:ser>
          <c:idx val="0"/>
          <c:order val="0"/>
          <c:tx>
            <c:strRef>
              <c:f>Sheet1!$C$2</c:f>
              <c:strCache>
                <c:ptCount val="1"/>
                <c:pt idx="0">
                  <c:v>Existing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Sheet1!$A$3:$A$51</c:f>
              <c:numCache>
                <c:formatCode>h:mm:ss</c:formatCode>
                <c:ptCount val="49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0.14583333333333395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0.20833333333333395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0.29166666666666796</c:v>
                </c:pt>
                <c:pt idx="15">
                  <c:v>0.312500000000001</c:v>
                </c:pt>
                <c:pt idx="16">
                  <c:v>0.33333333333333331</c:v>
                </c:pt>
                <c:pt idx="17">
                  <c:v>0.35416666666666796</c:v>
                </c:pt>
                <c:pt idx="18">
                  <c:v>0.375000000000001</c:v>
                </c:pt>
                <c:pt idx="19">
                  <c:v>0.39583333333333331</c:v>
                </c:pt>
                <c:pt idx="20">
                  <c:v>0.41666666666666796</c:v>
                </c:pt>
                <c:pt idx="21">
                  <c:v>0.437500000000001</c:v>
                </c:pt>
                <c:pt idx="22">
                  <c:v>0.45833333333333326</c:v>
                </c:pt>
                <c:pt idx="23">
                  <c:v>0.47916666666666796</c:v>
                </c:pt>
                <c:pt idx="24">
                  <c:v>0.5</c:v>
                </c:pt>
                <c:pt idx="25">
                  <c:v>0.5208333333333337</c:v>
                </c:pt>
                <c:pt idx="26">
                  <c:v>0.54166666666666652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0.60416666666666652</c:v>
                </c:pt>
                <c:pt idx="30">
                  <c:v>0.62500000000000211</c:v>
                </c:pt>
                <c:pt idx="31">
                  <c:v>0.64583333333333603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0.7083333333333337</c:v>
                </c:pt>
                <c:pt idx="35">
                  <c:v>0.72916666666666652</c:v>
                </c:pt>
                <c:pt idx="36">
                  <c:v>0.75000000000000211</c:v>
                </c:pt>
                <c:pt idx="37">
                  <c:v>0.77083333333333603</c:v>
                </c:pt>
                <c:pt idx="38">
                  <c:v>0.79166666666666652</c:v>
                </c:pt>
                <c:pt idx="39">
                  <c:v>0.8125</c:v>
                </c:pt>
                <c:pt idx="40">
                  <c:v>0.8333333333333337</c:v>
                </c:pt>
                <c:pt idx="41">
                  <c:v>0.85416666666666652</c:v>
                </c:pt>
                <c:pt idx="42">
                  <c:v>0.87500000000000211</c:v>
                </c:pt>
                <c:pt idx="43">
                  <c:v>0.8958333333333337</c:v>
                </c:pt>
                <c:pt idx="44">
                  <c:v>0.91666666666666652</c:v>
                </c:pt>
                <c:pt idx="45">
                  <c:v>0.9375</c:v>
                </c:pt>
                <c:pt idx="46">
                  <c:v>0.9583333333333337</c:v>
                </c:pt>
                <c:pt idx="47">
                  <c:v>0.97916666666666652</c:v>
                </c:pt>
                <c:pt idx="48" formatCode="[h]:mm:ss">
                  <c:v>1</c:v>
                </c:pt>
              </c:numCache>
            </c:numRef>
          </c:xVal>
          <c:yVal>
            <c:numRef>
              <c:f>Sheet1!$C$3:$C$51</c:f>
              <c:numCache>
                <c:formatCode>General</c:formatCode>
                <c:ptCount val="49"/>
                <c:pt idx="0">
                  <c:v>0</c:v>
                </c:pt>
                <c:pt idx="1">
                  <c:v>280558.44929366076</c:v>
                </c:pt>
                <c:pt idx="2">
                  <c:v>152237.45363311665</c:v>
                </c:pt>
                <c:pt idx="3">
                  <c:v>68759.816671150518</c:v>
                </c:pt>
                <c:pt idx="4">
                  <c:v>29895.572465717829</c:v>
                </c:pt>
                <c:pt idx="5">
                  <c:v>12901.089348667463</c:v>
                </c:pt>
                <c:pt idx="6">
                  <c:v>5565.1757974643961</c:v>
                </c:pt>
                <c:pt idx="7">
                  <c:v>2391.6457972574262</c:v>
                </c:pt>
                <c:pt idx="8">
                  <c:v>1032.5470797774851</c:v>
                </c:pt>
                <c:pt idx="9">
                  <c:v>446.13392756532761</c:v>
                </c:pt>
                <c:pt idx="10">
                  <c:v>191.79159566468132</c:v>
                </c:pt>
                <c:pt idx="11">
                  <c:v>82.557773193789515</c:v>
                </c:pt>
                <c:pt idx="12">
                  <c:v>35.644721016817286</c:v>
                </c:pt>
                <c:pt idx="13">
                  <c:v>15.338728334333668</c:v>
                </c:pt>
                <c:pt idx="14">
                  <c:v>6.6000225366623209</c:v>
                </c:pt>
                <c:pt idx="15">
                  <c:v>2.8515776813453932</c:v>
                </c:pt>
                <c:pt idx="16">
                  <c:v>1.2257184710944298</c:v>
                </c:pt>
                <c:pt idx="17">
                  <c:v>0.5289216667011617</c:v>
                </c:pt>
                <c:pt idx="18">
                  <c:v>0.22766628262354338</c:v>
                </c:pt>
                <c:pt idx="19">
                  <c:v>9.8195457252781046E-2</c:v>
                </c:pt>
                <c:pt idx="20">
                  <c:v>4.2313733336093264E-2</c:v>
                </c:pt>
                <c:pt idx="21">
                  <c:v>1.8213302609883481E-2</c:v>
                </c:pt>
                <c:pt idx="22">
                  <c:v>7.8418386236998594E-3</c:v>
                </c:pt>
                <c:pt idx="23">
                  <c:v>3.3804993480465728E-3</c:v>
                </c:pt>
                <c:pt idx="24">
                  <c:v>1.4556844131384144E-3</c:v>
                </c:pt>
                <c:pt idx="25">
                  <c:v>6.2780702178007522E-4</c:v>
                </c:pt>
                <c:pt idx="26">
                  <c:v>2.7135981161190056E-4</c:v>
                </c:pt>
                <c:pt idx="27">
                  <c:v>1.1659273261629961E-4</c:v>
                </c:pt>
                <c:pt idx="28">
                  <c:v>5.0132575365588432E-5</c:v>
                </c:pt>
                <c:pt idx="29">
                  <c:v>2.1616798552134565E-5</c:v>
                </c:pt>
                <c:pt idx="30">
                  <c:v>9.3136206527814023E-6</c:v>
                </c:pt>
                <c:pt idx="31">
                  <c:v>4.0244039857697305E-6</c:v>
                </c:pt>
                <c:pt idx="32">
                  <c:v>1.7293438841707659E-6</c:v>
                </c:pt>
                <c:pt idx="33">
                  <c:v>7.4508965222251039E-7</c:v>
                </c:pt>
                <c:pt idx="34">
                  <c:v>3.2195231886157903E-7</c:v>
                </c:pt>
                <c:pt idx="35">
                  <c:v>1.3820953116843497E-7</c:v>
                </c:pt>
                <c:pt idx="36">
                  <c:v>5.9561178989392111E-8</c:v>
                </c:pt>
                <c:pt idx="37">
                  <c:v>2.5756185508926321E-8</c:v>
                </c:pt>
                <c:pt idx="38">
                  <c:v>1.1061361812315728E-8</c:v>
                </c:pt>
                <c:pt idx="39">
                  <c:v>4.7602950003104953E-9</c:v>
                </c:pt>
                <c:pt idx="40">
                  <c:v>2.0535958624527987E-9</c:v>
                </c:pt>
                <c:pt idx="41">
                  <c:v>8.8536887686934605E-10</c:v>
                </c:pt>
                <c:pt idx="42">
                  <c:v>3.817434637930162E-10</c:v>
                </c:pt>
                <c:pt idx="43">
                  <c:v>1.6419568261940588E-10</c:v>
                </c:pt>
                <c:pt idx="44">
                  <c:v>7.0829510149547732E-11</c:v>
                </c:pt>
                <c:pt idx="45">
                  <c:v>3.0585470291850093E-11</c:v>
                </c:pt>
                <c:pt idx="46">
                  <c:v>1.3131055290711642E-11</c:v>
                </c:pt>
                <c:pt idx="47">
                  <c:v>5.6571621742820546E-12</c:v>
                </c:pt>
                <c:pt idx="48">
                  <c:v>2.4376389856662455E-12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Redesign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Sheet1!$A$3:$A$51</c:f>
              <c:numCache>
                <c:formatCode>h:mm:ss</c:formatCode>
                <c:ptCount val="49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0.14583333333333395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0.20833333333333395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0.29166666666666796</c:v>
                </c:pt>
                <c:pt idx="15">
                  <c:v>0.312500000000001</c:v>
                </c:pt>
                <c:pt idx="16">
                  <c:v>0.33333333333333331</c:v>
                </c:pt>
                <c:pt idx="17">
                  <c:v>0.35416666666666796</c:v>
                </c:pt>
                <c:pt idx="18">
                  <c:v>0.375000000000001</c:v>
                </c:pt>
                <c:pt idx="19">
                  <c:v>0.39583333333333331</c:v>
                </c:pt>
                <c:pt idx="20">
                  <c:v>0.41666666666666796</c:v>
                </c:pt>
                <c:pt idx="21">
                  <c:v>0.437500000000001</c:v>
                </c:pt>
                <c:pt idx="22">
                  <c:v>0.45833333333333326</c:v>
                </c:pt>
                <c:pt idx="23">
                  <c:v>0.47916666666666796</c:v>
                </c:pt>
                <c:pt idx="24">
                  <c:v>0.5</c:v>
                </c:pt>
                <c:pt idx="25">
                  <c:v>0.5208333333333337</c:v>
                </c:pt>
                <c:pt idx="26">
                  <c:v>0.54166666666666652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0.60416666666666652</c:v>
                </c:pt>
                <c:pt idx="30">
                  <c:v>0.62500000000000211</c:v>
                </c:pt>
                <c:pt idx="31">
                  <c:v>0.64583333333333603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0.7083333333333337</c:v>
                </c:pt>
                <c:pt idx="35">
                  <c:v>0.72916666666666652</c:v>
                </c:pt>
                <c:pt idx="36">
                  <c:v>0.75000000000000211</c:v>
                </c:pt>
                <c:pt idx="37">
                  <c:v>0.77083333333333603</c:v>
                </c:pt>
                <c:pt idx="38">
                  <c:v>0.79166666666666652</c:v>
                </c:pt>
                <c:pt idx="39">
                  <c:v>0.8125</c:v>
                </c:pt>
                <c:pt idx="40">
                  <c:v>0.8333333333333337</c:v>
                </c:pt>
                <c:pt idx="41">
                  <c:v>0.85416666666666652</c:v>
                </c:pt>
                <c:pt idx="42">
                  <c:v>0.87500000000000211</c:v>
                </c:pt>
                <c:pt idx="43">
                  <c:v>0.8958333333333337</c:v>
                </c:pt>
                <c:pt idx="44">
                  <c:v>0.91666666666666652</c:v>
                </c:pt>
                <c:pt idx="45">
                  <c:v>0.9375</c:v>
                </c:pt>
                <c:pt idx="46">
                  <c:v>0.9583333333333337</c:v>
                </c:pt>
                <c:pt idx="47">
                  <c:v>0.97916666666666652</c:v>
                </c:pt>
                <c:pt idx="48" formatCode="[h]:mm:ss">
                  <c:v>1</c:v>
                </c:pt>
              </c:numCache>
            </c:numRef>
          </c:xVal>
          <c:yVal>
            <c:numRef>
              <c:f>Sheet1!$E$3:$E$51</c:f>
              <c:numCache>
                <c:formatCode>0</c:formatCode>
                <c:ptCount val="49"/>
                <c:pt idx="0" formatCode="General">
                  <c:v>0</c:v>
                </c:pt>
                <c:pt idx="1">
                  <c:v>157986.60218421681</c:v>
                </c:pt>
                <c:pt idx="2">
                  <c:v>122571.8471094431</c:v>
                </c:pt>
                <c:pt idx="3">
                  <c:v>80028.147831305978</c:v>
                </c:pt>
                <c:pt idx="4">
                  <c:v>50592.507249676331</c:v>
                </c:pt>
                <c:pt idx="5">
                  <c:v>31735.3000020697</c:v>
                </c:pt>
                <c:pt idx="6">
                  <c:v>19938.047175213454</c:v>
                </c:pt>
                <c:pt idx="7">
                  <c:v>12510.147247192763</c:v>
                </c:pt>
                <c:pt idx="8">
                  <c:v>7841.8386236998513</c:v>
                </c:pt>
                <c:pt idx="9">
                  <c:v>4921.2711597412426</c:v>
                </c:pt>
                <c:pt idx="10">
                  <c:v>3081.5436233893765</c:v>
                </c:pt>
                <c:pt idx="11">
                  <c:v>1929.4142537490211</c:v>
                </c:pt>
                <c:pt idx="12">
                  <c:v>1209.6208551513521</c:v>
                </c:pt>
                <c:pt idx="13">
                  <c:v>758.88760874514446</c:v>
                </c:pt>
                <c:pt idx="14">
                  <c:v>476.02950003104547</c:v>
                </c:pt>
                <c:pt idx="15">
                  <c:v>298.95572465717703</c:v>
                </c:pt>
                <c:pt idx="16">
                  <c:v>186.96231088175841</c:v>
                </c:pt>
                <c:pt idx="17">
                  <c:v>117.05266450038749</c:v>
                </c:pt>
                <c:pt idx="18">
                  <c:v>73.359135512030235</c:v>
                </c:pt>
                <c:pt idx="19">
                  <c:v>45.993188408796513</c:v>
                </c:pt>
                <c:pt idx="20">
                  <c:v>28.745742755497808</c:v>
                </c:pt>
                <c:pt idx="21">
                  <c:v>18.075323044657086</c:v>
                </c:pt>
                <c:pt idx="22">
                  <c:v>11.337320942768368</c:v>
                </c:pt>
                <c:pt idx="23">
                  <c:v>7.1059476091590845</c:v>
                </c:pt>
                <c:pt idx="24">
                  <c:v>4.4613392756532804</c:v>
                </c:pt>
                <c:pt idx="25">
                  <c:v>2.782587898732209</c:v>
                </c:pt>
                <c:pt idx="26">
                  <c:v>1.7500408189547141</c:v>
                </c:pt>
                <c:pt idx="27">
                  <c:v>1.0969375435498021</c:v>
                </c:pt>
                <c:pt idx="28">
                  <c:v>0.68759816671151008</c:v>
                </c:pt>
                <c:pt idx="29">
                  <c:v>0.43233597104269089</c:v>
                </c:pt>
                <c:pt idx="30">
                  <c:v>0.27135981161190031</c:v>
                </c:pt>
                <c:pt idx="31">
                  <c:v>0.16948489928641591</c:v>
                </c:pt>
                <c:pt idx="32">
                  <c:v>0.10624426522432029</c:v>
                </c:pt>
                <c:pt idx="33">
                  <c:v>6.6690123192755149E-2</c:v>
                </c:pt>
                <c:pt idx="34">
                  <c:v>4.1623835509960752E-2</c:v>
                </c:pt>
                <c:pt idx="35">
                  <c:v>2.6216117393014216E-2</c:v>
                </c:pt>
                <c:pt idx="36">
                  <c:v>1.6396571667736129E-2</c:v>
                </c:pt>
                <c:pt idx="37">
                  <c:v>1.0279477609366061E-2</c:v>
                </c:pt>
                <c:pt idx="38">
                  <c:v>6.439046377231558E-3</c:v>
                </c:pt>
                <c:pt idx="39">
                  <c:v>4.0474005799741074E-3</c:v>
                </c:pt>
                <c:pt idx="40">
                  <c:v>2.5296253624838192E-3</c:v>
                </c:pt>
                <c:pt idx="41">
                  <c:v>1.5867650001034881E-3</c:v>
                </c:pt>
                <c:pt idx="42">
                  <c:v>9.9575252905045398E-4</c:v>
                </c:pt>
                <c:pt idx="43">
                  <c:v>6.2320770293919532E-4</c:v>
                </c:pt>
                <c:pt idx="44">
                  <c:v>3.9094210147477322E-4</c:v>
                </c:pt>
                <c:pt idx="45">
                  <c:v>2.4606355798706251E-4</c:v>
                </c:pt>
                <c:pt idx="46">
                  <c:v>1.5361724928538163E-4</c:v>
                </c:pt>
                <c:pt idx="47">
                  <c:v>9.6355729716429692E-5</c:v>
                </c:pt>
                <c:pt idx="48">
                  <c:v>6.0481042757567614E-5</c:v>
                </c:pt>
              </c:numCache>
            </c:numRef>
          </c:yVal>
          <c:smooth val="1"/>
        </c:ser>
        <c:axId val="100718848"/>
        <c:axId val="100983552"/>
      </c:scatterChart>
      <c:valAx>
        <c:axId val="100718848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of Day</a:t>
                </a:r>
              </a:p>
            </c:rich>
          </c:tx>
          <c:layout>
            <c:manualLayout>
              <c:xMode val="edge"/>
              <c:yMode val="edge"/>
              <c:x val="0.52752792920115721"/>
              <c:y val="0.91299994415591668"/>
            </c:manualLayout>
          </c:layout>
        </c:title>
        <c:numFmt formatCode="h:mm;@" sourceLinked="0"/>
        <c:tickLblPos val="nextTo"/>
        <c:crossAx val="100983552"/>
        <c:crosses val="autoZero"/>
        <c:crossBetween val="midCat"/>
        <c:majorUnit val="0.16666666666666988"/>
      </c:valAx>
      <c:valAx>
        <c:axId val="10098355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dirty="0"/>
                  <a:t>Contaminant</a:t>
                </a:r>
              </a:p>
              <a:p>
                <a:pPr>
                  <a:defRPr/>
                </a:pPr>
                <a:r>
                  <a:rPr lang="en-US" sz="1200" dirty="0"/>
                  <a:t>Concentration</a:t>
                </a:r>
              </a:p>
              <a:p>
                <a:pPr>
                  <a:defRPr/>
                </a:pPr>
                <a:r>
                  <a:rPr lang="en-US" sz="1200" dirty="0"/>
                  <a:t>(#/m^3)</a:t>
                </a:r>
              </a:p>
            </c:rich>
          </c:tx>
          <c:layout>
            <c:manualLayout>
              <c:xMode val="edge"/>
              <c:yMode val="edge"/>
              <c:x val="1.1782032400589101E-2"/>
              <c:y val="0.3612902074141936"/>
            </c:manualLayout>
          </c:layout>
        </c:title>
        <c:numFmt formatCode="General" sourceLinked="1"/>
        <c:tickLblPos val="nextTo"/>
        <c:crossAx val="100718848"/>
        <c:crosses val="autoZero"/>
        <c:crossBetween val="midCat"/>
      </c:valAx>
    </c:plotArea>
    <c:plotVisOnly val="1"/>
  </c:chart>
  <c:spPr>
    <a:solidFill>
      <a:srgbClr val="FFFFFF"/>
    </a:solidFill>
    <a:ln w="38100"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Concentration </a:t>
            </a:r>
            <a:r>
              <a:rPr lang="en-US" sz="1400" dirty="0"/>
              <a:t>vs.</a:t>
            </a:r>
            <a:r>
              <a:rPr lang="en-US" sz="1400" baseline="0" dirty="0"/>
              <a:t> Time - Classroom 129</a:t>
            </a:r>
          </a:p>
          <a:p>
            <a:pPr>
              <a:defRPr/>
            </a:pPr>
            <a:r>
              <a:rPr lang="en-US" sz="1400" baseline="0" dirty="0"/>
              <a:t>Acute Exposure</a:t>
            </a:r>
            <a:endParaRPr lang="en-US" sz="1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7626436781609198"/>
          <c:y val="0.16527777777777777"/>
          <c:w val="0.63753823875463844"/>
          <c:h val="0.59093449256343"/>
        </c:manualLayout>
      </c:layout>
      <c:lineChart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Existing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Sheet2!$A$2:$A$19</c:f>
              <c:numCache>
                <c:formatCode>h:mm:ss</c:formatCode>
                <c:ptCount val="18"/>
                <c:pt idx="0">
                  <c:v>0</c:v>
                </c:pt>
                <c:pt idx="1">
                  <c:v>1.1574074074074081E-4</c:v>
                </c:pt>
                <c:pt idx="2">
                  <c:v>2.0833333333333377E-2</c:v>
                </c:pt>
                <c:pt idx="3">
                  <c:v>4.1666666666666664E-2</c:v>
                </c:pt>
                <c:pt idx="4">
                  <c:v>6.25E-2</c:v>
                </c:pt>
                <c:pt idx="5">
                  <c:v>8.3333333333333343E-2</c:v>
                </c:pt>
                <c:pt idx="6">
                  <c:v>0.10416666666666677</c:v>
                </c:pt>
                <c:pt idx="7">
                  <c:v>0.125</c:v>
                </c:pt>
                <c:pt idx="8">
                  <c:v>0.14583333333333356</c:v>
                </c:pt>
                <c:pt idx="9">
                  <c:v>0.16666666666666666</c:v>
                </c:pt>
                <c:pt idx="10">
                  <c:v>0.18750000000000022</c:v>
                </c:pt>
                <c:pt idx="11">
                  <c:v>0.20833333333333356</c:v>
                </c:pt>
                <c:pt idx="12">
                  <c:v>0.22916666666666666</c:v>
                </c:pt>
                <c:pt idx="13">
                  <c:v>0.25</c:v>
                </c:pt>
                <c:pt idx="14">
                  <c:v>0.27083333333333326</c:v>
                </c:pt>
                <c:pt idx="15">
                  <c:v>0.29166666666666713</c:v>
                </c:pt>
                <c:pt idx="16">
                  <c:v>0.31250000000000039</c:v>
                </c:pt>
                <c:pt idx="17">
                  <c:v>0.33333333333333331</c:v>
                </c:pt>
              </c:numCache>
            </c:numRef>
          </c:cat>
          <c:val>
            <c:numRef>
              <c:f>Sheet2!$B$2:$B$19</c:f>
              <c:numCache>
                <c:formatCode>General</c:formatCode>
                <c:ptCount val="18"/>
                <c:pt idx="0">
                  <c:v>0</c:v>
                </c:pt>
                <c:pt idx="1">
                  <c:v>5.0000000000000062E-3</c:v>
                </c:pt>
                <c:pt idx="2">
                  <c:v>1.0999999999999998E-2</c:v>
                </c:pt>
                <c:pt idx="3">
                  <c:v>1.4999999999999998E-2</c:v>
                </c:pt>
                <c:pt idx="4">
                  <c:v>6.0000000000000071E-3</c:v>
                </c:pt>
                <c:pt idx="5">
                  <c:v>2.5000000000000035E-3</c:v>
                </c:pt>
                <c:pt idx="6">
                  <c:v>1.0000000000000015E-3</c:v>
                </c:pt>
                <c:pt idx="7">
                  <c:v>5.0000000000000034E-4</c:v>
                </c:pt>
                <c:pt idx="8">
                  <c:v>2.5000000000000044E-4</c:v>
                </c:pt>
                <c:pt idx="9">
                  <c:v>1.2500000000000022E-4</c:v>
                </c:pt>
                <c:pt idx="10">
                  <c:v>6.0000000000000117E-5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Redesign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Sheet2!$A$2:$A$19</c:f>
              <c:numCache>
                <c:formatCode>h:mm:ss</c:formatCode>
                <c:ptCount val="18"/>
                <c:pt idx="0">
                  <c:v>0</c:v>
                </c:pt>
                <c:pt idx="1">
                  <c:v>1.1574074074074081E-4</c:v>
                </c:pt>
                <c:pt idx="2">
                  <c:v>2.0833333333333377E-2</c:v>
                </c:pt>
                <c:pt idx="3">
                  <c:v>4.1666666666666664E-2</c:v>
                </c:pt>
                <c:pt idx="4">
                  <c:v>6.25E-2</c:v>
                </c:pt>
                <c:pt idx="5">
                  <c:v>8.3333333333333343E-2</c:v>
                </c:pt>
                <c:pt idx="6">
                  <c:v>0.10416666666666677</c:v>
                </c:pt>
                <c:pt idx="7">
                  <c:v>0.125</c:v>
                </c:pt>
                <c:pt idx="8">
                  <c:v>0.14583333333333356</c:v>
                </c:pt>
                <c:pt idx="9">
                  <c:v>0.16666666666666666</c:v>
                </c:pt>
                <c:pt idx="10">
                  <c:v>0.18750000000000022</c:v>
                </c:pt>
                <c:pt idx="11">
                  <c:v>0.20833333333333356</c:v>
                </c:pt>
                <c:pt idx="12">
                  <c:v>0.22916666666666666</c:v>
                </c:pt>
                <c:pt idx="13">
                  <c:v>0.25</c:v>
                </c:pt>
                <c:pt idx="14">
                  <c:v>0.27083333333333326</c:v>
                </c:pt>
                <c:pt idx="15">
                  <c:v>0.29166666666666713</c:v>
                </c:pt>
                <c:pt idx="16">
                  <c:v>0.31250000000000039</c:v>
                </c:pt>
                <c:pt idx="17">
                  <c:v>0.33333333333333331</c:v>
                </c:pt>
              </c:numCache>
            </c:numRef>
          </c:cat>
          <c:val>
            <c:numRef>
              <c:f>Sheet2!$C$2:$C$19</c:f>
              <c:numCache>
                <c:formatCode>General</c:formatCode>
                <c:ptCount val="18"/>
                <c:pt idx="0">
                  <c:v>0</c:v>
                </c:pt>
                <c:pt idx="1">
                  <c:v>1.0000000000000015E-3</c:v>
                </c:pt>
                <c:pt idx="2">
                  <c:v>2.5000000000000035E-3</c:v>
                </c:pt>
                <c:pt idx="3">
                  <c:v>3.7500000000000051E-3</c:v>
                </c:pt>
                <c:pt idx="4">
                  <c:v>2.2500000000000011E-3</c:v>
                </c:pt>
                <c:pt idx="5">
                  <c:v>1.2500000000000015E-3</c:v>
                </c:pt>
                <c:pt idx="6">
                  <c:v>8.0000000000000123E-4</c:v>
                </c:pt>
                <c:pt idx="7">
                  <c:v>5.0000000000000034E-4</c:v>
                </c:pt>
                <c:pt idx="8">
                  <c:v>2.5000000000000044E-4</c:v>
                </c:pt>
                <c:pt idx="9">
                  <c:v>2.0000000000000036E-4</c:v>
                </c:pt>
                <c:pt idx="10">
                  <c:v>1.0000000000000015E-4</c:v>
                </c:pt>
                <c:pt idx="11">
                  <c:v>5.0000000000000104E-5</c:v>
                </c:pt>
                <c:pt idx="12">
                  <c:v>2.5000000000000052E-5</c:v>
                </c:pt>
                <c:pt idx="13">
                  <c:v>1.2500000000000026E-5</c:v>
                </c:pt>
                <c:pt idx="14">
                  <c:v>6.0000000000000137E-6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AEGL 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Sheet2!$A$2:$A$19</c:f>
              <c:numCache>
                <c:formatCode>h:mm:ss</c:formatCode>
                <c:ptCount val="18"/>
                <c:pt idx="0">
                  <c:v>0</c:v>
                </c:pt>
                <c:pt idx="1">
                  <c:v>1.1574074074074081E-4</c:v>
                </c:pt>
                <c:pt idx="2">
                  <c:v>2.0833333333333377E-2</c:v>
                </c:pt>
                <c:pt idx="3">
                  <c:v>4.1666666666666664E-2</c:v>
                </c:pt>
                <c:pt idx="4">
                  <c:v>6.25E-2</c:v>
                </c:pt>
                <c:pt idx="5">
                  <c:v>8.3333333333333343E-2</c:v>
                </c:pt>
                <c:pt idx="6">
                  <c:v>0.10416666666666677</c:v>
                </c:pt>
                <c:pt idx="7">
                  <c:v>0.125</c:v>
                </c:pt>
                <c:pt idx="8">
                  <c:v>0.14583333333333356</c:v>
                </c:pt>
                <c:pt idx="9">
                  <c:v>0.16666666666666666</c:v>
                </c:pt>
                <c:pt idx="10">
                  <c:v>0.18750000000000022</c:v>
                </c:pt>
                <c:pt idx="11">
                  <c:v>0.20833333333333356</c:v>
                </c:pt>
                <c:pt idx="12">
                  <c:v>0.22916666666666666</c:v>
                </c:pt>
                <c:pt idx="13">
                  <c:v>0.25</c:v>
                </c:pt>
                <c:pt idx="14">
                  <c:v>0.27083333333333326</c:v>
                </c:pt>
                <c:pt idx="15">
                  <c:v>0.29166666666666713</c:v>
                </c:pt>
                <c:pt idx="16">
                  <c:v>0.31250000000000039</c:v>
                </c:pt>
                <c:pt idx="17">
                  <c:v>0.33333333333333331</c:v>
                </c:pt>
              </c:numCache>
            </c:numRef>
          </c:cat>
          <c:val>
            <c:numRef>
              <c:f>Sheet2!$D$2:$D$19</c:f>
              <c:numCache>
                <c:formatCode>General</c:formatCode>
                <c:ptCount val="18"/>
                <c:pt idx="1">
                  <c:v>1.4999999999999998E-2</c:v>
                </c:pt>
                <c:pt idx="2">
                  <c:v>8.5000000000000006E-3</c:v>
                </c:pt>
                <c:pt idx="3">
                  <c:v>6.0000000000000071E-3</c:v>
                </c:pt>
                <c:pt idx="4">
                  <c:v>5.0000000000000062E-3</c:v>
                </c:pt>
                <c:pt idx="5">
                  <c:v>4.3000000000000061E-3</c:v>
                </c:pt>
                <c:pt idx="6">
                  <c:v>4.0000000000000062E-3</c:v>
                </c:pt>
                <c:pt idx="7">
                  <c:v>3.6000000000000047E-3</c:v>
                </c:pt>
                <c:pt idx="8">
                  <c:v>3.2000000000000036E-3</c:v>
                </c:pt>
                <c:pt idx="9">
                  <c:v>2.8999999999999998E-3</c:v>
                </c:pt>
                <c:pt idx="10">
                  <c:v>2.7000000000000036E-3</c:v>
                </c:pt>
                <c:pt idx="11">
                  <c:v>2.5000000000000035E-3</c:v>
                </c:pt>
                <c:pt idx="12">
                  <c:v>2.3999999999999998E-3</c:v>
                </c:pt>
                <c:pt idx="13">
                  <c:v>2.300000000000003E-3</c:v>
                </c:pt>
                <c:pt idx="14">
                  <c:v>2.2500000000000011E-3</c:v>
                </c:pt>
                <c:pt idx="15">
                  <c:v>2.2000000000000036E-3</c:v>
                </c:pt>
                <c:pt idx="16">
                  <c:v>2.2000000000000036E-3</c:v>
                </c:pt>
                <c:pt idx="17">
                  <c:v>2.2000000000000036E-3</c:v>
                </c:pt>
              </c:numCache>
            </c:numRef>
          </c:val>
        </c:ser>
        <c:marker val="1"/>
        <c:axId val="110375296"/>
        <c:axId val="113804800"/>
      </c:lineChart>
      <c:catAx>
        <c:axId val="110375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Time</a:t>
                </a:r>
              </a:p>
            </c:rich>
          </c:tx>
          <c:layout>
            <c:manualLayout>
              <c:xMode val="edge"/>
              <c:yMode val="edge"/>
              <c:x val="0.4976620056113677"/>
              <c:y val="0.91666010498687678"/>
            </c:manualLayout>
          </c:layout>
        </c:title>
        <c:numFmt formatCode="h:mm:ss" sourceLinked="1"/>
        <c:tickLblPos val="nextTo"/>
        <c:crossAx val="113804800"/>
        <c:crosses val="autoZero"/>
        <c:auto val="1"/>
        <c:lblAlgn val="ctr"/>
        <c:lblOffset val="100"/>
      </c:catAx>
      <c:valAx>
        <c:axId val="11380480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dirty="0"/>
                  <a:t>Occupant</a:t>
                </a:r>
                <a:r>
                  <a:rPr lang="en-US" sz="1200" baseline="0" dirty="0"/>
                  <a:t> </a:t>
                </a:r>
              </a:p>
              <a:p>
                <a:pPr>
                  <a:defRPr/>
                </a:pPr>
                <a:r>
                  <a:rPr lang="en-US" sz="1200" baseline="0" dirty="0"/>
                  <a:t>Exposure</a:t>
                </a:r>
              </a:p>
              <a:p>
                <a:pPr>
                  <a:defRPr/>
                </a:pPr>
                <a:r>
                  <a:rPr lang="en-US" sz="1200" baseline="0" dirty="0"/>
                  <a:t>(ppm)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5426997245179069E-2"/>
              <c:y val="0.41775471864466618"/>
            </c:manualLayout>
          </c:layout>
        </c:title>
        <c:numFmt formatCode="General" sourceLinked="1"/>
        <c:tickLblPos val="nextTo"/>
        <c:crossAx val="11037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08539944903581"/>
          <c:y val="0.32064412819957194"/>
          <c:w val="0.23917164449271427"/>
          <c:h val="0.16589828794336514"/>
        </c:manualLayout>
      </c:layout>
    </c:legend>
    <c:plotVisOnly val="1"/>
  </c:chart>
  <c:spPr>
    <a:solidFill>
      <a:srgbClr val="FFFFFF"/>
    </a:solidFill>
    <a:ln w="38100"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8006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8006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F8FF91BB-6C10-40F9-AD0F-0AA939EDC0C0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96"/>
            <a:ext cx="3169699" cy="48006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6B02A720-A626-475E-94BE-795E1757C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F:\Documents\0_Thesis\Pictures\Ft Detrick 03-02-07.jpg"/>
          <p:cNvPicPr>
            <a:picLocks noChangeAspect="1" noChangeArrowheads="1"/>
          </p:cNvPicPr>
          <p:nvPr userDrawn="1"/>
        </p:nvPicPr>
        <p:blipFill>
          <a:blip r:embed="rId2"/>
          <a:srcRect l="1639"/>
          <a:stretch>
            <a:fillRect/>
          </a:stretch>
        </p:blipFill>
        <p:spPr bwMode="auto">
          <a:xfrm>
            <a:off x="0" y="0"/>
            <a:ext cx="914400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en-US" sz="3600" b="1">
              <a:solidFill>
                <a:schemeClr val="tx2"/>
              </a:solidFill>
            </a:endParaRPr>
          </a:p>
        </p:txBody>
      </p:sp>
      <p:cxnSp>
        <p:nvCxnSpPr>
          <p:cNvPr id="5" name="AutoShape 10"/>
          <p:cNvCxnSpPr>
            <a:cxnSpLocks noChangeShapeType="1"/>
          </p:cNvCxnSpPr>
          <p:nvPr userDrawn="1"/>
        </p:nvCxnSpPr>
        <p:spPr bwMode="auto">
          <a:xfrm flipH="1">
            <a:off x="0" y="6019800"/>
            <a:ext cx="91440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096000" y="60198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sz="1400" b="1" dirty="0" smtClean="0"/>
              <a:t>Architectural Engineering</a:t>
            </a:r>
          </a:p>
          <a:p>
            <a:pPr algn="r">
              <a:defRPr/>
            </a:pPr>
            <a:r>
              <a:rPr lang="en-US" sz="1400" b="1" dirty="0" smtClean="0"/>
              <a:t>Mechanical Option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Ft. </a:t>
            </a:r>
            <a:r>
              <a:rPr lang="en-US" dirty="0" err="1"/>
              <a:t>Detrick</a:t>
            </a:r>
            <a:r>
              <a:rPr lang="en-US" dirty="0"/>
              <a:t> Defense Medical Logistics Center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19800"/>
            <a:ext cx="2209800" cy="68580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April 16, 2008</a:t>
            </a:r>
          </a:p>
          <a:p>
            <a:pPr>
              <a:defRPr/>
            </a:pPr>
            <a:r>
              <a:rPr lang="en-US"/>
              <a:t>Senior Thesis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685800"/>
          </a:xfrm>
          <a:prstGeom prst="rect">
            <a:avLst/>
          </a:prstGeo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/>
              <a:t>Domenica Ferraro</a:t>
            </a:r>
          </a:p>
          <a:p>
            <a:pPr>
              <a:defRPr/>
            </a:pPr>
            <a:r>
              <a:rPr lang="en-US"/>
              <a:t>Penn State University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636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3200" b="1"/>
              <a:t>Ft. Detrick DMLC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3200" b="1"/>
              <a:t>Frederick, MD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52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F:\Documents\0_Thesis\Pictures\Ft Detrick2.jpg"/>
          <p:cNvPicPr>
            <a:picLocks noChangeAspect="1" noChangeArrowheads="1"/>
          </p:cNvPicPr>
          <p:nvPr userDrawn="1"/>
        </p:nvPicPr>
        <p:blipFill>
          <a:blip r:embed="rId13"/>
          <a:srcRect l="3" r="2"/>
          <a:stretch>
            <a:fillRect/>
          </a:stretch>
        </p:blipFill>
        <p:spPr bwMode="auto">
          <a:xfrm>
            <a:off x="0" y="0"/>
            <a:ext cx="4572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AutoShape 10"/>
          <p:cNvCxnSpPr>
            <a:cxnSpLocks noChangeShapeType="1"/>
          </p:cNvCxnSpPr>
          <p:nvPr userDrawn="1"/>
        </p:nvCxnSpPr>
        <p:spPr bwMode="auto">
          <a:xfrm flipH="1">
            <a:off x="0" y="1143000"/>
            <a:ext cx="91440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" name="AutoShape 11"/>
          <p:cNvCxnSpPr>
            <a:cxnSpLocks noChangeShapeType="1"/>
          </p:cNvCxnSpPr>
          <p:nvPr userDrawn="1"/>
        </p:nvCxnSpPr>
        <p:spPr bwMode="auto">
          <a:xfrm flipH="1">
            <a:off x="0" y="6019800"/>
            <a:ext cx="91440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60960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b="1"/>
            </a:lvl1pPr>
          </a:lstStyle>
          <a:p>
            <a:pPr algn="r">
              <a:defRPr/>
            </a:pPr>
            <a:r>
              <a:rPr lang="en-US" dirty="0" smtClean="0"/>
              <a:t>Architectural Engineering</a:t>
            </a:r>
          </a:p>
          <a:p>
            <a:pPr algn="r">
              <a:defRPr/>
            </a:pPr>
            <a:r>
              <a:rPr lang="en-US" dirty="0" smtClean="0"/>
              <a:t>Mechanical Option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3528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b="1"/>
            </a:lvl1pPr>
          </a:lstStyle>
          <a:p>
            <a:pPr algn="ctr">
              <a:defRPr/>
            </a:pPr>
            <a:r>
              <a:rPr lang="en-US" dirty="0" smtClean="0"/>
              <a:t>Domenica Ferraro</a:t>
            </a:r>
          </a:p>
          <a:p>
            <a:pPr algn="ctr">
              <a:defRPr/>
            </a:pPr>
            <a:r>
              <a:rPr lang="en-US" dirty="0" smtClean="0"/>
              <a:t>Penn State University</a:t>
            </a:r>
          </a:p>
        </p:txBody>
      </p:sp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5334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 dirty="0" smtClean="0"/>
              <a:t>April 16, 2008</a:t>
            </a:r>
          </a:p>
          <a:p>
            <a:pPr>
              <a:defRPr/>
            </a:pPr>
            <a:r>
              <a:rPr lang="en-US" dirty="0" smtClean="0"/>
              <a:t>Senior Thesis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Ft. Detrick Defense Medical Logistics Center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Building Systems Redesign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019800"/>
            <a:ext cx="2590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April 16, 2008</a:t>
            </a:r>
          </a:p>
          <a:p>
            <a:r>
              <a:rPr lang="en-US" dirty="0" smtClean="0"/>
              <a:t>Senior Thesis Presentation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Domenica Ferraro</a:t>
            </a:r>
          </a:p>
          <a:p>
            <a:r>
              <a:rPr lang="en-US" smtClean="0"/>
              <a:t>Penn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533400"/>
          </a:xfrm>
        </p:spPr>
        <p:txBody>
          <a:bodyPr/>
          <a:lstStyle/>
          <a:p>
            <a:r>
              <a:rPr lang="en-US" sz="2400" smtClean="0"/>
              <a:t>Dedicated Outdoor Air System (DOAS)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4114800" cy="3505200"/>
          </a:xfrm>
        </p:spPr>
        <p:txBody>
          <a:bodyPr/>
          <a:lstStyle/>
          <a:p>
            <a:pPr>
              <a:buFontTx/>
              <a:buNone/>
            </a:pPr>
            <a:endParaRPr lang="en-US" sz="1800" b="1" u="sng" smtClean="0"/>
          </a:p>
          <a:p>
            <a:r>
              <a:rPr lang="en-US" sz="2800" smtClean="0"/>
              <a:t>Enthalpy Wheel </a:t>
            </a:r>
          </a:p>
          <a:p>
            <a:pPr lvl="1"/>
            <a:r>
              <a:rPr lang="en-US" sz="2000" smtClean="0"/>
              <a:t>Recovers Energy</a:t>
            </a:r>
          </a:p>
          <a:p>
            <a:pPr lvl="1"/>
            <a:r>
              <a:rPr lang="en-US" sz="2000" smtClean="0"/>
              <a:t>Save on Utility Cost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098"/>
          <a:stretch>
            <a:fillRect/>
          </a:stretch>
        </p:blipFill>
        <p:spPr bwMode="auto">
          <a:xfrm>
            <a:off x="457200" y="2362200"/>
            <a:ext cx="395763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57200" y="5486400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Innovent Dedicated Outdoor Air Unit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19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Mechanical Depth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533400"/>
          </a:xfrm>
        </p:spPr>
        <p:txBody>
          <a:bodyPr/>
          <a:lstStyle/>
          <a:p>
            <a:r>
              <a:rPr lang="en-US" sz="2400" smtClean="0"/>
              <a:t>Dedicated Outdoor Air System (DOAS)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4114800" cy="3505200"/>
          </a:xfrm>
        </p:spPr>
        <p:txBody>
          <a:bodyPr/>
          <a:lstStyle/>
          <a:p>
            <a:pPr>
              <a:buFontTx/>
              <a:buNone/>
            </a:pPr>
            <a:endParaRPr lang="en-US" sz="1800" b="1" u="sng" dirty="0" smtClean="0"/>
          </a:p>
          <a:p>
            <a:r>
              <a:rPr lang="en-US" sz="2800" dirty="0" smtClean="0"/>
              <a:t>100% Outdoor Air</a:t>
            </a:r>
          </a:p>
          <a:p>
            <a:pPr lvl="1"/>
            <a:r>
              <a:rPr lang="en-US" sz="2000" dirty="0" smtClean="0"/>
              <a:t>Smaller Volume of Air Required</a:t>
            </a:r>
          </a:p>
          <a:p>
            <a:pPr lvl="1"/>
            <a:r>
              <a:rPr lang="en-US" sz="2000" dirty="0" smtClean="0"/>
              <a:t>Contaminants Not Recirculated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19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Mechanical Depth Study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2743200"/>
          <a:ext cx="4408488" cy="1002284"/>
        </p:xfrm>
        <a:graphic>
          <a:graphicData uri="http://schemas.openxmlformats.org/drawingml/2006/table">
            <a:tbl>
              <a:tblPr/>
              <a:tblGrid>
                <a:gridCol w="736600"/>
                <a:gridCol w="1397000"/>
                <a:gridCol w="1436688"/>
                <a:gridCol w="8382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Vot (current design)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Vot 100% OA (∑Voz)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AHU-1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AHU-3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AHU-5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14,105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7198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6907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191000"/>
          <a:ext cx="4408488" cy="1002284"/>
        </p:xfrm>
        <a:graphic>
          <a:graphicData uri="http://schemas.openxmlformats.org/drawingml/2006/table">
            <a:tbl>
              <a:tblPr/>
              <a:tblGrid>
                <a:gridCol w="736600"/>
                <a:gridCol w="1397000"/>
                <a:gridCol w="1436688"/>
                <a:gridCol w="8382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Vot (current design)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Vot 100% OA (∑Voz)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AHU-2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1773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AHU-4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AHU-6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4985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13,745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6449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3373" name="TextBox 10"/>
          <p:cNvSpPr txBox="1">
            <a:spLocks noChangeArrowheads="1"/>
          </p:cNvSpPr>
          <p:nvPr/>
        </p:nvSpPr>
        <p:spPr bwMode="auto">
          <a:xfrm>
            <a:off x="762000" y="24384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Outdoor Air Savings from DOAS-1</a:t>
            </a:r>
            <a:endParaRPr lang="en-US"/>
          </a:p>
        </p:txBody>
      </p:sp>
      <p:sp>
        <p:nvSpPr>
          <p:cNvPr id="13374" name="TextBox 11"/>
          <p:cNvSpPr txBox="1">
            <a:spLocks noChangeArrowheads="1"/>
          </p:cNvSpPr>
          <p:nvPr/>
        </p:nvSpPr>
        <p:spPr bwMode="auto">
          <a:xfrm>
            <a:off x="762000" y="38862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Outdoor Air Savings from DOAS-2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6511"/>
          <a:stretch>
            <a:fillRect/>
          </a:stretch>
        </p:blipFill>
        <p:spPr>
          <a:xfrm>
            <a:off x="604838" y="1822450"/>
            <a:ext cx="7934325" cy="3898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Chilled Beams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22860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1" u="sng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Passive System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Cool by Convection and Radiation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Remove Sensible Loads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No Additional Energy to Operate</a:t>
            </a:r>
          </a:p>
        </p:txBody>
      </p:sp>
      <p:pic>
        <p:nvPicPr>
          <p:cNvPr id="7" name="Picture 6" descr="http://aeieng.com/services/sustainable/images/chilledbeampassi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384492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33400" y="5257800"/>
            <a:ext cx="464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http://www.aeieng.com/services/sustainable/chilledbeam.htm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High-Induction Diffusers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22860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1" u="sng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Cooling Supply Air Temperature = 48°F</a:t>
            </a:r>
            <a:endParaRPr lang="en-US" sz="28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>
                <a:latin typeface="+mn-lt"/>
              </a:rPr>
              <a:t>Diffusers encourage mixing of air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>
                <a:latin typeface="+mn-lt"/>
              </a:rPr>
              <a:t>Prevent “dumping” of cold air</a:t>
            </a:r>
            <a:endParaRPr lang="en-US" sz="2000" kern="0" dirty="0">
              <a:latin typeface="+mn-lt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914400" y="54102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Nailor High-Induction Diffuser</a:t>
            </a:r>
            <a:endParaRPr lang="en-US" sz="1200" i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47656" t="32292" r="16407" b="20833"/>
          <a:stretch>
            <a:fillRect/>
          </a:stretch>
        </p:blipFill>
        <p:spPr bwMode="auto">
          <a:xfrm>
            <a:off x="914400" y="2362200"/>
            <a:ext cx="3124200" cy="305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1 – Decrease Space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22860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Existing System</a:t>
            </a:r>
            <a:endParaRPr lang="en-US" sz="28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>
                <a:latin typeface="+mn-lt"/>
              </a:rPr>
              <a:t>6 Mechanical Rooms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>
                <a:latin typeface="+mn-lt"/>
              </a:rPr>
              <a:t>5.2% Lost Rentable Space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+mn-lt"/>
              </a:rPr>
              <a:t>Redesigned System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2000" kern="0" dirty="0" smtClean="0"/>
              <a:t>2 Mechanical Rooms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2000" kern="0" dirty="0" smtClean="0"/>
              <a:t>3.3% Lost Rentable Space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/>
              <a:t>Owner saves 2392 ft</a:t>
            </a:r>
            <a:r>
              <a:rPr lang="en-US" sz="2800" kern="0" baseline="30000" dirty="0" smtClean="0"/>
              <a:t>2</a:t>
            </a:r>
            <a:r>
              <a:rPr lang="en-US" sz="2800" kern="0" dirty="0" smtClean="0"/>
              <a:t> – 2% of Total Area</a:t>
            </a:r>
            <a:endParaRPr lang="en-US" sz="2800" kern="0" dirty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554" b="847"/>
          <a:stretch>
            <a:fillRect/>
          </a:stretch>
        </p:blipFill>
        <p:spPr bwMode="auto">
          <a:xfrm>
            <a:off x="1066800" y="2438400"/>
            <a:ext cx="2524193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2 – Increase Energy Efficiency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752600" y="2514600"/>
          <a:ext cx="56388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2 – Increase Energy Efficiency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752600" y="2514599"/>
          <a:ext cx="5638800" cy="297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352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Existing System Energy Cost: $164,529/year</a:t>
            </a:r>
          </a:p>
          <a:p>
            <a:r>
              <a:rPr lang="en-US" sz="2800" dirty="0" smtClean="0"/>
              <a:t>Redesigned System Energy Cost: $136,252/year</a:t>
            </a:r>
          </a:p>
          <a:p>
            <a:r>
              <a:rPr lang="en-US" sz="2800" dirty="0" smtClean="0"/>
              <a:t>Yearly Savings: </a:t>
            </a:r>
            <a:r>
              <a:rPr lang="en-US" sz="2800" b="1" u="sng" dirty="0" smtClean="0"/>
              <a:t>$28,277</a:t>
            </a:r>
            <a:endParaRPr lang="en-US" sz="2800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3 – Maintain Affordability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33600" y="2514600"/>
          <a:ext cx="4721225" cy="1540955"/>
        </p:xfrm>
        <a:graphic>
          <a:graphicData uri="http://schemas.openxmlformats.org/drawingml/2006/table">
            <a:tbl>
              <a:tblPr/>
              <a:tblGrid>
                <a:gridCol w="1540510"/>
                <a:gridCol w="791210"/>
                <a:gridCol w="1250315"/>
                <a:gridCol w="1139190"/>
              </a:tblGrid>
              <a:tr h="20002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Utility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Rates - Baltimore Gas and Electric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Utility Type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Rate 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Summer Charge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Charge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 Consumption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$0.07/kWh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$0.055/kWh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 Consumption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$0.044/kWh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$0.04/kWh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 Demand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$10.22/kW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$4.94/kW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 Demand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$4.94/kW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$4.94/kW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 Consumption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$0.4165/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352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Existing System First Cost: $296,000</a:t>
            </a:r>
          </a:p>
          <a:p>
            <a:r>
              <a:rPr lang="en-US" sz="2800" dirty="0" smtClean="0"/>
              <a:t>Redesigned System First Cost: $384,050</a:t>
            </a:r>
          </a:p>
          <a:p>
            <a:r>
              <a:rPr lang="en-US" sz="2800" dirty="0" smtClean="0"/>
              <a:t>First Cost Increase: </a:t>
            </a:r>
            <a:r>
              <a:rPr lang="en-US" sz="2800" b="1" u="sng" dirty="0" smtClean="0"/>
              <a:t>$88,050</a:t>
            </a:r>
            <a:endParaRPr lang="en-US" sz="2800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3 – Maintain Affordability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2362200"/>
          <a:ext cx="5001260" cy="1631125"/>
        </p:xfrm>
        <a:graphic>
          <a:graphicData uri="http://schemas.openxmlformats.org/drawingml/2006/table">
            <a:tbl>
              <a:tblPr/>
              <a:tblGrid>
                <a:gridCol w="1518920"/>
                <a:gridCol w="1193165"/>
                <a:gridCol w="1416050"/>
                <a:gridCol w="873125"/>
              </a:tblGrid>
              <a:tr h="20002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Initial Cost Comparison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Existing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Redesign DOAS/CB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Diffusers (493)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$20,460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$21,300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-$840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VAV Boxes (164)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$87,740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-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$87,740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Chilled Beams (1460)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-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$276,750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-$276,750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VAV AHUs (6)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$187,800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-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$187,800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DOAS Units (2)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-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$86,000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-$86,000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$296,000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$384,050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-$88,050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Background</a:t>
            </a:r>
          </a:p>
          <a:p>
            <a:pPr lvl="1" eaLnBrk="1" hangingPunct="1"/>
            <a:r>
              <a:rPr lang="en-US" smtClean="0"/>
              <a:t>Existing Mechanical Systems</a:t>
            </a:r>
          </a:p>
          <a:p>
            <a:pPr lvl="1" eaLnBrk="1" hangingPunct="1"/>
            <a:r>
              <a:rPr lang="en-US" smtClean="0"/>
              <a:t>Redesign Summary</a:t>
            </a:r>
          </a:p>
          <a:p>
            <a:pPr lvl="1" eaLnBrk="1" hangingPunct="1"/>
            <a:r>
              <a:rPr lang="en-US" smtClean="0"/>
              <a:t>Redesign Goals</a:t>
            </a:r>
          </a:p>
          <a:p>
            <a:pPr lvl="1" eaLnBrk="1" hangingPunct="1"/>
            <a:r>
              <a:rPr lang="en-US" smtClean="0"/>
              <a:t>Mechanical Depth Study</a:t>
            </a:r>
          </a:p>
          <a:p>
            <a:pPr lvl="1" eaLnBrk="1" hangingPunct="1"/>
            <a:r>
              <a:rPr lang="en-US" smtClean="0"/>
              <a:t>Architectural/Site Breadth Study</a:t>
            </a:r>
          </a:p>
          <a:p>
            <a:pPr lvl="1" eaLnBrk="1" hangingPunct="1"/>
            <a:r>
              <a:rPr lang="en-US" smtClean="0"/>
              <a:t>Electrical Breadth Study</a:t>
            </a:r>
          </a:p>
          <a:p>
            <a:pPr lvl="1" eaLnBrk="1" hangingPunct="1"/>
            <a:r>
              <a:rPr lang="en-US" smtClean="0"/>
              <a:t>Conclusions and Recommendations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352800"/>
          </a:xfrm>
        </p:spPr>
        <p:txBody>
          <a:bodyPr/>
          <a:lstStyle/>
          <a:p>
            <a:r>
              <a:rPr lang="en-US" sz="2800" dirty="0" smtClean="0"/>
              <a:t>Existing System Life Cycle Cost: $1,696,733</a:t>
            </a:r>
          </a:p>
          <a:p>
            <a:r>
              <a:rPr lang="en-US" sz="2800" dirty="0" smtClean="0"/>
              <a:t>Redesigned System First Cost: $1,544,041</a:t>
            </a:r>
          </a:p>
          <a:p>
            <a:r>
              <a:rPr lang="en-US" sz="2800" dirty="0" smtClean="0"/>
              <a:t>20-Year Life Cycle Cost Savings: </a:t>
            </a:r>
            <a:r>
              <a:rPr lang="en-US" sz="2800" b="1" u="sng" dirty="0" smtClean="0"/>
              <a:t>$152,692</a:t>
            </a:r>
          </a:p>
          <a:p>
            <a:pPr lvl="1"/>
            <a:r>
              <a:rPr lang="en-US" sz="2400" dirty="0" smtClean="0"/>
              <a:t>Payback Period: only </a:t>
            </a:r>
            <a:r>
              <a:rPr lang="en-US" sz="2400" b="1" dirty="0" smtClean="0"/>
              <a:t>3.9</a:t>
            </a:r>
            <a:r>
              <a:rPr lang="en-US" sz="2400" dirty="0" smtClean="0"/>
              <a:t>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3 – Maintain Affordability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4 – Maintain Occupant Safety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4114800" cy="3505200"/>
          </a:xfrm>
        </p:spPr>
        <p:txBody>
          <a:bodyPr/>
          <a:lstStyle/>
          <a:p>
            <a:pPr>
              <a:buFontTx/>
              <a:buNone/>
            </a:pPr>
            <a:endParaRPr lang="en-US" sz="1800" b="1" u="sng" dirty="0" smtClean="0"/>
          </a:p>
          <a:p>
            <a:r>
              <a:rPr lang="en-US" sz="1800" dirty="0" smtClean="0"/>
              <a:t>Simulation of contaminant released in outdoor air intake (star)</a:t>
            </a:r>
          </a:p>
          <a:p>
            <a:r>
              <a:rPr lang="en-US" sz="1800" dirty="0" smtClean="0"/>
              <a:t>Concentration of contaminants 30 minutes following release</a:t>
            </a:r>
          </a:p>
          <a:p>
            <a:r>
              <a:rPr lang="en-US" sz="1800" dirty="0" smtClean="0"/>
              <a:t>Existing system has higher initial concentration on first floor</a:t>
            </a:r>
          </a:p>
          <a:p>
            <a:pPr lvl="1"/>
            <a:r>
              <a:rPr lang="en-US" sz="1600" dirty="0" smtClean="0"/>
              <a:t>Smaller Zones</a:t>
            </a:r>
          </a:p>
          <a:p>
            <a:pPr lvl="1"/>
            <a:r>
              <a:rPr lang="en-US" sz="1600" dirty="0" smtClean="0"/>
              <a:t>Rest of contamination due to leakage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371600" y="2514600"/>
            <a:ext cx="2760677" cy="1676400"/>
            <a:chOff x="0" y="457200"/>
            <a:chExt cx="3419475" cy="2076450"/>
          </a:xfrm>
        </p:grpSpPr>
        <p:pic>
          <p:nvPicPr>
            <p:cNvPr id="47122" name="Picture 26" descr="E_1_030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57200"/>
              <a:ext cx="1123950" cy="2066925"/>
            </a:xfrm>
            <a:prstGeom prst="rect">
              <a:avLst/>
            </a:prstGeom>
            <a:noFill/>
          </p:spPr>
        </p:pic>
        <p:pic>
          <p:nvPicPr>
            <p:cNvPr id="47121" name="Picture 27" descr="E_2_030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57200"/>
              <a:ext cx="1133475" cy="2066925"/>
            </a:xfrm>
            <a:prstGeom prst="rect">
              <a:avLst/>
            </a:prstGeom>
            <a:noFill/>
          </p:spPr>
        </p:pic>
        <p:pic>
          <p:nvPicPr>
            <p:cNvPr id="47120" name="Picture 28" descr="E_3_030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457200"/>
              <a:ext cx="1133475" cy="2076450"/>
            </a:xfrm>
            <a:prstGeom prst="rect">
              <a:avLst/>
            </a:prstGeom>
            <a:noFill/>
          </p:spPr>
        </p:pic>
      </p:grp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71600" y="22860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Floor	  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Floor	   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Floor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Existing System</a:t>
            </a:r>
            <a:endParaRPr lang="en-US" sz="1600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371600" y="4267200"/>
            <a:ext cx="2743200" cy="1665788"/>
            <a:chOff x="1143000" y="4419600"/>
            <a:chExt cx="3419475" cy="2076450"/>
          </a:xfrm>
        </p:grpSpPr>
        <p:pic>
          <p:nvPicPr>
            <p:cNvPr id="47126" name="Picture 26" descr="E_1_030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4419600"/>
              <a:ext cx="1114425" cy="2066925"/>
            </a:xfrm>
            <a:prstGeom prst="rect">
              <a:avLst/>
            </a:prstGeom>
            <a:noFill/>
          </p:spPr>
        </p:pic>
        <p:pic>
          <p:nvPicPr>
            <p:cNvPr id="47125" name="Picture 27" descr="E_2_030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4419600"/>
              <a:ext cx="1114425" cy="2066925"/>
            </a:xfrm>
            <a:prstGeom prst="rect">
              <a:avLst/>
            </a:prstGeom>
            <a:noFill/>
          </p:spPr>
        </p:pic>
        <p:pic>
          <p:nvPicPr>
            <p:cNvPr id="47124" name="Picture 28" descr="E_3_030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4419600"/>
              <a:ext cx="1133475" cy="2076450"/>
            </a:xfrm>
            <a:prstGeom prst="rect">
              <a:avLst/>
            </a:prstGeom>
            <a:noFill/>
          </p:spPr>
        </p:pic>
      </p:grp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" y="487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Redesigned System</a:t>
            </a:r>
            <a:endParaRPr lang="en-US" sz="1600" dirty="0"/>
          </a:p>
        </p:txBody>
      </p:sp>
      <p:sp>
        <p:nvSpPr>
          <p:cNvPr id="34" name="5-Point Star 33"/>
          <p:cNvSpPr/>
          <p:nvPr/>
        </p:nvSpPr>
        <p:spPr>
          <a:xfrm>
            <a:off x="1676400" y="3962400"/>
            <a:ext cx="76200" cy="762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1676400" y="5715000"/>
            <a:ext cx="76200" cy="762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4 – Maintain Occupant Safety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629400" y="2590800"/>
            <a:ext cx="2514600" cy="2209800"/>
          </a:xfrm>
        </p:spPr>
        <p:txBody>
          <a:bodyPr/>
          <a:lstStyle/>
          <a:p>
            <a:r>
              <a:rPr lang="en-US" sz="1800" dirty="0" smtClean="0"/>
              <a:t>Redesign takes approximately 2 hours longer to clear the building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Chart 20"/>
          <p:cNvGraphicFramePr/>
          <p:nvPr/>
        </p:nvGraphicFramePr>
        <p:xfrm>
          <a:off x="228600" y="2362199"/>
          <a:ext cx="5562600" cy="350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1" descr="RESULTS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5181600"/>
            <a:ext cx="857250" cy="495300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 l="33594" t="43749" r="30469" b="21875"/>
          <a:stretch>
            <a:fillRect/>
          </a:stretch>
        </p:blipFill>
        <p:spPr bwMode="auto">
          <a:xfrm>
            <a:off x="3505200" y="2590800"/>
            <a:ext cx="2971799" cy="2131943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/>
          <p:cNvCxnSpPr/>
          <p:nvPr/>
        </p:nvCxnSpPr>
        <p:spPr>
          <a:xfrm rot="5400000">
            <a:off x="1714500" y="3390900"/>
            <a:ext cx="2590800" cy="990600"/>
          </a:xfrm>
          <a:prstGeom prst="line">
            <a:avLst/>
          </a:prstGeom>
          <a:ln w="28575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514600" y="4724400"/>
            <a:ext cx="3962400" cy="457200"/>
          </a:xfrm>
          <a:prstGeom prst="line">
            <a:avLst/>
          </a:prstGeom>
          <a:ln w="28575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2514600" y="4724400"/>
            <a:ext cx="990600" cy="457200"/>
          </a:xfrm>
          <a:prstGeom prst="line">
            <a:avLst/>
          </a:prstGeom>
          <a:ln w="28575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4 – Maintain Occupant Safety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4495800" cy="3505200"/>
          </a:xfrm>
        </p:spPr>
        <p:txBody>
          <a:bodyPr/>
          <a:lstStyle/>
          <a:p>
            <a:r>
              <a:rPr lang="en-US" sz="2000" dirty="0" smtClean="0"/>
              <a:t>Acute Exposure Guideline Level (AEGL)</a:t>
            </a:r>
          </a:p>
          <a:p>
            <a:pPr lvl="1"/>
            <a:r>
              <a:rPr lang="en-US" sz="1600" dirty="0" smtClean="0"/>
              <a:t>Describe risk from one-time exposure to contaminants</a:t>
            </a:r>
          </a:p>
          <a:p>
            <a:r>
              <a:rPr lang="en-US" sz="2000" dirty="0" smtClean="0"/>
              <a:t>Contaminant selected arbitrarily, only intended to display relative concentration between 2 cases</a:t>
            </a:r>
          </a:p>
          <a:p>
            <a:r>
              <a:rPr lang="en-US" sz="2000" dirty="0" smtClean="0"/>
              <a:t>Redesign never reaches dangerous level – </a:t>
            </a:r>
            <a:r>
              <a:rPr lang="en-US" sz="2000" b="1" dirty="0" smtClean="0"/>
              <a:t>2 hour difference is not critical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Chart 20"/>
          <p:cNvGraphicFramePr/>
          <p:nvPr/>
        </p:nvGraphicFramePr>
        <p:xfrm>
          <a:off x="228601" y="22860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nsulatingadditive.com/_borders/DEPARTMENT_OF_DEFENSE.jpg"/>
          <p:cNvPicPr>
            <a:picLocks noChangeAspect="1" noChangeArrowheads="1"/>
          </p:cNvPicPr>
          <p:nvPr/>
        </p:nvPicPr>
        <p:blipFill>
          <a:blip r:embed="rId2">
            <a:lum bright="55000" contrast="-70000"/>
          </a:blip>
          <a:srcRect/>
          <a:stretch>
            <a:fillRect/>
          </a:stretch>
        </p:blipFill>
        <p:spPr bwMode="auto">
          <a:xfrm>
            <a:off x="2133600" y="1295400"/>
            <a:ext cx="4571999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639762"/>
          </a:xfrm>
        </p:spPr>
        <p:txBody>
          <a:bodyPr/>
          <a:lstStyle/>
          <a:p>
            <a:r>
              <a:rPr lang="en-US" dirty="0" smtClean="0"/>
              <a:t>Existing System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200401"/>
          </a:xfrm>
        </p:spPr>
        <p:txBody>
          <a:bodyPr/>
          <a:lstStyle/>
          <a:p>
            <a:r>
              <a:rPr lang="en-US" sz="2000" dirty="0" smtClean="0"/>
              <a:t>43 points – SPiRiT </a:t>
            </a:r>
            <a:r>
              <a:rPr lang="en-US" sz="2000" b="1" dirty="0" smtClean="0"/>
              <a:t>Silver</a:t>
            </a:r>
          </a:p>
          <a:p>
            <a:r>
              <a:rPr lang="en-US" sz="2000" dirty="0" smtClean="0"/>
              <a:t>Need </a:t>
            </a:r>
            <a:r>
              <a:rPr lang="en-US" sz="2000" b="1" u="sng" dirty="0" smtClean="0"/>
              <a:t>7</a:t>
            </a:r>
            <a:r>
              <a:rPr lang="en-US" sz="2000" dirty="0" smtClean="0"/>
              <a:t> points for SPiRiT </a:t>
            </a:r>
            <a:r>
              <a:rPr lang="en-US" sz="2000" b="1" dirty="0" smtClean="0"/>
              <a:t>Gold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2209800"/>
            <a:ext cx="4041775" cy="639762"/>
          </a:xfrm>
        </p:spPr>
        <p:txBody>
          <a:bodyPr/>
          <a:lstStyle/>
          <a:p>
            <a:r>
              <a:rPr lang="en-US" dirty="0" smtClean="0"/>
              <a:t>Redesigned System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124201"/>
          </a:xfrm>
        </p:spPr>
        <p:txBody>
          <a:bodyPr/>
          <a:lstStyle/>
          <a:p>
            <a:r>
              <a:rPr lang="en-US" sz="2000" dirty="0" smtClean="0"/>
              <a:t>Uses 17.2% less energy than baseline system</a:t>
            </a:r>
          </a:p>
          <a:p>
            <a:r>
              <a:rPr lang="en-US" sz="2000" dirty="0" smtClean="0"/>
              <a:t>1 point awarded for every 2.5% reduction of energy</a:t>
            </a:r>
          </a:p>
          <a:p>
            <a:r>
              <a:rPr lang="en-US" sz="2000" b="1" u="sng" dirty="0" smtClean="0"/>
              <a:t>6</a:t>
            </a:r>
            <a:r>
              <a:rPr lang="en-US" sz="2000" dirty="0" smtClean="0"/>
              <a:t> more points can be obtained, but still need </a:t>
            </a:r>
            <a:r>
              <a:rPr lang="en-US" sz="2000" b="1" dirty="0" smtClean="0"/>
              <a:t>one more… </a:t>
            </a:r>
            <a:endParaRPr lang="en-US" sz="2000" b="1" dirty="0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smtClean="0"/>
              <a:t>Mechanical Depth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5 – Improve Sustainability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2209800"/>
            <a:ext cx="4041775" cy="639762"/>
          </a:xfrm>
        </p:spPr>
        <p:txBody>
          <a:bodyPr/>
          <a:lstStyle/>
          <a:p>
            <a:r>
              <a:rPr lang="en-US" u="sng" dirty="0" smtClean="0"/>
              <a:t>Constructed Wetland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124201"/>
          </a:xfrm>
        </p:spPr>
        <p:txBody>
          <a:bodyPr/>
          <a:lstStyle/>
          <a:p>
            <a:r>
              <a:rPr lang="en-US" sz="2000" dirty="0" smtClean="0"/>
              <a:t>Satisfies SPiRiT credit 2.C2 – Innovative use of wastewater technology</a:t>
            </a:r>
          </a:p>
          <a:p>
            <a:r>
              <a:rPr lang="en-US" sz="2000" dirty="0" smtClean="0"/>
              <a:t>Use planting beds of wetland vegetation to treat noxious effluents/sewage</a:t>
            </a:r>
          </a:p>
          <a:p>
            <a:r>
              <a:rPr lang="en-US" sz="2000" dirty="0" smtClean="0"/>
              <a:t>Free water surface – most affordable</a:t>
            </a:r>
            <a:endParaRPr lang="en-US" sz="2000" dirty="0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Architectural/Site Breadth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5 – Improve Sustainability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4" name="Picture 2" descr="http://www.dep.state.pa.us/river/Images/photo%20gallery/lake%20erie/wetland%20vegetation/DSCN0012.JPG"/>
          <p:cNvPicPr>
            <a:picLocks noChangeAspect="1" noChangeArrowheads="1"/>
          </p:cNvPicPr>
          <p:nvPr/>
        </p:nvPicPr>
        <p:blipFill>
          <a:blip r:embed="rId2" cstate="print"/>
          <a:srcRect l="8571"/>
          <a:stretch>
            <a:fillRect/>
          </a:stretch>
        </p:blipFill>
        <p:spPr bwMode="auto">
          <a:xfrm>
            <a:off x="685800" y="2514600"/>
            <a:ext cx="3555999" cy="29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85800" y="5410200"/>
            <a:ext cx="358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http://www.dep.state.pa.us/Images/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Architectural/Site Breadth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5 – Improve Sustainability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5715000"/>
            <a:ext cx="571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http://www.unep.org/geo/yearbook/yb2003/images/fresh_img_g_40.jpg</a:t>
            </a:r>
            <a:endParaRPr lang="en-US" sz="1200" i="1" dirty="0"/>
          </a:p>
        </p:txBody>
      </p:sp>
      <p:pic>
        <p:nvPicPr>
          <p:cNvPr id="1026" name="Picture 2" descr="http://www.unep.org/geo/yearbook/yb2003/images/fresh_img_g_40.jpg"/>
          <p:cNvPicPr>
            <a:picLocks noChangeAspect="1" noChangeArrowheads="1"/>
          </p:cNvPicPr>
          <p:nvPr/>
        </p:nvPicPr>
        <p:blipFill>
          <a:blip r:embed="rId2"/>
          <a:srcRect r="1"/>
          <a:stretch>
            <a:fillRect/>
          </a:stretch>
        </p:blipFill>
        <p:spPr bwMode="auto">
          <a:xfrm>
            <a:off x="1752600" y="2362200"/>
            <a:ext cx="571500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2209800"/>
            <a:ext cx="4041775" cy="639762"/>
          </a:xfrm>
        </p:spPr>
        <p:txBody>
          <a:bodyPr/>
          <a:lstStyle/>
          <a:p>
            <a:r>
              <a:rPr lang="en-US" u="sng" dirty="0" smtClean="0"/>
              <a:t>Constructed Wetland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124201"/>
          </a:xfrm>
        </p:spPr>
        <p:txBody>
          <a:bodyPr/>
          <a:lstStyle/>
          <a:p>
            <a:r>
              <a:rPr lang="en-US" sz="2000" dirty="0" smtClean="0"/>
              <a:t>Building uses 24,300 gal/day (max. occupancy)</a:t>
            </a:r>
          </a:p>
          <a:p>
            <a:r>
              <a:rPr lang="en-US" sz="2000" dirty="0" smtClean="0"/>
              <a:t>4300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3 ft deep</a:t>
            </a:r>
          </a:p>
          <a:p>
            <a:r>
              <a:rPr lang="en-US" sz="2000" dirty="0" smtClean="0"/>
              <a:t>Adds </a:t>
            </a:r>
            <a:r>
              <a:rPr lang="en-US" sz="2000" b="1" u="sng" dirty="0" smtClean="0"/>
              <a:t>$38,700 </a:t>
            </a:r>
            <a:r>
              <a:rPr lang="en-US" sz="2000" dirty="0" smtClean="0"/>
              <a:t>to first cost</a:t>
            </a:r>
            <a:endParaRPr lang="en-US" sz="2000" dirty="0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Architectural/Site Breadth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5 – Improve Sustainability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2590800"/>
          <a:ext cx="4038600" cy="1666875"/>
        </p:xfrm>
        <a:graphic>
          <a:graphicData uri="http://schemas.openxmlformats.org/drawingml/2006/table">
            <a:tbl>
              <a:tblPr/>
              <a:tblGrid>
                <a:gridCol w="2878849"/>
                <a:gridCol w="1159751"/>
              </a:tblGrid>
              <a:tr h="2381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Construction Cost Summary - FWS Constructed Wetland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Excavation/Compaction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$8,668.80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Soil/Gravel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$2,786.40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Liner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$12,267.90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Plants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$5,495.40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Plumbing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$9,481.50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$38,700.00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Architectural/Site Breadth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5 – Improve Sustainability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4" name="Picture 2" descr="http://www.dep.state.pa.us/river/Images/photo%20gallery/lake%20erie/wetland%20vegetation/DSCN0012.JPG"/>
          <p:cNvPicPr>
            <a:picLocks noChangeAspect="1" noChangeArrowheads="1"/>
          </p:cNvPicPr>
          <p:nvPr/>
        </p:nvPicPr>
        <p:blipFill>
          <a:blip r:embed="rId2" cstate="print"/>
          <a:srcRect l="1813" t="7143" r="2080" b="9524"/>
          <a:stretch>
            <a:fillRect/>
          </a:stretch>
        </p:blipFill>
        <p:spPr bwMode="auto">
          <a:xfrm>
            <a:off x="4572000" y="2667000"/>
            <a:ext cx="4038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20673" t="18036" r="17468" b="15030"/>
          <a:stretch>
            <a:fillRect/>
          </a:stretch>
        </p:blipFill>
        <p:spPr bwMode="auto">
          <a:xfrm>
            <a:off x="457200" y="2514600"/>
            <a:ext cx="3657600" cy="316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Electrical Breadth Study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828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Goal 3 – Maintain Affordability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2438400"/>
          <a:ext cx="4323334" cy="1000125"/>
        </p:xfrm>
        <a:graphic>
          <a:graphicData uri="http://schemas.openxmlformats.org/drawingml/2006/table">
            <a:tbl>
              <a:tblPr/>
              <a:tblGrid>
                <a:gridCol w="1079500"/>
                <a:gridCol w="432689"/>
                <a:gridCol w="1296035"/>
                <a:gridCol w="481330"/>
                <a:gridCol w="1033780"/>
              </a:tblGrid>
              <a:tr h="20002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of Electrical Additions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Added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Qty.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100 LF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 Cost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#10 Wire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$129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 A Breaker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$4,074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SimSu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$4,203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733800"/>
          <a:ext cx="4300220" cy="2000250"/>
        </p:xfrm>
        <a:graphic>
          <a:graphicData uri="http://schemas.openxmlformats.org/drawingml/2006/table">
            <a:tbl>
              <a:tblPr/>
              <a:tblGrid>
                <a:gridCol w="1076325"/>
                <a:gridCol w="407670"/>
                <a:gridCol w="1292860"/>
                <a:gridCol w="481330"/>
                <a:gridCol w="1042035"/>
              </a:tblGrid>
              <a:tr h="20002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of Electrical Subtractions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Subtracted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Qty.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100 LF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 Cost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#3 Wire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196.00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$1,176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#4 Wire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166.50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$1,279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#12 Wire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47.90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$1,104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 A Breaker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$4,818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 A Breaker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$4,818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A Breaker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$4,074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Panel DP5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$4,000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SimSu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$21,268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667001"/>
            <a:ext cx="4041775" cy="3352800"/>
          </a:xfrm>
        </p:spPr>
        <p:txBody>
          <a:bodyPr/>
          <a:lstStyle/>
          <a:p>
            <a:r>
              <a:rPr lang="en-US" sz="2000" dirty="0" smtClean="0"/>
              <a:t>Equipment reduction means power reduction</a:t>
            </a:r>
          </a:p>
          <a:p>
            <a:r>
              <a:rPr lang="en-US" sz="2000" dirty="0" smtClean="0"/>
              <a:t>Panelboard DP5 can be eliminated</a:t>
            </a:r>
          </a:p>
          <a:p>
            <a:r>
              <a:rPr lang="en-US" sz="2000" dirty="0" smtClean="0"/>
              <a:t>Reduces first cost by </a:t>
            </a:r>
            <a:r>
              <a:rPr lang="en-US" sz="2000" u="sng" dirty="0" smtClean="0"/>
              <a:t>$17,065</a:t>
            </a:r>
          </a:p>
          <a:p>
            <a:r>
              <a:rPr lang="en-US" sz="2000" b="1" dirty="0" smtClean="0"/>
              <a:t>Total cost additions from breadth: </a:t>
            </a:r>
            <a:r>
              <a:rPr lang="en-US" sz="2000" b="1" u="sng" dirty="0" smtClean="0"/>
              <a:t>$21,635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sulatingadditive.com/_borders/DEPARTMENT_OF_DEFENSE.jpg"/>
          <p:cNvPicPr>
            <a:picLocks noChangeAspect="1" noChangeArrowheads="1"/>
          </p:cNvPicPr>
          <p:nvPr/>
        </p:nvPicPr>
        <p:blipFill>
          <a:blip r:embed="rId2">
            <a:lum bright="57000" contrast="-70000"/>
          </a:blip>
          <a:srcRect/>
          <a:stretch>
            <a:fillRect/>
          </a:stretch>
        </p:blipFill>
        <p:spPr bwMode="auto">
          <a:xfrm>
            <a:off x="2133600" y="1295400"/>
            <a:ext cx="4571999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dirty="0" smtClean="0"/>
              <a:t>Size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129,960 ft</a:t>
            </a:r>
            <a:r>
              <a:rPr lang="en-US" sz="2400" baseline="30000" dirty="0" smtClean="0"/>
              <a:t>2</a:t>
            </a:r>
          </a:p>
          <a:p>
            <a:pPr eaLnBrk="1" hangingPunct="1">
              <a:buFontTx/>
              <a:buNone/>
            </a:pPr>
            <a:r>
              <a:rPr lang="en-US" sz="2400" b="1" u="sng" dirty="0" smtClean="0"/>
              <a:t>Cost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$26.5 Million</a:t>
            </a:r>
          </a:p>
          <a:p>
            <a:pPr eaLnBrk="1" hangingPunct="1">
              <a:buFontTx/>
              <a:buNone/>
            </a:pPr>
            <a:r>
              <a:rPr lang="en-US" sz="2400" b="1" u="sng" dirty="0" smtClean="0"/>
              <a:t>Function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Office</a:t>
            </a:r>
          </a:p>
          <a:p>
            <a:pPr eaLnBrk="1" hangingPunct="1">
              <a:buFontTx/>
              <a:buNone/>
            </a:pPr>
            <a:r>
              <a:rPr lang="en-US" sz="2400" b="1" u="sng" dirty="0" smtClean="0"/>
              <a:t>Occupants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Top Medical Planning Organizations within the </a:t>
            </a:r>
            <a:r>
              <a:rPr lang="en-US" sz="2400" b="1" dirty="0" smtClean="0"/>
              <a:t>Department of Defense</a:t>
            </a:r>
            <a:r>
              <a:rPr lang="en-US" sz="2400" dirty="0" smtClean="0"/>
              <a:t>, representing the </a:t>
            </a:r>
            <a:r>
              <a:rPr lang="en-US" sz="2400" b="1" dirty="0" smtClean="0"/>
              <a:t>Army</a:t>
            </a:r>
            <a:r>
              <a:rPr lang="en-US" sz="2400" dirty="0" smtClean="0"/>
              <a:t>, </a:t>
            </a:r>
            <a:r>
              <a:rPr lang="en-US" sz="2400" b="1" dirty="0" smtClean="0"/>
              <a:t>Navy</a:t>
            </a:r>
            <a:r>
              <a:rPr lang="en-US" sz="2400" dirty="0" smtClean="0"/>
              <a:t>, </a:t>
            </a:r>
            <a:r>
              <a:rPr lang="en-US" sz="2400" b="1" dirty="0" smtClean="0"/>
              <a:t>Air Force</a:t>
            </a:r>
            <a:r>
              <a:rPr lang="en-US" sz="2400" dirty="0" smtClean="0"/>
              <a:t>, and </a:t>
            </a:r>
            <a:r>
              <a:rPr lang="en-US" sz="2400" b="1" dirty="0" smtClean="0"/>
              <a:t>Marines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Conclusions and Recommendations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81001" y="1905001"/>
            <a:ext cx="8229600" cy="4038600"/>
          </a:xfrm>
        </p:spPr>
        <p:txBody>
          <a:bodyPr/>
          <a:lstStyle/>
          <a:p>
            <a:r>
              <a:rPr lang="en-US" dirty="0" smtClean="0"/>
              <a:t>Total First Cost of Redesign: $384,050 + $21,635 = </a:t>
            </a:r>
            <a:r>
              <a:rPr lang="en-US" b="1" dirty="0" smtClean="0"/>
              <a:t>$405,685</a:t>
            </a:r>
          </a:p>
          <a:p>
            <a:r>
              <a:rPr lang="en-US" dirty="0" smtClean="0"/>
              <a:t>Total 20-Year Life Cycle Cost Savings: </a:t>
            </a:r>
            <a:r>
              <a:rPr lang="en-US" b="1" u="sng" dirty="0" smtClean="0"/>
              <a:t>$131,058</a:t>
            </a:r>
          </a:p>
          <a:p>
            <a:pPr lvl="1"/>
            <a:r>
              <a:rPr lang="en-US" dirty="0" smtClean="0"/>
              <a:t>Payback period still only </a:t>
            </a:r>
            <a:r>
              <a:rPr lang="en-US" b="1" dirty="0" smtClean="0"/>
              <a:t>5.2 years</a:t>
            </a:r>
          </a:p>
          <a:p>
            <a:r>
              <a:rPr lang="en-US" dirty="0" smtClean="0"/>
              <a:t>Owner would pay $109,685 more up-front, but would save $131,058 after 20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Conclusions and Recommendations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Goals Met: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Decrease Space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DOAS units take up 2% less space than existing AHUs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Increase Energy Efficiency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Smaller quantity of air to condition; Enthalpy wheel provides energy recovery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Maintain Affordability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Higher first cost pays back in 5.2 years with savings on energy.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Maintain Occupant Safety 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DOAS takes longer to clear the building, but the building never reaches a critical level.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Improve Sustainability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6 credits from mechanical redesign + 1 credit from wetland = 7 credits needed for SPiRiT Gold.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3962400" cy="3733800"/>
          </a:xfrm>
        </p:spPr>
        <p:txBody>
          <a:bodyPr/>
          <a:lstStyle/>
          <a:p>
            <a:pPr lvl="1" algn="ctr">
              <a:buFontTx/>
              <a:buNone/>
            </a:pPr>
            <a:r>
              <a:rPr lang="en-US" sz="1800" b="1" u="sng" smtClean="0"/>
              <a:t>Project Sponsor:</a:t>
            </a:r>
            <a:r>
              <a:rPr lang="en-US" sz="1800" smtClean="0"/>
              <a:t> Lou Mittleman</a:t>
            </a:r>
          </a:p>
          <a:p>
            <a:pPr lvl="1" algn="ctr">
              <a:buFontTx/>
              <a:buNone/>
            </a:pPr>
            <a:endParaRPr lang="en-US" sz="1800" smtClean="0"/>
          </a:p>
          <a:p>
            <a:pPr lvl="1" algn="ctr">
              <a:buFontTx/>
              <a:buNone/>
            </a:pPr>
            <a:r>
              <a:rPr lang="en-US" sz="1600" smtClean="0"/>
              <a:t>Dave Casciano</a:t>
            </a:r>
          </a:p>
          <a:p>
            <a:pPr lvl="1" algn="ctr">
              <a:buFontTx/>
              <a:buNone/>
            </a:pPr>
            <a:r>
              <a:rPr lang="en-US" sz="1600" smtClean="0"/>
              <a:t>Todd Garing</a:t>
            </a:r>
          </a:p>
          <a:p>
            <a:pPr lvl="1" algn="ctr">
              <a:buFontTx/>
              <a:buNone/>
            </a:pPr>
            <a:r>
              <a:rPr lang="en-US" sz="1600" smtClean="0"/>
              <a:t>Darren Anderson</a:t>
            </a:r>
          </a:p>
          <a:p>
            <a:pPr lvl="1" algn="ctr">
              <a:buFontTx/>
              <a:buNone/>
            </a:pPr>
            <a:r>
              <a:rPr lang="en-US" sz="1600" smtClean="0"/>
              <a:t>John Morris</a:t>
            </a:r>
          </a:p>
          <a:p>
            <a:pPr lvl="1" algn="ctr">
              <a:buFontTx/>
              <a:buNone/>
            </a:pPr>
            <a:r>
              <a:rPr lang="en-US" sz="1600" smtClean="0"/>
              <a:t>Michael Schwarz</a:t>
            </a:r>
          </a:p>
          <a:p>
            <a:pPr lvl="1">
              <a:buFontTx/>
              <a:buNone/>
            </a:pPr>
            <a:endParaRPr lang="en-US" sz="1800" smtClean="0"/>
          </a:p>
          <a:p>
            <a:pPr lvl="1">
              <a:buFontTx/>
              <a:buNone/>
            </a:pPr>
            <a:endParaRPr lang="en-US" sz="1800" smtClean="0"/>
          </a:p>
          <a:p>
            <a:pPr lvl="1">
              <a:buFontTx/>
              <a:buNone/>
            </a:pPr>
            <a:endParaRPr lang="en-US" sz="1800" smtClean="0"/>
          </a:p>
          <a:p>
            <a:pPr lvl="1">
              <a:buFontTx/>
              <a:buNone/>
            </a:pPr>
            <a:endParaRPr lang="en-US" sz="1800" smtClean="0"/>
          </a:p>
        </p:txBody>
      </p:sp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0386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b="1" u="sng" smtClean="0"/>
              <a:t>Faculty Advisor:</a:t>
            </a:r>
            <a:r>
              <a:rPr lang="en-US" sz="1800" smtClean="0"/>
              <a:t> Dr. William Bahnfleth</a:t>
            </a:r>
          </a:p>
          <a:p>
            <a:pPr algn="ctr">
              <a:buFontTx/>
              <a:buNone/>
            </a:pPr>
            <a:endParaRPr lang="en-US" sz="1800" smtClean="0"/>
          </a:p>
          <a:p>
            <a:pPr algn="ctr">
              <a:buFontTx/>
              <a:buNone/>
            </a:pPr>
            <a:r>
              <a:rPr lang="en-US" sz="1600" smtClean="0"/>
              <a:t>Justin Bem</a:t>
            </a:r>
          </a:p>
          <a:p>
            <a:pPr algn="ctr">
              <a:buFontTx/>
              <a:buNone/>
            </a:pPr>
            <a:r>
              <a:rPr lang="en-US" sz="1600" smtClean="0"/>
              <a:t>Mike Royer</a:t>
            </a:r>
          </a:p>
          <a:p>
            <a:pPr algn="ctr">
              <a:buFontTx/>
              <a:buNone/>
            </a:pPr>
            <a:r>
              <a:rPr lang="en-US" sz="1600" smtClean="0"/>
              <a:t>Nick Kutchi</a:t>
            </a:r>
          </a:p>
          <a:p>
            <a:pPr algn="ctr">
              <a:buFontTx/>
              <a:buNone/>
            </a:pPr>
            <a:r>
              <a:rPr lang="en-US" sz="1600" smtClean="0"/>
              <a:t>Lou and Julie Ferraro</a:t>
            </a:r>
          </a:p>
          <a:p>
            <a:pPr algn="ctr">
              <a:buFontTx/>
              <a:buNone/>
            </a:pPr>
            <a:r>
              <a:rPr lang="en-US" sz="1600" smtClean="0"/>
              <a:t>Brian Hoover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Goals Met: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Decrease Space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DOAS units take up 2% less space than existing AHUs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Increase Energy Efficiency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Smaller quantity of air to condition; Enthalpy wheel provides energy recovery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Maintain Affordability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Higher first cost pays back in 5.2 years with savings on energy.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Maintain Occupant Safety 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DOAS takes longer to clear the building, but the building never reaches a critical level.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000" dirty="0" smtClean="0"/>
              <a:t>Improve Sustainability</a:t>
            </a:r>
          </a:p>
          <a:p>
            <a:pPr marL="914400" lvl="1" indent="-514350"/>
            <a:r>
              <a:rPr lang="en-US" sz="1600" i="1" dirty="0" smtClean="0">
                <a:solidFill>
                  <a:srgbClr val="00B050"/>
                </a:solidFill>
              </a:rPr>
              <a:t>YES.  6 credits from mechanical redesign + 1 credit from wetland = 7 credits needed for SPiRiT Gold.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nsulatingadditive.com/_borders/DEPARTMENT_OF_DEFENSE.jpg"/>
          <p:cNvPicPr>
            <a:picLocks noChangeAspect="1" noChangeArrowheads="1"/>
          </p:cNvPicPr>
          <p:nvPr/>
        </p:nvPicPr>
        <p:blipFill>
          <a:blip r:embed="rId2">
            <a:lum bright="57000" contrast="-70000"/>
          </a:blip>
          <a:srcRect/>
          <a:stretch>
            <a:fillRect/>
          </a:stretch>
        </p:blipFill>
        <p:spPr bwMode="auto">
          <a:xfrm>
            <a:off x="2133600" y="1295400"/>
            <a:ext cx="4571999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AT/FP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Anti-Terrorism/Force Protection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u="sng" dirty="0" smtClean="0"/>
              <a:t>SPiRiT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Sustainable Project Rating Tool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Mechanical System</a:t>
            </a:r>
          </a:p>
        </p:txBody>
      </p:sp>
      <p:pic>
        <p:nvPicPr>
          <p:cNvPr id="5" name="Content Placeholder 4" descr="590122-R1-04-21A_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2819400" cy="190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590122-R1-05-20A_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079"/>
          <a:stretch>
            <a:fillRect/>
          </a:stretch>
        </p:blipFill>
        <p:spPr>
          <a:xfrm>
            <a:off x="5791200" y="3810000"/>
            <a:ext cx="2446338" cy="1858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581400" y="1905000"/>
            <a:ext cx="4953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u="sng"/>
              <a:t>Chilled Water System</a:t>
            </a:r>
          </a:p>
          <a:p>
            <a:pPr>
              <a:buFont typeface="Arial" charset="0"/>
              <a:buChar char="•"/>
            </a:pPr>
            <a:r>
              <a:rPr lang="en-US" sz="1800"/>
              <a:t>2 Water-Cooled Chillers at 220 tons each</a:t>
            </a:r>
          </a:p>
          <a:p>
            <a:pPr>
              <a:buFont typeface="Arial" charset="0"/>
              <a:buChar char="•"/>
            </a:pPr>
            <a:r>
              <a:rPr lang="en-US" sz="1800"/>
              <a:t>42°F Leaving Water Temperature</a:t>
            </a:r>
          </a:p>
          <a:p>
            <a:pPr>
              <a:buFont typeface="Arial" charset="0"/>
              <a:buChar char="•"/>
            </a:pPr>
            <a:r>
              <a:rPr lang="en-US" sz="1800"/>
              <a:t>Serves Cooling Coils of AHU-1 thru 6</a:t>
            </a:r>
          </a:p>
          <a:p>
            <a:pPr>
              <a:buFont typeface="Arial" charset="0"/>
              <a:buChar char="•"/>
            </a:pPr>
            <a:endParaRPr lang="en-US" sz="1800"/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457200" y="4114800"/>
            <a:ext cx="4953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u="sng"/>
              <a:t>Hot Water System</a:t>
            </a:r>
          </a:p>
          <a:p>
            <a:pPr>
              <a:buFont typeface="Arial" charset="0"/>
              <a:buChar char="•"/>
            </a:pPr>
            <a:r>
              <a:rPr lang="en-US" sz="1800"/>
              <a:t>2 Gas-Fired Boilers at 2160 MBH each</a:t>
            </a:r>
          </a:p>
          <a:p>
            <a:pPr>
              <a:buFont typeface="Arial" charset="0"/>
              <a:buChar char="•"/>
            </a:pPr>
            <a:r>
              <a:rPr lang="en-US" sz="1800"/>
              <a:t>Serves AHU heating coils, VAV reheat coils, and Unit Heaters</a:t>
            </a:r>
          </a:p>
          <a:p>
            <a:pPr>
              <a:buFont typeface="Arial" charset="0"/>
              <a:buChar char="•"/>
            </a:pPr>
            <a:endParaRPr lang="en-US" sz="1800"/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457200" y="3733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Personal Photo Taken 2/23/08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5791200" y="5638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/>
              <a:t>Personal Photo Taken 2/23/08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Mechanical System</a:t>
            </a:r>
          </a:p>
        </p:txBody>
      </p:sp>
      <p:pic>
        <p:nvPicPr>
          <p:cNvPr id="4" name="Content Placeholder 3" descr="590122-R1-15-10A_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5541963" cy="37433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553200" y="2133600"/>
            <a:ext cx="2209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/>
              <a:t>Airside</a:t>
            </a:r>
          </a:p>
          <a:p>
            <a:pPr algn="ctr"/>
            <a:endParaRPr lang="en-US" sz="1800" b="1" u="sng"/>
          </a:p>
          <a:p>
            <a:pPr>
              <a:buFont typeface="Arial" charset="0"/>
              <a:buChar char="•"/>
            </a:pPr>
            <a:r>
              <a:rPr lang="en-US" sz="1800"/>
              <a:t>6 VAV Air Handling Units</a:t>
            </a:r>
          </a:p>
          <a:p>
            <a:pPr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Water Heating and Cooling Coils</a:t>
            </a:r>
          </a:p>
          <a:p>
            <a:pPr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VAV Hot Water Reheat Boxes</a:t>
            </a:r>
          </a:p>
          <a:p>
            <a:pPr>
              <a:buFont typeface="Arial" charset="0"/>
              <a:buChar char="•"/>
            </a:pPr>
            <a:endParaRPr lang="en-US" sz="180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33400" y="5715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Personal Photo Taken 2/23/08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Mechanical System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4231"/>
          <a:stretch>
            <a:fillRect/>
          </a:stretch>
        </p:blipFill>
        <p:spPr>
          <a:xfrm>
            <a:off x="595313" y="1947863"/>
            <a:ext cx="7953375" cy="3648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447800" y="1905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First Floor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657600" y="19050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Second Floor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096000" y="1905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Third Floor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Redesign Goals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5486400" cy="36576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dirty="0" smtClean="0"/>
              <a:t>Decrease Space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dirty="0" smtClean="0"/>
              <a:t>Increase Energy Efficiency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dirty="0" smtClean="0"/>
              <a:t>Maintain Affordability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dirty="0" smtClean="0"/>
              <a:t>Maintain Occupant Safety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dirty="0" smtClean="0"/>
              <a:t>Improve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Redesign Summary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Mechanical Depth Study </a:t>
            </a:r>
          </a:p>
          <a:p>
            <a:pPr lvl="1"/>
            <a:r>
              <a:rPr lang="en-US" sz="2400" dirty="0" smtClean="0"/>
              <a:t>DOAS/Chilled Beams/High-Induction Diffusers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Architectural/Site Breadth Study</a:t>
            </a:r>
          </a:p>
          <a:p>
            <a:pPr lvl="1"/>
            <a:r>
              <a:rPr lang="en-US" sz="2400" dirty="0" smtClean="0"/>
              <a:t>Constructed Wetland for On-Site Wastewater Treatment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Electrical Breadth Study</a:t>
            </a:r>
          </a:p>
          <a:p>
            <a:pPr lvl="1"/>
            <a:r>
              <a:rPr lang="en-US" sz="2400" dirty="0" smtClean="0"/>
              <a:t>Impact of Mechanical Redesign on Electrical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CC"/>
      </a:lt1>
      <a:dk2>
        <a:srgbClr val="000066"/>
      </a:dk2>
      <a:lt2>
        <a:srgbClr val="808080"/>
      </a:lt2>
      <a:accent1>
        <a:srgbClr val="800000"/>
      </a:accent1>
      <a:accent2>
        <a:srgbClr val="66CCFF"/>
      </a:accent2>
      <a:accent3>
        <a:srgbClr val="FFFFE2"/>
      </a:accent3>
      <a:accent4>
        <a:srgbClr val="000056"/>
      </a:accent4>
      <a:accent5>
        <a:srgbClr val="C0AAAA"/>
      </a:accent5>
      <a:accent6>
        <a:srgbClr val="5CB9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1382</Words>
  <Application>Microsoft PowerPoint</Application>
  <PresentationFormat>On-screen Show (4:3)</PresentationFormat>
  <Paragraphs>417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Ft. Detrick Defense Medical Logistics Center Building Systems Redesign</vt:lpstr>
      <vt:lpstr>Outline</vt:lpstr>
      <vt:lpstr>Background</vt:lpstr>
      <vt:lpstr>Background</vt:lpstr>
      <vt:lpstr>Existing Mechanical System</vt:lpstr>
      <vt:lpstr>Existing Mechanical System</vt:lpstr>
      <vt:lpstr>Existing Mechanical System</vt:lpstr>
      <vt:lpstr>Redesign Goals</vt:lpstr>
      <vt:lpstr>Redesign Summary</vt:lpstr>
      <vt:lpstr>Dedicated Outdoor Air System (DOAS)</vt:lpstr>
      <vt:lpstr>Dedicated Outdoor Air System (DOAS)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Mechanical Depth Study</vt:lpstr>
      <vt:lpstr>Architectural/Site Breadth Study</vt:lpstr>
      <vt:lpstr>Architectural/Site Breadth Study</vt:lpstr>
      <vt:lpstr>Architectural/Site Breadth Study</vt:lpstr>
      <vt:lpstr>Architectural/Site Breadth Study</vt:lpstr>
      <vt:lpstr>Electrical Breadth Study</vt:lpstr>
      <vt:lpstr>Conclusions and Recommendations</vt:lpstr>
      <vt:lpstr>Conclusions and Recommendations</vt:lpstr>
      <vt:lpstr>Acknowledgements</vt:lpstr>
      <vt:lpstr>Questions?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Domenica Ferraro</dc:creator>
  <cp:lastModifiedBy>Domenica Nicole Ferraro</cp:lastModifiedBy>
  <cp:revision>59</cp:revision>
  <dcterms:created xsi:type="dcterms:W3CDTF">2008-03-31T01:32:48Z</dcterms:created>
  <dcterms:modified xsi:type="dcterms:W3CDTF">2008-04-14T20:14:20Z</dcterms:modified>
</cp:coreProperties>
</file>