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1" r:id="rId1"/>
  </p:sldMasterIdLst>
  <p:notesMasterIdLst>
    <p:notesMasterId r:id="rId37"/>
  </p:notesMasterIdLst>
  <p:handoutMasterIdLst>
    <p:handoutMasterId r:id="rId38"/>
  </p:handoutMasterIdLst>
  <p:sldIdLst>
    <p:sldId id="267" r:id="rId2"/>
    <p:sldId id="261" r:id="rId3"/>
    <p:sldId id="268" r:id="rId4"/>
    <p:sldId id="277" r:id="rId5"/>
    <p:sldId id="278" r:id="rId6"/>
    <p:sldId id="273" r:id="rId7"/>
    <p:sldId id="274" r:id="rId8"/>
    <p:sldId id="282" r:id="rId9"/>
    <p:sldId id="283" r:id="rId10"/>
    <p:sldId id="285" r:id="rId11"/>
    <p:sldId id="286" r:id="rId12"/>
    <p:sldId id="287" r:id="rId13"/>
    <p:sldId id="288" r:id="rId14"/>
    <p:sldId id="279" r:id="rId15"/>
    <p:sldId id="271" r:id="rId16"/>
    <p:sldId id="269" r:id="rId17"/>
    <p:sldId id="290" r:id="rId18"/>
    <p:sldId id="299" r:id="rId19"/>
    <p:sldId id="292" r:id="rId20"/>
    <p:sldId id="293" r:id="rId21"/>
    <p:sldId id="294" r:id="rId22"/>
    <p:sldId id="275" r:id="rId23"/>
    <p:sldId id="295" r:id="rId24"/>
    <p:sldId id="300" r:id="rId25"/>
    <p:sldId id="280" r:id="rId26"/>
    <p:sldId id="297" r:id="rId27"/>
    <p:sldId id="298" r:id="rId28"/>
    <p:sldId id="281" r:id="rId29"/>
    <p:sldId id="301" r:id="rId30"/>
    <p:sldId id="284" r:id="rId31"/>
    <p:sldId id="289" r:id="rId32"/>
    <p:sldId id="304" r:id="rId33"/>
    <p:sldId id="291" r:id="rId34"/>
    <p:sldId id="302" r:id="rId35"/>
    <p:sldId id="303" r:id="rId3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1" autoAdjust="0"/>
    <p:restoredTop sz="94660"/>
  </p:normalViewPr>
  <p:slideViewPr>
    <p:cSldViewPr snapToGrid="0">
      <p:cViewPr>
        <p:scale>
          <a:sx n="100" d="100"/>
          <a:sy n="100" d="100"/>
        </p:scale>
        <p:origin x="-3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95893125" cy="795893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eg-Thesis\Files\Spring%20Semester\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eg-Thesis\Files\Spring%20Semester\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eg-Thesis\Files\Spring%20Semester\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eg-Thesis\Files\Spring%20Semester\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eg-Thesis\Files\Spring%20Semester\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reg-Thesis\Files\Spring%20Semester\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reg-Thesis\Files\Spring%20Semester\BoreholeOptimiz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v>Electric Cost</c:v>
          </c:tx>
          <c:spPr>
            <a:solidFill>
              <a:srgbClr val="002060"/>
            </a:solidFill>
            <a:ln w="25400"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('Monthly Comparison'!$F$17,'Monthly Comparison'!$R$17,'Monthly Comparison'!$L$17,'Monthly Comparison'!$X$17)</c:f>
              <c:strCache>
                <c:ptCount val="4"/>
                <c:pt idx="0">
                  <c:v>LEED Baseline</c:v>
                </c:pt>
                <c:pt idx="1">
                  <c:v>As-Designed</c:v>
                </c:pt>
                <c:pt idx="2">
                  <c:v>Original Design</c:v>
                </c:pt>
                <c:pt idx="3">
                  <c:v>Redesign</c:v>
                </c:pt>
              </c:strCache>
            </c:strRef>
          </c:cat>
          <c:val>
            <c:numRef>
              <c:f>('Monthly Comparison'!$F$15,'Monthly Comparison'!$R$15,'Monthly Comparison'!$L$15,'Monthly Comparison'!$X$15)</c:f>
              <c:numCache>
                <c:formatCode>"$"#,##0.00</c:formatCode>
                <c:ptCount val="4"/>
                <c:pt idx="0">
                  <c:v>50674.021168161453</c:v>
                </c:pt>
                <c:pt idx="1">
                  <c:v>49958.542221224096</c:v>
                </c:pt>
                <c:pt idx="2">
                  <c:v>45830.933245695996</c:v>
                </c:pt>
                <c:pt idx="3">
                  <c:v>41303.739824320386</c:v>
                </c:pt>
              </c:numCache>
            </c:numRef>
          </c:val>
        </c:ser>
        <c:ser>
          <c:idx val="1"/>
          <c:order val="1"/>
          <c:tx>
            <c:v>Gas Cost</c:v>
          </c:tx>
          <c:spPr>
            <a:solidFill>
              <a:srgbClr val="C00000"/>
            </a:solidFill>
            <a:ln w="25400">
              <a:solidFill>
                <a:prstClr val="black"/>
              </a:solidFill>
            </a:ln>
          </c:spPr>
          <c:dLbls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('Monthly Comparison'!$F$17,'Monthly Comparison'!$R$17,'Monthly Comparison'!$L$17,'Monthly Comparison'!$X$17)</c:f>
              <c:strCache>
                <c:ptCount val="4"/>
                <c:pt idx="0">
                  <c:v>LEED Baseline</c:v>
                </c:pt>
                <c:pt idx="1">
                  <c:v>As-Designed</c:v>
                </c:pt>
                <c:pt idx="2">
                  <c:v>Original Design</c:v>
                </c:pt>
                <c:pt idx="3">
                  <c:v>Redesign</c:v>
                </c:pt>
              </c:strCache>
            </c:strRef>
          </c:cat>
          <c:val>
            <c:numRef>
              <c:f>('Monthly Comparison'!$F$16,'Monthly Comparison'!$R$16,'Monthly Comparison'!$L$16,'Monthly Comparison'!$X$16)</c:f>
              <c:numCache>
                <c:formatCode>"$"#,##0.00</c:formatCode>
                <c:ptCount val="4"/>
                <c:pt idx="0">
                  <c:v>19830.998840000029</c:v>
                </c:pt>
                <c:pt idx="1">
                  <c:v>17621.956999999999</c:v>
                </c:pt>
                <c:pt idx="2">
                  <c:v>16929.9702</c:v>
                </c:pt>
                <c:pt idx="3">
                  <c:v>8606.2977000000028</c:v>
                </c:pt>
              </c:numCache>
            </c:numRef>
          </c:val>
        </c:ser>
        <c:gapWidth val="55"/>
        <c:overlap val="100"/>
        <c:axId val="58302848"/>
        <c:axId val="58304384"/>
      </c:barChart>
      <c:catAx>
        <c:axId val="583028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58304384"/>
        <c:crosses val="autoZero"/>
        <c:auto val="1"/>
        <c:lblAlgn val="ctr"/>
        <c:lblOffset val="100"/>
      </c:catAx>
      <c:valAx>
        <c:axId val="58304384"/>
        <c:scaling>
          <c:orientation val="minMax"/>
        </c:scaling>
        <c:axPos val="l"/>
        <c:majorGridlines/>
        <c:numFmt formatCode="&quot;$&quot;#,##0.0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58302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v>Electric Cost</c:v>
          </c:tx>
          <c:spPr>
            <a:solidFill>
              <a:srgbClr val="002060"/>
            </a:solidFill>
            <a:ln w="25400">
              <a:solidFill>
                <a:schemeClr val="bg1"/>
              </a:solidFill>
            </a:ln>
          </c:spPr>
          <c:cat>
            <c:strRef>
              <c:f>('Monthly Comparison'!$F$17,'Monthly Comparison'!$R$17,'Monthly Comparison'!$L$17,'Monthly Comparison'!$X$17)</c:f>
              <c:strCache>
                <c:ptCount val="4"/>
                <c:pt idx="0">
                  <c:v>LEED Baseline</c:v>
                </c:pt>
                <c:pt idx="1">
                  <c:v>As-Designed</c:v>
                </c:pt>
                <c:pt idx="2">
                  <c:v>Original Design</c:v>
                </c:pt>
                <c:pt idx="3">
                  <c:v>Redesign</c:v>
                </c:pt>
              </c:strCache>
            </c:strRef>
          </c:cat>
          <c:val>
            <c:numRef>
              <c:f>('Monthly Comparison'!$F$15,'Monthly Comparison'!$R$15,'Monthly Comparison'!$L$15,'Monthly Comparison'!$X$15)</c:f>
              <c:numCache>
                <c:formatCode>"$"#,##0.00</c:formatCode>
                <c:ptCount val="4"/>
                <c:pt idx="0">
                  <c:v>50674.021168161424</c:v>
                </c:pt>
                <c:pt idx="1">
                  <c:v>49958.54222122411</c:v>
                </c:pt>
                <c:pt idx="2">
                  <c:v>45830.933245695996</c:v>
                </c:pt>
                <c:pt idx="3">
                  <c:v>41303.739824320386</c:v>
                </c:pt>
              </c:numCache>
            </c:numRef>
          </c:val>
        </c:ser>
        <c:ser>
          <c:idx val="1"/>
          <c:order val="1"/>
          <c:tx>
            <c:v>Gas Cost</c:v>
          </c:tx>
          <c:spPr>
            <a:solidFill>
              <a:srgbClr val="C00000"/>
            </a:solidFill>
            <a:ln w="25400">
              <a:solidFill>
                <a:prstClr val="black"/>
              </a:solidFill>
            </a:ln>
          </c:spPr>
          <c:cat>
            <c:strRef>
              <c:f>('Monthly Comparison'!$F$17,'Monthly Comparison'!$R$17,'Monthly Comparison'!$L$17,'Monthly Comparison'!$X$17)</c:f>
              <c:strCache>
                <c:ptCount val="4"/>
                <c:pt idx="0">
                  <c:v>LEED Baseline</c:v>
                </c:pt>
                <c:pt idx="1">
                  <c:v>As-Designed</c:v>
                </c:pt>
                <c:pt idx="2">
                  <c:v>Original Design</c:v>
                </c:pt>
                <c:pt idx="3">
                  <c:v>Redesign</c:v>
                </c:pt>
              </c:strCache>
            </c:strRef>
          </c:cat>
          <c:val>
            <c:numRef>
              <c:f>('Monthly Comparison'!$F$16,'Monthly Comparison'!$R$16,'Monthly Comparison'!$L$16,'Monthly Comparison'!$X$16)</c:f>
              <c:numCache>
                <c:formatCode>"$"#,##0.00</c:formatCode>
                <c:ptCount val="4"/>
                <c:pt idx="0">
                  <c:v>19830.998840000029</c:v>
                </c:pt>
                <c:pt idx="1">
                  <c:v>17621.956999999999</c:v>
                </c:pt>
                <c:pt idx="2">
                  <c:v>16929.9702</c:v>
                </c:pt>
                <c:pt idx="3">
                  <c:v>8606.2977000000028</c:v>
                </c:pt>
              </c:numCache>
            </c:numRef>
          </c:val>
        </c:ser>
        <c:gapWidth val="55"/>
        <c:overlap val="100"/>
        <c:axId val="58321536"/>
        <c:axId val="58659200"/>
      </c:barChart>
      <c:catAx>
        <c:axId val="58321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58659200"/>
        <c:crosses val="autoZero"/>
        <c:auto val="1"/>
        <c:lblAlgn val="ctr"/>
        <c:lblOffset val="100"/>
      </c:catAx>
      <c:valAx>
        <c:axId val="58659200"/>
        <c:scaling>
          <c:orientation val="minMax"/>
        </c:scaling>
        <c:axPos val="l"/>
        <c:majorGridlines/>
        <c:numFmt formatCode="&quot;$&quot;#,##0.0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583215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LEED Baseline</c:v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cat>
            <c:strRef>
              <c:f>'Monthly Comparison'!$A$3:$A$14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Comparison'!$F$3:$F$14</c:f>
              <c:numCache>
                <c:formatCode>"$"#,##0</c:formatCode>
                <c:ptCount val="12"/>
                <c:pt idx="0">
                  <c:v>3292.0930700680005</c:v>
                </c:pt>
                <c:pt idx="1">
                  <c:v>2988.9808998808003</c:v>
                </c:pt>
                <c:pt idx="2">
                  <c:v>3481.6010106328022</c:v>
                </c:pt>
                <c:pt idx="3">
                  <c:v>3514.2747934887998</c:v>
                </c:pt>
                <c:pt idx="4">
                  <c:v>4997.4969772904005</c:v>
                </c:pt>
                <c:pt idx="5">
                  <c:v>5894.5179850832001</c:v>
                </c:pt>
                <c:pt idx="6">
                  <c:v>5800.0991305224024</c:v>
                </c:pt>
                <c:pt idx="7">
                  <c:v>6230.5552749176131</c:v>
                </c:pt>
                <c:pt idx="8">
                  <c:v>4491.7235744656227</c:v>
                </c:pt>
                <c:pt idx="9">
                  <c:v>3567.8933089448064</c:v>
                </c:pt>
                <c:pt idx="10">
                  <c:v>3289.9985968080055</c:v>
                </c:pt>
                <c:pt idx="11">
                  <c:v>3124.7865460591997</c:v>
                </c:pt>
              </c:numCache>
            </c:numRef>
          </c:val>
        </c:ser>
        <c:ser>
          <c:idx val="2"/>
          <c:order val="1"/>
          <c:tx>
            <c:v>As-Designed</c:v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val>
            <c:numRef>
              <c:f>'Monthly Comparison'!$R$3:$R$14</c:f>
              <c:numCache>
                <c:formatCode>"$"#,##0</c:formatCode>
                <c:ptCount val="12"/>
                <c:pt idx="0">
                  <c:v>3336.1314606360002</c:v>
                </c:pt>
                <c:pt idx="1">
                  <c:v>3017.1977154280003</c:v>
                </c:pt>
                <c:pt idx="2">
                  <c:v>3607.5419656639997</c:v>
                </c:pt>
                <c:pt idx="3">
                  <c:v>3499.7413849479999</c:v>
                </c:pt>
                <c:pt idx="4">
                  <c:v>4846.2331900479985</c:v>
                </c:pt>
                <c:pt idx="5">
                  <c:v>5650.3914029399994</c:v>
                </c:pt>
                <c:pt idx="6">
                  <c:v>5545.3528566960003</c:v>
                </c:pt>
                <c:pt idx="7">
                  <c:v>5997.1079654840014</c:v>
                </c:pt>
                <c:pt idx="8">
                  <c:v>4367.5076270040008</c:v>
                </c:pt>
                <c:pt idx="9">
                  <c:v>3604.5362222680005</c:v>
                </c:pt>
                <c:pt idx="10">
                  <c:v>3335.887751712</c:v>
                </c:pt>
                <c:pt idx="11">
                  <c:v>3150.912678396</c:v>
                </c:pt>
              </c:numCache>
            </c:numRef>
          </c:val>
        </c:ser>
        <c:ser>
          <c:idx val="1"/>
          <c:order val="2"/>
          <c:tx>
            <c:v>Original Design</c:v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val>
            <c:numRef>
              <c:f>'Monthly Comparison'!$L$3:$L$14</c:f>
              <c:numCache>
                <c:formatCode>"$"#,##0</c:formatCode>
                <c:ptCount val="12"/>
                <c:pt idx="0">
                  <c:v>3313.7849419559934</c:v>
                </c:pt>
                <c:pt idx="1">
                  <c:v>3015.0914741800011</c:v>
                </c:pt>
                <c:pt idx="2">
                  <c:v>3486.968525415994</c:v>
                </c:pt>
                <c:pt idx="3">
                  <c:v>3211.571913856008</c:v>
                </c:pt>
                <c:pt idx="4">
                  <c:v>4268.724621088013</c:v>
                </c:pt>
                <c:pt idx="5">
                  <c:v>4941.6334845720003</c:v>
                </c:pt>
                <c:pt idx="6">
                  <c:v>4825.8434806640007</c:v>
                </c:pt>
                <c:pt idx="7">
                  <c:v>5246.0354535399993</c:v>
                </c:pt>
                <c:pt idx="8">
                  <c:v>3854.9354265760089</c:v>
                </c:pt>
                <c:pt idx="9">
                  <c:v>3380.8212600080001</c:v>
                </c:pt>
                <c:pt idx="10">
                  <c:v>3192.6721463960002</c:v>
                </c:pt>
                <c:pt idx="11">
                  <c:v>3092.8505174440065</c:v>
                </c:pt>
              </c:numCache>
            </c:numRef>
          </c:val>
        </c:ser>
        <c:ser>
          <c:idx val="3"/>
          <c:order val="3"/>
          <c:tx>
            <c:v>Re-Design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val>
            <c:numRef>
              <c:f>'Monthly Comparison'!$X$3:$X$14</c:f>
              <c:numCache>
                <c:formatCode>"$"#,##0</c:formatCode>
                <c:ptCount val="12"/>
                <c:pt idx="0">
                  <c:v>3037.7104806391999</c:v>
                </c:pt>
                <c:pt idx="1">
                  <c:v>2804.8522059199995</c:v>
                </c:pt>
                <c:pt idx="2">
                  <c:v>3212.944316474408</c:v>
                </c:pt>
                <c:pt idx="3">
                  <c:v>2943.2897133111996</c:v>
                </c:pt>
                <c:pt idx="4">
                  <c:v>3654.8473929764109</c:v>
                </c:pt>
                <c:pt idx="5">
                  <c:v>4326.4151005968024</c:v>
                </c:pt>
                <c:pt idx="6">
                  <c:v>4342.6610267400119</c:v>
                </c:pt>
                <c:pt idx="7">
                  <c:v>4592.0429357416024</c:v>
                </c:pt>
                <c:pt idx="8">
                  <c:v>3467.1861179120001</c:v>
                </c:pt>
                <c:pt idx="9">
                  <c:v>3119.0095383900002</c:v>
                </c:pt>
                <c:pt idx="10">
                  <c:v>2946.0667947031998</c:v>
                </c:pt>
                <c:pt idx="11">
                  <c:v>2856.7142009155996</c:v>
                </c:pt>
              </c:numCache>
            </c:numRef>
          </c:val>
        </c:ser>
        <c:axId val="61346944"/>
        <c:axId val="61348480"/>
      </c:barChart>
      <c:catAx>
        <c:axId val="61346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348480"/>
        <c:crosses val="autoZero"/>
        <c:auto val="1"/>
        <c:lblAlgn val="ctr"/>
        <c:lblOffset val="100"/>
      </c:catAx>
      <c:valAx>
        <c:axId val="61348480"/>
        <c:scaling>
          <c:orientation val="minMax"/>
        </c:scaling>
        <c:axPos val="l"/>
        <c:majorGridlines/>
        <c:numFmt formatCode="&quot;$&quot;#,##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346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LEED Baseline</c:v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cat>
            <c:strRef>
              <c:f>'Monthly Comparison'!$A$3:$A$14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Comparison'!$G$3:$G$14</c:f>
              <c:numCache>
                <c:formatCode>"$"#,##0</c:formatCode>
                <c:ptCount val="12"/>
                <c:pt idx="0">
                  <c:v>3880.4653000000012</c:v>
                </c:pt>
                <c:pt idx="1">
                  <c:v>4198.4673300000004</c:v>
                </c:pt>
                <c:pt idx="2">
                  <c:v>2422.1388100000004</c:v>
                </c:pt>
                <c:pt idx="3">
                  <c:v>911.97939000000054</c:v>
                </c:pt>
                <c:pt idx="4">
                  <c:v>523.9328599999983</c:v>
                </c:pt>
                <c:pt idx="5">
                  <c:v>446.88390999999933</c:v>
                </c:pt>
                <c:pt idx="6">
                  <c:v>409.05988000000093</c:v>
                </c:pt>
                <c:pt idx="7">
                  <c:v>465.09548000000007</c:v>
                </c:pt>
                <c:pt idx="8">
                  <c:v>543.54531999999949</c:v>
                </c:pt>
                <c:pt idx="9">
                  <c:v>1484.9433999999999</c:v>
                </c:pt>
                <c:pt idx="10">
                  <c:v>1836.5667900000001</c:v>
                </c:pt>
                <c:pt idx="11">
                  <c:v>2707.9203700000012</c:v>
                </c:pt>
              </c:numCache>
            </c:numRef>
          </c:val>
        </c:ser>
        <c:ser>
          <c:idx val="1"/>
          <c:order val="1"/>
          <c:tx>
            <c:v>As-Designed</c:v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val>
            <c:numRef>
              <c:f>'Monthly Comparison'!$S$3:$S$14</c:f>
              <c:numCache>
                <c:formatCode>"$"#,##0</c:formatCode>
                <c:ptCount val="12"/>
                <c:pt idx="0">
                  <c:v>3705.5254599999994</c:v>
                </c:pt>
                <c:pt idx="1">
                  <c:v>4145.0212800000054</c:v>
                </c:pt>
                <c:pt idx="2">
                  <c:v>2183.4376999999999</c:v>
                </c:pt>
                <c:pt idx="3">
                  <c:v>721.72795999999948</c:v>
                </c:pt>
                <c:pt idx="4">
                  <c:v>402.98817999999864</c:v>
                </c:pt>
                <c:pt idx="5">
                  <c:v>334.18531999999908</c:v>
                </c:pt>
                <c:pt idx="6">
                  <c:v>310.31494000000032</c:v>
                </c:pt>
                <c:pt idx="7">
                  <c:v>342.61015999999915</c:v>
                </c:pt>
                <c:pt idx="8">
                  <c:v>424.05027999999999</c:v>
                </c:pt>
                <c:pt idx="9">
                  <c:v>1168.2444799999998</c:v>
                </c:pt>
                <c:pt idx="10">
                  <c:v>1496.813239999997</c:v>
                </c:pt>
                <c:pt idx="11">
                  <c:v>2387.038</c:v>
                </c:pt>
              </c:numCache>
            </c:numRef>
          </c:val>
        </c:ser>
        <c:ser>
          <c:idx val="2"/>
          <c:order val="2"/>
          <c:tx>
            <c:v>Original Design</c:v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val>
            <c:numRef>
              <c:f>'Monthly Comparison'!$M$3:$M$14</c:f>
              <c:numCache>
                <c:formatCode>"$"#,##0</c:formatCode>
                <c:ptCount val="12"/>
                <c:pt idx="0">
                  <c:v>3544.8223200000002</c:v>
                </c:pt>
                <c:pt idx="1">
                  <c:v>3962.2736399999999</c:v>
                </c:pt>
                <c:pt idx="2">
                  <c:v>2092.8788400000003</c:v>
                </c:pt>
                <c:pt idx="3">
                  <c:v>698.56332000000009</c:v>
                </c:pt>
                <c:pt idx="4">
                  <c:v>394.96236000000005</c:v>
                </c:pt>
                <c:pt idx="5">
                  <c:v>328.90103999999883</c:v>
                </c:pt>
                <c:pt idx="6">
                  <c:v>306.41208</c:v>
                </c:pt>
                <c:pt idx="7">
                  <c:v>337.33440000000002</c:v>
                </c:pt>
                <c:pt idx="8">
                  <c:v>414.64019999999999</c:v>
                </c:pt>
                <c:pt idx="9">
                  <c:v>1124.4480000000001</c:v>
                </c:pt>
                <c:pt idx="10">
                  <c:v>1437.88788</c:v>
                </c:pt>
                <c:pt idx="11">
                  <c:v>2286.8461200000002</c:v>
                </c:pt>
              </c:numCache>
            </c:numRef>
          </c:val>
        </c:ser>
        <c:ser>
          <c:idx val="3"/>
          <c:order val="3"/>
          <c:tx>
            <c:v>Re-Design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val>
            <c:numRef>
              <c:f>'Monthly Comparison'!$Y$3:$Y$14</c:f>
              <c:numCache>
                <c:formatCode>"$"#,##0</c:formatCode>
                <c:ptCount val="12"/>
                <c:pt idx="0">
                  <c:v>1940.2142999999999</c:v>
                </c:pt>
                <c:pt idx="1">
                  <c:v>2259.7621499999987</c:v>
                </c:pt>
                <c:pt idx="2">
                  <c:v>904.19145000000003</c:v>
                </c:pt>
                <c:pt idx="3">
                  <c:v>232.13789999999997</c:v>
                </c:pt>
                <c:pt idx="4">
                  <c:v>230.70494999999997</c:v>
                </c:pt>
                <c:pt idx="5">
                  <c:v>219.24135000000001</c:v>
                </c:pt>
                <c:pt idx="6">
                  <c:v>247.90035</c:v>
                </c:pt>
                <c:pt idx="7">
                  <c:v>226.40610000000001</c:v>
                </c:pt>
                <c:pt idx="8">
                  <c:v>222.10725000000002</c:v>
                </c:pt>
                <c:pt idx="9">
                  <c:v>391.19534999999934</c:v>
                </c:pt>
                <c:pt idx="10">
                  <c:v>597.54014999999947</c:v>
                </c:pt>
                <c:pt idx="11">
                  <c:v>1134.8963999999999</c:v>
                </c:pt>
              </c:numCache>
            </c:numRef>
          </c:val>
        </c:ser>
        <c:axId val="61387136"/>
        <c:axId val="61388672"/>
      </c:barChart>
      <c:catAx>
        <c:axId val="61387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388672"/>
        <c:crosses val="autoZero"/>
        <c:auto val="1"/>
        <c:lblAlgn val="ctr"/>
        <c:lblOffset val="100"/>
      </c:catAx>
      <c:valAx>
        <c:axId val="61388672"/>
        <c:scaling>
          <c:orientation val="minMax"/>
        </c:scaling>
        <c:axPos val="l"/>
        <c:majorGridlines/>
        <c:numFmt formatCode="&quot;$&quot;#,##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3871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LEED Baseline</c:v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cat>
            <c:strRef>
              <c:f>'Monthly Comparison'!$A$3:$A$14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Comparison'!$G$3:$G$14</c:f>
              <c:numCache>
                <c:formatCode>"$"#,##0</c:formatCode>
                <c:ptCount val="12"/>
                <c:pt idx="0">
                  <c:v>3880.4653000000012</c:v>
                </c:pt>
                <c:pt idx="1">
                  <c:v>4198.4673300000004</c:v>
                </c:pt>
                <c:pt idx="2">
                  <c:v>2422.1388100000004</c:v>
                </c:pt>
                <c:pt idx="3">
                  <c:v>911.97939000000054</c:v>
                </c:pt>
                <c:pt idx="4">
                  <c:v>523.9328599999983</c:v>
                </c:pt>
                <c:pt idx="5">
                  <c:v>446.88390999999933</c:v>
                </c:pt>
                <c:pt idx="6">
                  <c:v>409.05988000000093</c:v>
                </c:pt>
                <c:pt idx="7">
                  <c:v>465.09548000000007</c:v>
                </c:pt>
                <c:pt idx="8">
                  <c:v>543.54531999999949</c:v>
                </c:pt>
                <c:pt idx="9">
                  <c:v>1484.9433999999999</c:v>
                </c:pt>
                <c:pt idx="10">
                  <c:v>1836.5667900000001</c:v>
                </c:pt>
                <c:pt idx="11">
                  <c:v>2707.9203700000012</c:v>
                </c:pt>
              </c:numCache>
            </c:numRef>
          </c:val>
        </c:ser>
        <c:ser>
          <c:idx val="1"/>
          <c:order val="1"/>
          <c:tx>
            <c:v>As-Designed</c:v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val>
            <c:numRef>
              <c:f>'Monthly Comparison'!$S$3:$S$14</c:f>
              <c:numCache>
                <c:formatCode>"$"#,##0</c:formatCode>
                <c:ptCount val="12"/>
                <c:pt idx="0">
                  <c:v>3705.5254599999994</c:v>
                </c:pt>
                <c:pt idx="1">
                  <c:v>4145.0212800000054</c:v>
                </c:pt>
                <c:pt idx="2">
                  <c:v>2183.4376999999999</c:v>
                </c:pt>
                <c:pt idx="3">
                  <c:v>721.72795999999948</c:v>
                </c:pt>
                <c:pt idx="4">
                  <c:v>402.98817999999864</c:v>
                </c:pt>
                <c:pt idx="5">
                  <c:v>334.18531999999908</c:v>
                </c:pt>
                <c:pt idx="6">
                  <c:v>310.31494000000032</c:v>
                </c:pt>
                <c:pt idx="7">
                  <c:v>342.61015999999915</c:v>
                </c:pt>
                <c:pt idx="8">
                  <c:v>424.05027999999999</c:v>
                </c:pt>
                <c:pt idx="9">
                  <c:v>1168.2444799999998</c:v>
                </c:pt>
                <c:pt idx="10">
                  <c:v>1496.813239999997</c:v>
                </c:pt>
                <c:pt idx="11">
                  <c:v>2387.038</c:v>
                </c:pt>
              </c:numCache>
            </c:numRef>
          </c:val>
        </c:ser>
        <c:ser>
          <c:idx val="2"/>
          <c:order val="2"/>
          <c:tx>
            <c:v>Original Design</c:v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val>
            <c:numRef>
              <c:f>'Monthly Comparison'!$M$3:$M$14</c:f>
              <c:numCache>
                <c:formatCode>"$"#,##0</c:formatCode>
                <c:ptCount val="12"/>
                <c:pt idx="0">
                  <c:v>3544.8223200000002</c:v>
                </c:pt>
                <c:pt idx="1">
                  <c:v>3962.2736399999999</c:v>
                </c:pt>
                <c:pt idx="2">
                  <c:v>2092.8788400000003</c:v>
                </c:pt>
                <c:pt idx="3">
                  <c:v>698.56332000000009</c:v>
                </c:pt>
                <c:pt idx="4">
                  <c:v>394.96236000000005</c:v>
                </c:pt>
                <c:pt idx="5">
                  <c:v>328.90103999999883</c:v>
                </c:pt>
                <c:pt idx="6">
                  <c:v>306.41208</c:v>
                </c:pt>
                <c:pt idx="7">
                  <c:v>337.33440000000002</c:v>
                </c:pt>
                <c:pt idx="8">
                  <c:v>414.64019999999999</c:v>
                </c:pt>
                <c:pt idx="9">
                  <c:v>1124.4480000000001</c:v>
                </c:pt>
                <c:pt idx="10">
                  <c:v>1437.88788</c:v>
                </c:pt>
                <c:pt idx="11">
                  <c:v>2286.8461200000002</c:v>
                </c:pt>
              </c:numCache>
            </c:numRef>
          </c:val>
        </c:ser>
        <c:ser>
          <c:idx val="3"/>
          <c:order val="3"/>
          <c:tx>
            <c:v>Re-Design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val>
            <c:numRef>
              <c:f>'Monthly Comparison'!$Y$3:$Y$14</c:f>
              <c:numCache>
                <c:formatCode>"$"#,##0</c:formatCode>
                <c:ptCount val="12"/>
                <c:pt idx="0">
                  <c:v>1940.2142999999999</c:v>
                </c:pt>
                <c:pt idx="1">
                  <c:v>2259.7621499999987</c:v>
                </c:pt>
                <c:pt idx="2">
                  <c:v>904.19145000000003</c:v>
                </c:pt>
                <c:pt idx="3">
                  <c:v>232.13789999999997</c:v>
                </c:pt>
                <c:pt idx="4">
                  <c:v>230.70494999999997</c:v>
                </c:pt>
                <c:pt idx="5">
                  <c:v>219.24135000000001</c:v>
                </c:pt>
                <c:pt idx="6">
                  <c:v>247.90035</c:v>
                </c:pt>
                <c:pt idx="7">
                  <c:v>226.40610000000001</c:v>
                </c:pt>
                <c:pt idx="8">
                  <c:v>222.10725000000002</c:v>
                </c:pt>
                <c:pt idx="9">
                  <c:v>391.19534999999934</c:v>
                </c:pt>
                <c:pt idx="10">
                  <c:v>597.54014999999947</c:v>
                </c:pt>
                <c:pt idx="11">
                  <c:v>1134.8963999999999</c:v>
                </c:pt>
              </c:numCache>
            </c:numRef>
          </c:val>
        </c:ser>
        <c:axId val="61422976"/>
        <c:axId val="61428864"/>
      </c:barChart>
      <c:catAx>
        <c:axId val="61422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428864"/>
        <c:crosses val="autoZero"/>
        <c:auto val="1"/>
        <c:lblAlgn val="ctr"/>
        <c:lblOffset val="100"/>
      </c:catAx>
      <c:valAx>
        <c:axId val="61428864"/>
        <c:scaling>
          <c:orientation val="minMax"/>
        </c:scaling>
        <c:axPos val="l"/>
        <c:majorGridlines/>
        <c:numFmt formatCode="&quot;$&quot;#,##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42297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LEED Baseline</c:v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cat>
            <c:strRef>
              <c:f>'Monthly Comparison'!$A$3:$A$14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Comparison'!$F$3:$F$14</c:f>
              <c:numCache>
                <c:formatCode>"$"#,##0</c:formatCode>
                <c:ptCount val="12"/>
                <c:pt idx="0">
                  <c:v>3292.0930700680005</c:v>
                </c:pt>
                <c:pt idx="1">
                  <c:v>2988.9808998808003</c:v>
                </c:pt>
                <c:pt idx="2">
                  <c:v>3481.6010106328022</c:v>
                </c:pt>
                <c:pt idx="3">
                  <c:v>3514.2747934887998</c:v>
                </c:pt>
                <c:pt idx="4">
                  <c:v>4997.4969772904005</c:v>
                </c:pt>
                <c:pt idx="5">
                  <c:v>5894.5179850832001</c:v>
                </c:pt>
                <c:pt idx="6">
                  <c:v>5800.0991305224024</c:v>
                </c:pt>
                <c:pt idx="7">
                  <c:v>6230.5552749176131</c:v>
                </c:pt>
                <c:pt idx="8">
                  <c:v>4491.7235744656227</c:v>
                </c:pt>
                <c:pt idx="9">
                  <c:v>3567.8933089448064</c:v>
                </c:pt>
                <c:pt idx="10">
                  <c:v>3289.9985968080055</c:v>
                </c:pt>
                <c:pt idx="11">
                  <c:v>3124.7865460591997</c:v>
                </c:pt>
              </c:numCache>
            </c:numRef>
          </c:val>
        </c:ser>
        <c:ser>
          <c:idx val="2"/>
          <c:order val="1"/>
          <c:tx>
            <c:v>As-Designed</c:v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val>
            <c:numRef>
              <c:f>'Monthly Comparison'!$R$3:$R$14</c:f>
              <c:numCache>
                <c:formatCode>"$"#,##0</c:formatCode>
                <c:ptCount val="12"/>
                <c:pt idx="0">
                  <c:v>3336.1314606360002</c:v>
                </c:pt>
                <c:pt idx="1">
                  <c:v>3017.1977154280003</c:v>
                </c:pt>
                <c:pt idx="2">
                  <c:v>3607.5419656639997</c:v>
                </c:pt>
                <c:pt idx="3">
                  <c:v>3499.7413849479999</c:v>
                </c:pt>
                <c:pt idx="4">
                  <c:v>4846.2331900479985</c:v>
                </c:pt>
                <c:pt idx="5">
                  <c:v>5650.3914029399994</c:v>
                </c:pt>
                <c:pt idx="6">
                  <c:v>5545.3528566960003</c:v>
                </c:pt>
                <c:pt idx="7">
                  <c:v>5997.1079654840014</c:v>
                </c:pt>
                <c:pt idx="8">
                  <c:v>4367.5076270040008</c:v>
                </c:pt>
                <c:pt idx="9">
                  <c:v>3604.5362222680005</c:v>
                </c:pt>
                <c:pt idx="10">
                  <c:v>3335.887751712</c:v>
                </c:pt>
                <c:pt idx="11">
                  <c:v>3150.912678396</c:v>
                </c:pt>
              </c:numCache>
            </c:numRef>
          </c:val>
        </c:ser>
        <c:ser>
          <c:idx val="1"/>
          <c:order val="2"/>
          <c:tx>
            <c:v>Original Design</c:v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val>
            <c:numRef>
              <c:f>'Monthly Comparison'!$L$3:$L$14</c:f>
              <c:numCache>
                <c:formatCode>"$"#,##0</c:formatCode>
                <c:ptCount val="12"/>
                <c:pt idx="0">
                  <c:v>3313.7849419559934</c:v>
                </c:pt>
                <c:pt idx="1">
                  <c:v>3015.0914741800011</c:v>
                </c:pt>
                <c:pt idx="2">
                  <c:v>3486.968525415994</c:v>
                </c:pt>
                <c:pt idx="3">
                  <c:v>3211.571913856008</c:v>
                </c:pt>
                <c:pt idx="4">
                  <c:v>4268.724621088013</c:v>
                </c:pt>
                <c:pt idx="5">
                  <c:v>4941.6334845720003</c:v>
                </c:pt>
                <c:pt idx="6">
                  <c:v>4825.8434806640007</c:v>
                </c:pt>
                <c:pt idx="7">
                  <c:v>5246.0354535399993</c:v>
                </c:pt>
                <c:pt idx="8">
                  <c:v>3854.9354265760089</c:v>
                </c:pt>
                <c:pt idx="9">
                  <c:v>3380.8212600080001</c:v>
                </c:pt>
                <c:pt idx="10">
                  <c:v>3192.6721463960002</c:v>
                </c:pt>
                <c:pt idx="11">
                  <c:v>3092.8505174440065</c:v>
                </c:pt>
              </c:numCache>
            </c:numRef>
          </c:val>
        </c:ser>
        <c:ser>
          <c:idx val="3"/>
          <c:order val="3"/>
          <c:tx>
            <c:v>Re-Design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val>
            <c:numRef>
              <c:f>'Monthly Comparison'!$X$3:$X$14</c:f>
              <c:numCache>
                <c:formatCode>"$"#,##0</c:formatCode>
                <c:ptCount val="12"/>
                <c:pt idx="0">
                  <c:v>3037.7104806391999</c:v>
                </c:pt>
                <c:pt idx="1">
                  <c:v>2804.8522059199995</c:v>
                </c:pt>
                <c:pt idx="2">
                  <c:v>3212.944316474408</c:v>
                </c:pt>
                <c:pt idx="3">
                  <c:v>2943.2897133111996</c:v>
                </c:pt>
                <c:pt idx="4">
                  <c:v>3654.8473929764109</c:v>
                </c:pt>
                <c:pt idx="5">
                  <c:v>4326.4151005968024</c:v>
                </c:pt>
                <c:pt idx="6">
                  <c:v>4342.6610267400119</c:v>
                </c:pt>
                <c:pt idx="7">
                  <c:v>4592.0429357416024</c:v>
                </c:pt>
                <c:pt idx="8">
                  <c:v>3467.1861179120001</c:v>
                </c:pt>
                <c:pt idx="9">
                  <c:v>3119.0095383900002</c:v>
                </c:pt>
                <c:pt idx="10">
                  <c:v>2946.0667947031998</c:v>
                </c:pt>
                <c:pt idx="11">
                  <c:v>2856.7142009155996</c:v>
                </c:pt>
              </c:numCache>
            </c:numRef>
          </c:val>
        </c:ser>
        <c:axId val="61454592"/>
        <c:axId val="61460480"/>
      </c:barChart>
      <c:catAx>
        <c:axId val="61454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460480"/>
        <c:crosses val="autoZero"/>
        <c:auto val="1"/>
        <c:lblAlgn val="ctr"/>
        <c:lblOffset val="100"/>
      </c:catAx>
      <c:valAx>
        <c:axId val="61460480"/>
        <c:scaling>
          <c:orientation val="minMax"/>
        </c:scaling>
        <c:axPos val="l"/>
        <c:majorGridlines/>
        <c:numFmt formatCode="&quot;$&quot;#,##0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45459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177474653694512"/>
          <c:y val="5.6717852797135988E-2"/>
          <c:w val="0.64560812281628965"/>
          <c:h val="0.77735179654267839"/>
        </c:manualLayout>
      </c:layout>
      <c:lineChart>
        <c:grouping val="standard"/>
        <c:ser>
          <c:idx val="0"/>
          <c:order val="0"/>
          <c:tx>
            <c:v>Total Borehole Cost</c:v>
          </c:tx>
          <c:spPr>
            <a:ln w="57150">
              <a:solidFill>
                <a:srgbClr val="002060"/>
              </a:solidFill>
            </a:ln>
          </c:spPr>
          <c:marker>
            <c:symbol val="square"/>
            <c:size val="6"/>
            <c:spPr>
              <a:solidFill>
                <a:srgbClr val="002060"/>
              </a:solidFill>
              <a:ln w="25400">
                <a:solidFill>
                  <a:schemeClr val="bg1"/>
                </a:solidFill>
              </a:ln>
            </c:spPr>
          </c:marker>
          <c:cat>
            <c:numRef>
              <c:f>Sheet1!$C$2:$C$27</c:f>
              <c:numCache>
                <c:formatCode>General</c:formatCode>
                <c:ptCount val="26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65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85</c:v>
                </c:pt>
                <c:pt idx="11">
                  <c:v>90</c:v>
                </c:pt>
                <c:pt idx="12">
                  <c:v>95</c:v>
                </c:pt>
                <c:pt idx="13">
                  <c:v>100</c:v>
                </c:pt>
                <c:pt idx="14">
                  <c:v>105</c:v>
                </c:pt>
                <c:pt idx="15">
                  <c:v>110</c:v>
                </c:pt>
                <c:pt idx="16">
                  <c:v>115</c:v>
                </c:pt>
                <c:pt idx="17">
                  <c:v>120</c:v>
                </c:pt>
                <c:pt idx="18">
                  <c:v>125</c:v>
                </c:pt>
                <c:pt idx="19">
                  <c:v>130</c:v>
                </c:pt>
                <c:pt idx="20">
                  <c:v>135</c:v>
                </c:pt>
                <c:pt idx="21">
                  <c:v>140</c:v>
                </c:pt>
                <c:pt idx="22">
                  <c:v>145</c:v>
                </c:pt>
                <c:pt idx="23">
                  <c:v>150</c:v>
                </c:pt>
                <c:pt idx="24">
                  <c:v>155</c:v>
                </c:pt>
                <c:pt idx="25">
                  <c:v>160</c:v>
                </c:pt>
              </c:numCache>
            </c:numRef>
          </c:cat>
          <c:val>
            <c:numRef>
              <c:f>Sheet1!$I$2:$I$27</c:f>
              <c:numCache>
                <c:formatCode>"$"#,##0</c:formatCode>
                <c:ptCount val="26"/>
                <c:pt idx="0">
                  <c:v>158135.7441857068</c:v>
                </c:pt>
                <c:pt idx="1">
                  <c:v>160876.08303763298</c:v>
                </c:pt>
                <c:pt idx="2">
                  <c:v>163616.42188955928</c:v>
                </c:pt>
                <c:pt idx="3">
                  <c:v>166356.76074148691</c:v>
                </c:pt>
                <c:pt idx="4">
                  <c:v>169097.09959341097</c:v>
                </c:pt>
                <c:pt idx="5">
                  <c:v>171837.43844533851</c:v>
                </c:pt>
                <c:pt idx="6">
                  <c:v>174577.77729726481</c:v>
                </c:pt>
                <c:pt idx="7">
                  <c:v>177318.11614919113</c:v>
                </c:pt>
                <c:pt idx="8">
                  <c:v>180058.45500111757</c:v>
                </c:pt>
                <c:pt idx="9">
                  <c:v>151201.90496415462</c:v>
                </c:pt>
                <c:pt idx="10">
                  <c:v>153942.24381608129</c:v>
                </c:pt>
                <c:pt idx="11">
                  <c:v>156682.58266800764</c:v>
                </c:pt>
                <c:pt idx="12">
                  <c:v>159422.92151993368</c:v>
                </c:pt>
                <c:pt idx="13">
                  <c:v>162163.26037186189</c:v>
                </c:pt>
                <c:pt idx="14">
                  <c:v>164903.59922378667</c:v>
                </c:pt>
                <c:pt idx="15">
                  <c:v>167643.93807571311</c:v>
                </c:pt>
                <c:pt idx="16">
                  <c:v>143096.05470541716</c:v>
                </c:pt>
                <c:pt idx="17">
                  <c:v>145836.39355734244</c:v>
                </c:pt>
                <c:pt idx="18">
                  <c:v>148576.73240926987</c:v>
                </c:pt>
                <c:pt idx="19">
                  <c:v>151317.07126119622</c:v>
                </c:pt>
                <c:pt idx="20">
                  <c:v>154057.41011312255</c:v>
                </c:pt>
                <c:pt idx="21">
                  <c:v>156797.7489650491</c:v>
                </c:pt>
                <c:pt idx="22">
                  <c:v>159538.08781697525</c:v>
                </c:pt>
                <c:pt idx="23">
                  <c:v>162278.42666890068</c:v>
                </c:pt>
                <c:pt idx="24">
                  <c:v>165018.76552082811</c:v>
                </c:pt>
                <c:pt idx="25">
                  <c:v>167759.10437275429</c:v>
                </c:pt>
              </c:numCache>
            </c:numRef>
          </c:val>
        </c:ser>
        <c:marker val="1"/>
        <c:axId val="59174272"/>
        <c:axId val="61576704"/>
      </c:lineChart>
      <c:catAx>
        <c:axId val="59174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61576704"/>
        <c:crosses val="autoZero"/>
        <c:auto val="1"/>
        <c:lblAlgn val="ctr"/>
        <c:lblOffset val="100"/>
      </c:catAx>
      <c:valAx>
        <c:axId val="61576704"/>
        <c:scaling>
          <c:orientation val="minMax"/>
          <c:min val="130000"/>
        </c:scaling>
        <c:axPos val="l"/>
        <c:majorGridlines/>
        <c:numFmt formatCode="&quot;$&quot;#,##0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591742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121693512958067"/>
          <c:y val="0.45381120463390351"/>
          <c:w val="0.17195763613764301"/>
          <c:h val="0.21498295471686854"/>
        </c:manualLayout>
      </c:layout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4/14/2009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6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64024" y="4325526"/>
            <a:ext cx="8161362" cy="3556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4853" y="3248527"/>
            <a:ext cx="8542422" cy="995928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>
              <a:rot lat="0" lon="0" rev="84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Mistral" pitchFamily="66" charset="0"/>
              </a:rPr>
              <a:t>West Virginia University Alumni Center</a:t>
            </a:r>
          </a:p>
        </p:txBody>
      </p:sp>
      <p:pic>
        <p:nvPicPr>
          <p:cNvPr id="9" name="Picture 4" descr="WV fountain"/>
          <p:cNvPicPr>
            <a:picLocks noChangeAspect="1" noChangeArrowheads="1"/>
          </p:cNvPicPr>
          <p:nvPr/>
        </p:nvPicPr>
        <p:blipFill>
          <a:blip r:embed="rId3" cstate="print"/>
          <a:srcRect l="31494" t="25764" r="38620" b="37134"/>
          <a:stretch>
            <a:fillRect/>
          </a:stretch>
        </p:blipFill>
        <p:spPr bwMode="auto">
          <a:xfrm>
            <a:off x="307046" y="4776537"/>
            <a:ext cx="1581912" cy="147281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4" name="Picture 2" descr="int1560"/>
          <p:cNvPicPr>
            <a:picLocks noChangeAspect="1" noChangeArrowheads="1"/>
          </p:cNvPicPr>
          <p:nvPr/>
        </p:nvPicPr>
        <p:blipFill>
          <a:blip r:embed="rId4" cstate="print"/>
          <a:srcRect l="8221" t="8888"/>
          <a:stretch>
            <a:fillRect/>
          </a:stretch>
        </p:blipFill>
        <p:spPr bwMode="auto">
          <a:xfrm>
            <a:off x="2310077" y="4779210"/>
            <a:ext cx="1977561" cy="1472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Picture 14" descr="Main Render.jpg"/>
          <p:cNvPicPr>
            <a:picLocks noChangeAspect="1"/>
          </p:cNvPicPr>
          <p:nvPr/>
        </p:nvPicPr>
        <p:blipFill>
          <a:blip r:embed="rId5"/>
          <a:srcRect t="22433" b="10267"/>
          <a:stretch>
            <a:fillRect/>
          </a:stretch>
        </p:blipFill>
        <p:spPr>
          <a:xfrm>
            <a:off x="300800" y="264688"/>
            <a:ext cx="8549640" cy="2779294"/>
          </a:xfrm>
          <a:prstGeom prst="round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5" descr="fireplace"/>
          <p:cNvPicPr>
            <a:picLocks noChangeAspect="1" noChangeArrowheads="1"/>
          </p:cNvPicPr>
          <p:nvPr/>
        </p:nvPicPr>
        <p:blipFill>
          <a:blip r:embed="rId6" cstate="print"/>
          <a:srcRect l="26567" r="6061" b="23953"/>
          <a:stretch>
            <a:fillRect/>
          </a:stretch>
        </p:blipFill>
        <p:spPr bwMode="auto">
          <a:xfrm>
            <a:off x="4744475" y="4784558"/>
            <a:ext cx="1739627" cy="1472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Picture 2" descr="int2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2063" y="4752473"/>
            <a:ext cx="1962912" cy="1472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05326" y="4329536"/>
            <a:ext cx="8067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Gregory Smithmyer | Mechanical Option | Penn State University | April 15, 2009 | Advisor: Dr. </a:t>
            </a:r>
            <a:r>
              <a:rPr lang="en-US" sz="1400" dirty="0" err="1" smtClean="0">
                <a:solidFill>
                  <a:schemeClr val="bg1"/>
                </a:solidFill>
              </a:rPr>
              <a:t>Srebric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Energy Recovery-Cooling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88351" y="1927654"/>
            <a:ext cx="5301068" cy="3585405"/>
            <a:chOff x="288351" y="1927654"/>
            <a:chExt cx="5301068" cy="3585405"/>
          </a:xfrm>
        </p:grpSpPr>
        <p:sp>
          <p:nvSpPr>
            <p:cNvPr id="49" name="Rectangle 48"/>
            <p:cNvSpPr/>
            <p:nvPr/>
          </p:nvSpPr>
          <p:spPr>
            <a:xfrm rot="5400000">
              <a:off x="1970902" y="3120081"/>
              <a:ext cx="3039761" cy="65490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421027" y="4176584"/>
              <a:ext cx="1729946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847115" y="4180700"/>
              <a:ext cx="1729946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1371601" y="2631989"/>
              <a:ext cx="1754659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3834760" y="2636105"/>
              <a:ext cx="1754659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779370" y="3768812"/>
              <a:ext cx="877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87°F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93101" y="3772928"/>
              <a:ext cx="1107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74.7°F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97217" y="2220062"/>
              <a:ext cx="1107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70.8°F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0130" y="5143727"/>
              <a:ext cx="1989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= 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</a:t>
              </a:r>
              <a:r>
                <a:rPr lang="el-GR" dirty="0" smtClean="0"/>
                <a:t>ε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(t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t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8351" y="4826570"/>
              <a:ext cx="2331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= W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</a:t>
              </a:r>
              <a:r>
                <a:rPr lang="el-GR" dirty="0" smtClean="0"/>
                <a:t>ε</a:t>
              </a:r>
              <a:r>
                <a:rPr lang="en-US" baseline="-25000" dirty="0" smtClean="0"/>
                <a:t>l</a:t>
              </a:r>
              <a:r>
                <a:rPr lang="en-US" dirty="0" smtClean="0"/>
                <a:t> (W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W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048032" y="3060354"/>
              <a:ext cx="1091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= 64%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52148" y="3348681"/>
              <a:ext cx="1091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baseline="-25000" dirty="0" smtClean="0"/>
                <a:t>l</a:t>
              </a:r>
              <a:r>
                <a:rPr lang="en-US" dirty="0" smtClean="0"/>
                <a:t> = 61%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95169" y="4143632"/>
              <a:ext cx="1408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100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gr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/lb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64265" y="2669024"/>
              <a:ext cx="1334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55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gr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/lb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44816" y="4193023"/>
              <a:ext cx="1334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72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gr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/lb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Equipment Costs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935914" y="2216075"/>
          <a:ext cx="5210439" cy="2441358"/>
        </p:xfrm>
        <a:graphic>
          <a:graphicData uri="http://schemas.openxmlformats.org/drawingml/2006/table">
            <a:tbl>
              <a:tblPr/>
              <a:tblGrid>
                <a:gridCol w="1298465"/>
                <a:gridCol w="1315044"/>
                <a:gridCol w="1298465"/>
                <a:gridCol w="1298465"/>
              </a:tblGrid>
              <a:tr h="675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ClimateMaster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 Model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Number of Units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Average EER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Total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50PSH024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$77,275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50PTH038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$42,000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50PTH049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$76,825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50PTH064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$83,825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0131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37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Total Heat Pump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$279,925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0" y="1600557"/>
            <a:ext cx="70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30 Water-to-Air Heat Pumps Instead of 26 VAV Boxes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Equipment Costs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16691" y="2187148"/>
          <a:ext cx="5523470" cy="2777490"/>
        </p:xfrm>
        <a:graphic>
          <a:graphicData uri="http://schemas.openxmlformats.org/drawingml/2006/table">
            <a:tbl>
              <a:tblPr/>
              <a:tblGrid>
                <a:gridCol w="1534297"/>
                <a:gridCol w="1309267"/>
                <a:gridCol w="1657041"/>
                <a:gridCol w="1022865"/>
              </a:tblGrid>
              <a:tr h="440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Unit Designation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Latent Load (MBH)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Carrier 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$16,847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179.4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$20,582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$13,650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92.5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$17,121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92.5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$17,121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92.5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$17,121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DOAU-7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100.2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62DA09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$15,875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Total AHU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$118,317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0" y="1600557"/>
            <a:ext cx="70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7 Dedicated Outdoor Units Instead of 7 Existing AHU’s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/>
          <p:nvPr/>
        </p:nvGraphicFramePr>
        <p:xfrm>
          <a:off x="232262" y="1552941"/>
          <a:ext cx="6762751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57776" y="3642575"/>
            <a:ext cx="2732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Emissions Savings (CO</a:t>
            </a:r>
            <a:r>
              <a:rPr lang="en-US" sz="1600" b="1" baseline="-25000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, SO</a:t>
            </a:r>
            <a:r>
              <a:rPr lang="en-US" sz="1600" b="1" baseline="-25000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Cambria" pitchFamily="18" charset="0"/>
              </a:rPr>
              <a:t>No</a:t>
            </a:r>
            <a:r>
              <a:rPr lang="en-US" sz="1600" b="1" baseline="-25000" dirty="0" err="1" smtClean="0">
                <a:solidFill>
                  <a:schemeClr val="bg1"/>
                </a:solidFill>
                <a:latin typeface="Cambria" pitchFamily="18" charset="0"/>
              </a:rPr>
              <a:t>x</a:t>
            </a: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12.5% over LEED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11.7% over As-Designed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8.5% over Original Design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335235" y="1557061"/>
          <a:ext cx="4212052" cy="38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5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6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5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7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6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Annual Energy Analysis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3660" y="1797266"/>
            <a:ext cx="273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Energy Cost Savings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29% over LEED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26% over As-Designed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20% over Original Design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0965" y="1739626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$70,505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09557" y="1793167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$67,580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58750" y="2102088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$62,761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95587" y="2645787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$49,910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73868" y="1780813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$70,505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56464" y="1821997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$67,580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22590" y="2093847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$62,761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01074" y="2600475"/>
            <a:ext cx="88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itchFamily="18" charset="0"/>
              </a:rPr>
              <a:t>$49,910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2">
        <p:bldAsOne/>
      </p:bldGraphic>
      <p:bldGraphic spid="34" grpId="3">
        <p:bldAsOne/>
      </p:bldGraphic>
      <p:bldP spid="32" grpId="0"/>
      <p:bldGraphic spid="43" grpId="1">
        <p:bldAsOne/>
      </p:bldGraphic>
      <p:bldP spid="39" grpId="0"/>
      <p:bldP spid="38" grpId="0"/>
      <p:bldP spid="42" grpId="0"/>
      <p:bldP spid="42" grpId="1"/>
      <p:bldP spid="44" grpId="0"/>
      <p:bldP spid="44" grpId="1"/>
      <p:bldP spid="45" grpId="0"/>
      <p:bldP spid="45" grpId="1"/>
      <p:bldP spid="48" grpId="0"/>
      <p:bldP spid="48" grpId="1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77" y="1692874"/>
            <a:ext cx="6583680" cy="76889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134" y="2780270"/>
            <a:ext cx="6583680" cy="76471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7" name="Group 80"/>
          <p:cNvGrpSpPr/>
          <p:nvPr/>
        </p:nvGrpSpPr>
        <p:grpSpPr>
          <a:xfrm>
            <a:off x="234779" y="1952370"/>
            <a:ext cx="1977083" cy="2771691"/>
            <a:chOff x="234779" y="1952370"/>
            <a:chExt cx="1977083" cy="2771691"/>
          </a:xfrm>
        </p:grpSpPr>
        <p:cxnSp>
          <p:nvCxnSpPr>
            <p:cNvPr id="46" name="Straight Arrow Connector 45"/>
            <p:cNvCxnSpPr>
              <a:stCxn id="62" idx="0"/>
            </p:cNvCxnSpPr>
            <p:nvPr/>
          </p:nvCxnSpPr>
          <p:spPr>
            <a:xfrm rot="5400000" flipH="1" flipV="1">
              <a:off x="515896" y="2455907"/>
              <a:ext cx="2125360" cy="11182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62" idx="0"/>
            </p:cNvCxnSpPr>
            <p:nvPr/>
          </p:nvCxnSpPr>
          <p:spPr>
            <a:xfrm rot="5400000" flipH="1" flipV="1">
              <a:off x="1127556" y="2993425"/>
              <a:ext cx="976183" cy="119242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34779" y="4077730"/>
              <a:ext cx="1569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Heating and Cooling Loads</a:t>
              </a:r>
              <a:endParaRPr lang="en-US" dirty="0">
                <a:latin typeface="Cambria" pitchFamily="18" charset="0"/>
              </a:endParaRPr>
            </a:p>
          </p:txBody>
        </p:sp>
      </p:grpSp>
      <p:grpSp>
        <p:nvGrpSpPr>
          <p:cNvPr id="8" name="Group 81"/>
          <p:cNvGrpSpPr/>
          <p:nvPr/>
        </p:nvGrpSpPr>
        <p:grpSpPr>
          <a:xfrm>
            <a:off x="1981201" y="2409568"/>
            <a:ext cx="2084172" cy="2874666"/>
            <a:chOff x="1981201" y="2409568"/>
            <a:chExt cx="2084172" cy="2874666"/>
          </a:xfrm>
        </p:grpSpPr>
        <p:cxnSp>
          <p:nvCxnSpPr>
            <p:cNvPr id="58" name="Straight Arrow Connector 57"/>
            <p:cNvCxnSpPr>
              <a:stCxn id="63" idx="0"/>
            </p:cNvCxnSpPr>
            <p:nvPr/>
          </p:nvCxnSpPr>
          <p:spPr>
            <a:xfrm rot="5400000" flipH="1" flipV="1">
              <a:off x="1991498" y="3441358"/>
              <a:ext cx="2228335" cy="16475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3" idx="0"/>
            </p:cNvCxnSpPr>
            <p:nvPr/>
          </p:nvCxnSpPr>
          <p:spPr>
            <a:xfrm rot="5400000" flipH="1" flipV="1">
              <a:off x="2831757" y="3503141"/>
              <a:ext cx="1326292" cy="94323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981201" y="4637903"/>
              <a:ext cx="2084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Ground and Water Temperatures</a:t>
              </a:r>
              <a:endParaRPr lang="en-US" dirty="0">
                <a:latin typeface="Cambria" pitchFamily="18" charset="0"/>
              </a:endParaRPr>
            </a:p>
          </p:txBody>
        </p:sp>
      </p:grpSp>
      <p:grpSp>
        <p:nvGrpSpPr>
          <p:cNvPr id="9" name="Group 82"/>
          <p:cNvGrpSpPr/>
          <p:nvPr/>
        </p:nvGrpSpPr>
        <p:grpSpPr>
          <a:xfrm>
            <a:off x="4621427" y="2018275"/>
            <a:ext cx="2199503" cy="3303029"/>
            <a:chOff x="4621427" y="2018275"/>
            <a:chExt cx="2199503" cy="3303029"/>
          </a:xfrm>
        </p:grpSpPr>
        <p:cxnSp>
          <p:nvCxnSpPr>
            <p:cNvPr id="47" name="Straight Arrow Connector 46"/>
            <p:cNvCxnSpPr>
              <a:stCxn id="74" idx="0"/>
            </p:cNvCxnSpPr>
            <p:nvPr/>
          </p:nvCxnSpPr>
          <p:spPr>
            <a:xfrm rot="16200000" flipV="1">
              <a:off x="4378413" y="3332207"/>
              <a:ext cx="1598140" cy="108739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74" idx="0"/>
            </p:cNvCxnSpPr>
            <p:nvPr/>
          </p:nvCxnSpPr>
          <p:spPr>
            <a:xfrm rot="16200000" flipV="1">
              <a:off x="4252787" y="3206581"/>
              <a:ext cx="2656698" cy="2800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621427" y="4674973"/>
              <a:ext cx="2199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Ground Resistance Factors</a:t>
              </a:r>
              <a:endParaRPr lang="en-US" dirty="0">
                <a:latin typeface="Cambria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Ground Loop Length Calculation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235676" y="2496065"/>
            <a:ext cx="5362832" cy="1077218"/>
            <a:chOff x="1235676" y="2496065"/>
            <a:chExt cx="5362832" cy="1077218"/>
          </a:xfrm>
        </p:grpSpPr>
        <p:sp>
          <p:nvSpPr>
            <p:cNvPr id="44" name="Rounded Rectangle 43"/>
            <p:cNvSpPr/>
            <p:nvPr/>
          </p:nvSpPr>
          <p:spPr>
            <a:xfrm>
              <a:off x="1235676" y="2818502"/>
              <a:ext cx="3138616" cy="3420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47286" y="2496065"/>
              <a:ext cx="2051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CRITICAL LENGTH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7" y="1668168"/>
            <a:ext cx="58323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Heating Length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Entering Water Temp: 35°F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Exiting Water Temp: 45°F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Heating Load: 945 MBH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Total Length = 25,852 FT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6165" y="3451659"/>
            <a:ext cx="58323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Cooling Length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Entering Water Temp: 85°F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Exiting Water Temp: 75°F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Cooling Load: 892 MBH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Total Length = 19,858 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Ground Loop Length Calculation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5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3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376411" y="125973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Building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8768" y="206964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4718" y="2837711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4718" y="360480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2944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96477" y="2854184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 Redesign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396477" y="3608919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 Breadth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6380752" y="51227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8768" y="5934278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2511" y="4387410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407" y="1632849"/>
            <a:ext cx="5832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Borehole Field Cost Considerations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Borehole drill rig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Different rigs to dig different depths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HDPE piping and fusing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Borehole grouting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Miscellaneous site costs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Construction Cost Optimization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-0.12292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1 0 L 0.00017 0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1.48148E-6 L 0.00069 1.48148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/>
      <p:bldP spid="43" grpId="0"/>
      <p:bldP spid="43" grpId="1"/>
      <p:bldP spid="45" grpId="0"/>
      <p:bldP spid="45" grpId="1"/>
      <p:bldP spid="46" grpId="0" animBg="1"/>
      <p:bldP spid="50" grpId="0" animBg="1"/>
      <p:bldP spid="50" grpId="1" animBg="1"/>
      <p:bldP spid="51" grpId="0" animBg="1"/>
      <p:bldP spid="52" grpId="0" animBg="1"/>
      <p:bldP spid="52" grpId="1" animBg="1"/>
      <p:bldP spid="69" grpId="0"/>
      <p:bldP spid="68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2" grpId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5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Construction Cost Optimization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856" y="1734448"/>
            <a:ext cx="5937997" cy="347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Arrow Connector 59"/>
          <p:cNvCxnSpPr/>
          <p:nvPr/>
        </p:nvCxnSpPr>
        <p:spPr>
          <a:xfrm rot="5400000" flipH="1" flipV="1">
            <a:off x="1270490" y="3327892"/>
            <a:ext cx="1090245" cy="7912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34210" y="3886211"/>
            <a:ext cx="202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115 Boreholes</a:t>
            </a:r>
          </a:p>
          <a:p>
            <a:r>
              <a:rPr lang="en-US" dirty="0" smtClean="0"/>
              <a:t>225 ft Deep</a:t>
            </a:r>
          </a:p>
          <a:p>
            <a:r>
              <a:rPr lang="en-US" dirty="0" smtClean="0"/>
              <a:t>$143,096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planfinal-no text"/>
          <p:cNvPicPr>
            <a:picLocks noChangeAspect="1" noChangeArrowheads="1"/>
          </p:cNvPicPr>
          <p:nvPr/>
        </p:nvPicPr>
        <p:blipFill>
          <a:blip r:embed="rId3" cstate="print"/>
          <a:srcRect l="1625" r="21021" b="6125"/>
          <a:stretch>
            <a:fillRect/>
          </a:stretch>
        </p:blipFill>
        <p:spPr bwMode="auto">
          <a:xfrm>
            <a:off x="703385" y="1591407"/>
            <a:ext cx="5709176" cy="3770435"/>
          </a:xfrm>
          <a:prstGeom prst="rect">
            <a:avLst/>
          </a:prstGeom>
          <a:noFill/>
        </p:spPr>
      </p:pic>
      <p:grpSp>
        <p:nvGrpSpPr>
          <p:cNvPr id="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5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5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5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Construction Cost Optimization</a:t>
            </a:r>
          </a:p>
        </p:txBody>
      </p:sp>
      <p:sp>
        <p:nvSpPr>
          <p:cNvPr id="40" name="Freeform 39"/>
          <p:cNvSpPr/>
          <p:nvPr/>
        </p:nvSpPr>
        <p:spPr>
          <a:xfrm>
            <a:off x="1758462" y="2074985"/>
            <a:ext cx="3727938" cy="2945423"/>
          </a:xfrm>
          <a:custGeom>
            <a:avLst/>
            <a:gdLst>
              <a:gd name="connsiteX0" fmla="*/ 1916723 w 3727938"/>
              <a:gd name="connsiteY0" fmla="*/ 26377 h 2945423"/>
              <a:gd name="connsiteX1" fmla="*/ 2074984 w 3727938"/>
              <a:gd name="connsiteY1" fmla="*/ 509953 h 2945423"/>
              <a:gd name="connsiteX2" fmla="*/ 0 w 3727938"/>
              <a:gd name="connsiteY2" fmla="*/ 1600200 h 2945423"/>
              <a:gd name="connsiteX3" fmla="*/ 852853 w 3727938"/>
              <a:gd name="connsiteY3" fmla="*/ 2945423 h 2945423"/>
              <a:gd name="connsiteX4" fmla="*/ 2637692 w 3727938"/>
              <a:gd name="connsiteY4" fmla="*/ 1811215 h 2945423"/>
              <a:gd name="connsiteX5" fmla="*/ 3727938 w 3727938"/>
              <a:gd name="connsiteY5" fmla="*/ 1380392 h 2945423"/>
              <a:gd name="connsiteX6" fmla="*/ 3719146 w 3727938"/>
              <a:gd name="connsiteY6" fmla="*/ 914400 h 2945423"/>
              <a:gd name="connsiteX7" fmla="*/ 3024553 w 3727938"/>
              <a:gd name="connsiteY7" fmla="*/ 905607 h 2945423"/>
              <a:gd name="connsiteX8" fmla="*/ 3033346 w 3727938"/>
              <a:gd name="connsiteY8" fmla="*/ 1125415 h 2945423"/>
              <a:gd name="connsiteX9" fmla="*/ 2391507 w 3727938"/>
              <a:gd name="connsiteY9" fmla="*/ 1099038 h 2945423"/>
              <a:gd name="connsiteX10" fmla="*/ 2400300 w 3727938"/>
              <a:gd name="connsiteY10" fmla="*/ 0 h 2945423"/>
              <a:gd name="connsiteX11" fmla="*/ 1916723 w 3727938"/>
              <a:gd name="connsiteY11" fmla="*/ 26377 h 29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7938" h="2945423">
                <a:moveTo>
                  <a:pt x="1916723" y="26377"/>
                </a:moveTo>
                <a:lnTo>
                  <a:pt x="2074984" y="509953"/>
                </a:lnTo>
                <a:lnTo>
                  <a:pt x="0" y="1600200"/>
                </a:lnTo>
                <a:lnTo>
                  <a:pt x="852853" y="2945423"/>
                </a:lnTo>
                <a:lnTo>
                  <a:pt x="2637692" y="1811215"/>
                </a:lnTo>
                <a:lnTo>
                  <a:pt x="3727938" y="1380392"/>
                </a:lnTo>
                <a:lnTo>
                  <a:pt x="3719146" y="914400"/>
                </a:lnTo>
                <a:lnTo>
                  <a:pt x="3024553" y="905607"/>
                </a:lnTo>
                <a:lnTo>
                  <a:pt x="3033346" y="1125415"/>
                </a:lnTo>
                <a:lnTo>
                  <a:pt x="2391507" y="1099038"/>
                </a:lnTo>
                <a:lnTo>
                  <a:pt x="2400300" y="0"/>
                </a:lnTo>
                <a:lnTo>
                  <a:pt x="1916723" y="26377"/>
                </a:lnTo>
                <a:close/>
              </a:path>
            </a:pathLst>
          </a:custGeom>
          <a:solidFill>
            <a:srgbClr val="C00000">
              <a:alpha val="5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512543" y="2792627"/>
            <a:ext cx="2708996" cy="1783492"/>
            <a:chOff x="2512543" y="2792627"/>
            <a:chExt cx="2708996" cy="1783492"/>
          </a:xfrm>
        </p:grpSpPr>
        <p:sp>
          <p:nvSpPr>
            <p:cNvPr id="46" name="Rectangle 45"/>
            <p:cNvSpPr/>
            <p:nvPr/>
          </p:nvSpPr>
          <p:spPr>
            <a:xfrm rot="19897569">
              <a:off x="3336325" y="2792627"/>
              <a:ext cx="827903" cy="133453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9897569">
              <a:off x="2512543" y="3241589"/>
              <a:ext cx="827903" cy="133453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9897569">
              <a:off x="4393636" y="3279618"/>
              <a:ext cx="827903" cy="33438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781165" y="4356114"/>
            <a:ext cx="2582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~46,000 Square Feet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38206" y="4979353"/>
            <a:ext cx="4938340" cy="25640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44062" y="4097217"/>
            <a:ext cx="3534507" cy="25640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3495" y="3762863"/>
            <a:ext cx="5832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Existing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1.1 – Structural Erection (6 Months)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1.2 – Rough-in and Landscaping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1.3 - Interior Finishes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1.4 – Electrical Fit-out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1.5 – Plumbing and Mechanical Fit out (3.5 Months)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1.6 – Misc. Finishes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5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Schedule Optimization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153" y="1520021"/>
            <a:ext cx="6662999" cy="22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" grpId="0" animBg="1"/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31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0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88768" y="-794"/>
            <a:ext cx="2755232" cy="6858794"/>
            <a:chOff x="6881269" y="0"/>
            <a:chExt cx="2262731" cy="6858794"/>
          </a:xfrm>
        </p:grpSpPr>
        <p:sp>
          <p:nvSpPr>
            <p:cNvPr id="13" name="Rectangle 12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6412792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388768" y="1251279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 Building Summary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07704" y="125929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88768" y="2053379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7704" y="2049363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0752" y="281136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0752" y="360544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0752" y="51214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9688" y="511742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88768" y="592354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07704" y="59315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Existing Building Summary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104267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WVU Alumni Center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76736" y="4407574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95672" y="4403558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Project Information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7241" y="1790336"/>
            <a:ext cx="2634941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Owner: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Location: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Size: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Date of Construction: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Cost: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Project Delivery Method: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Stories: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88738" y="1792883"/>
            <a:ext cx="3011036" cy="203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WVU Alumni Association</a:t>
            </a:r>
          </a:p>
          <a:p>
            <a:r>
              <a:rPr lang="en-US" b="1" dirty="0" smtClean="0"/>
              <a:t>Morgantown, WV</a:t>
            </a:r>
          </a:p>
          <a:p>
            <a:r>
              <a:rPr lang="en-US" b="1" dirty="0" smtClean="0"/>
              <a:t>48,000 Square Feet</a:t>
            </a:r>
          </a:p>
          <a:p>
            <a:r>
              <a:rPr lang="en-US" b="1" dirty="0" smtClean="0"/>
              <a:t>June 2007-August 2008</a:t>
            </a:r>
          </a:p>
          <a:p>
            <a:r>
              <a:rPr lang="en-US" b="1" dirty="0" smtClean="0"/>
              <a:t>$12 Million</a:t>
            </a:r>
          </a:p>
          <a:p>
            <a:r>
              <a:rPr lang="en-US" b="1" dirty="0" smtClean="0"/>
              <a:t>Design-Bid-Build</a:t>
            </a:r>
          </a:p>
          <a:p>
            <a:r>
              <a:rPr lang="en-US" b="1" dirty="0" smtClean="0"/>
              <a:t>3 (Bell Tower Extends to 4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12343 0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2292 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9" grpId="0"/>
      <p:bldP spid="19" grpId="1"/>
      <p:bldP spid="20" grpId="0"/>
      <p:bldP spid="22" grpId="0"/>
      <p:bldP spid="22" grpId="1"/>
      <p:bldP spid="25" grpId="0"/>
      <p:bldP spid="26" grpId="0"/>
      <p:bldP spid="26" grpId="1"/>
      <p:bldP spid="29" grpId="0"/>
      <p:bldP spid="32" grpId="0"/>
      <p:bldP spid="32" grpId="1"/>
      <p:bldP spid="34" grpId="0"/>
      <p:bldP spid="42" grpId="0"/>
      <p:bldP spid="42" grpId="1"/>
      <p:bldP spid="43" grpId="0"/>
      <p:bldP spid="44" grpId="0"/>
      <p:bldP spid="56" grpId="1"/>
      <p:bldP spid="56" grpId="2"/>
      <p:bldP spid="48" grpId="0"/>
      <p:bldP spid="48" grpId="1"/>
      <p:bldP spid="57" grpId="0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3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Schedule Optimization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011" y="1589819"/>
            <a:ext cx="583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Activities to be Added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587" y="1851587"/>
            <a:ext cx="5832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1.2a - Test Bore Construction and Testing (3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1.2b - Site Grading and Sediment Control (4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1.2c - Bore field Set-up (1 week)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1.2d - Borehole Drilling (4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latin typeface="Cambria" pitchFamily="18" charset="0"/>
              </a:rPr>
              <a:t>1.2e - Ground Loop Piping and Grouting (2 weeks)</a:t>
            </a:r>
          </a:p>
        </p:txBody>
      </p:sp>
      <p:grpSp>
        <p:nvGrpSpPr>
          <p:cNvPr id="35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6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7" name="Rectangle 46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959" y="3206451"/>
            <a:ext cx="6531118" cy="20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3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 Schedule Optimization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011" y="1413979"/>
            <a:ext cx="583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Activities to be Added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799" y="1706233"/>
            <a:ext cx="5832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1.6a - Interior Piping and Equipment Installation (12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1.6b - Heat Pump Connections (5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1.6c - Flush and Test Ground Loops (2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1.6d - Testing and Air Balancing (2 weeks)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1.6e - Plumbing Fit-out (12 weeks)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05627" y="2800784"/>
            <a:ext cx="6722297" cy="2681903"/>
            <a:chOff x="205627" y="2976624"/>
            <a:chExt cx="6722297" cy="2681903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/>
            <a:srcRect t="53933" r="-1525" b="-105"/>
            <a:stretch>
              <a:fillRect/>
            </a:stretch>
          </p:blipFill>
          <p:spPr bwMode="auto">
            <a:xfrm>
              <a:off x="205627" y="3399422"/>
              <a:ext cx="6722297" cy="225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/>
            <a:srcRect b="91139"/>
            <a:stretch>
              <a:fillRect/>
            </a:stretch>
          </p:blipFill>
          <p:spPr bwMode="auto">
            <a:xfrm>
              <a:off x="205628" y="2976624"/>
              <a:ext cx="6621314" cy="43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0" name="Picture 2" descr="sectionfinal-no text"/>
            <p:cNvPicPr>
              <a:picLocks noChangeAspect="1" noChangeArrowheads="1"/>
            </p:cNvPicPr>
            <p:nvPr/>
          </p:nvPicPr>
          <p:blipFill>
            <a:blip r:embed="rId5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0" name="Rectangle 49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51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Electrical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0752" y="51227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88768" y="5934278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1939" y="4387410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76411" y="125973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Building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88768" y="206964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80752" y="281136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17823" y="360544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96477" y="3608919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 Breadth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401341" y="4391526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 Breadth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520277" y="438718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8351" y="5152570"/>
            <a:ext cx="29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loads are 3 Phase, 480V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Equipment Removed/Added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4407" y="1652243"/>
            <a:ext cx="5832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Removed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7 AHU circuits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18 VAV box circuits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2423" y="2707043"/>
            <a:ext cx="5832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Added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7 DOAU circuits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14 Heat Pump Circuits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-0.12292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1 0 L 0.00017 0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1.48148E-6 L 0.00069 1.48148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4" grpId="0"/>
      <p:bldP spid="46" grpId="0"/>
      <p:bldP spid="46" grpId="1"/>
      <p:bldP spid="50" grpId="0"/>
      <p:bldP spid="50" grpId="1"/>
      <p:bldP spid="55" grpId="0"/>
      <p:bldP spid="55" grpId="1"/>
      <p:bldP spid="58" grpId="0"/>
      <p:bldP spid="58" grpId="1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7" grpId="0"/>
      <p:bldP spid="67" grpId="1"/>
      <p:bldP spid="68" grpId="0"/>
      <p:bldP spid="68" grpId="1"/>
      <p:bldP spid="71" grpId="2" animBg="1"/>
      <p:bldP spid="71" grpId="3" animBg="1"/>
      <p:bldP spid="72" grpId="1" animBg="1"/>
      <p:bldP spid="73" grpId="0" animBg="1"/>
      <p:bldP spid="73" grpId="1" animBg="1"/>
      <p:bldP spid="74" grpId="0" animBg="1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4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4" name="Rectangle 53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532245" y="1964728"/>
          <a:ext cx="4151868" cy="2037587"/>
        </p:xfrm>
        <a:graphic>
          <a:graphicData uri="http://schemas.openxmlformats.org/drawingml/2006/table">
            <a:tbl>
              <a:tblPr/>
              <a:tblGrid>
                <a:gridCol w="1451308"/>
                <a:gridCol w="1072082"/>
                <a:gridCol w="556397"/>
                <a:gridCol w="1072081"/>
              </a:tblGrid>
              <a:tr h="288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Breaker Size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Cost per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8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90A/3P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$535.00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$2,140.00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5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70A/3P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$511.00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-5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-$2,555.00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8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110A/3P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$555.00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$555.00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8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20A/3P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$454.00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-2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-$908.00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8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Breaker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Cost: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-$768.00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Electrical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0277" y="438718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</a:t>
            </a:r>
            <a:endParaRPr lang="en-US" b="1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806189" y="1824784"/>
          <a:ext cx="3593714" cy="2376515"/>
        </p:xfrm>
        <a:graphic>
          <a:graphicData uri="http://schemas.openxmlformats.org/drawingml/2006/table">
            <a:tbl>
              <a:tblPr/>
              <a:tblGrid>
                <a:gridCol w="912298"/>
                <a:gridCol w="1025611"/>
                <a:gridCol w="691978"/>
                <a:gridCol w="963827"/>
              </a:tblGrid>
              <a:tr h="633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Conductor/Ground Size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Cost Per 100 Linear Ft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FT Wire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#2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$122.50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1032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$1,264.20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#1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$195.00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258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$503.10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#4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$97.50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-1290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-$1,257.75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#10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$46.00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-289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-$132.94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Total Conductor Cost: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$376.61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Electrical Cost Adjustments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903623" y="1902518"/>
          <a:ext cx="3385065" cy="1940434"/>
        </p:xfrm>
        <a:graphic>
          <a:graphicData uri="http://schemas.openxmlformats.org/drawingml/2006/table">
            <a:tbl>
              <a:tblPr/>
              <a:tblGrid>
                <a:gridCol w="722961"/>
                <a:gridCol w="1137209"/>
                <a:gridCol w="723679"/>
                <a:gridCol w="801216"/>
              </a:tblGrid>
              <a:tr h="55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Conduit Size</a:t>
                      </a:r>
                      <a:endParaRPr lang="en-US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Cost Per 100 Linear Ft</a:t>
                      </a:r>
                      <a:endParaRPr lang="en-US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FT Wire</a:t>
                      </a:r>
                      <a:endParaRPr lang="en-US" sz="11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1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7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3/4"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$4.35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-72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-$3.13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7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1-1/4"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$5.75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-258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-$14.84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7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1-1/2"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$6.30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258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$16.25</a:t>
                      </a:r>
                      <a:endParaRPr lang="en-US" sz="1200" b="1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Franklin Gothic Boo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Total Conduit Cost: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-$1.71</a:t>
                      </a:r>
                      <a:endParaRPr lang="en-US" sz="1200" b="1" dirty="0">
                        <a:latin typeface="Franklin Gothic Book" pitchFamily="34" charset="0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45528" y="4489660"/>
            <a:ext cx="5832389" cy="461665"/>
            <a:chOff x="745528" y="4489660"/>
            <a:chExt cx="5832389" cy="461665"/>
          </a:xfrm>
        </p:grpSpPr>
        <p:sp>
          <p:nvSpPr>
            <p:cNvPr id="52" name="Rounded Rectangle 51"/>
            <p:cNvSpPr/>
            <p:nvPr/>
          </p:nvSpPr>
          <p:spPr>
            <a:xfrm>
              <a:off x="1989437" y="4522573"/>
              <a:ext cx="3348681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Total Savings = $392.49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" y="1383957"/>
            <a:ext cx="705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Conductor Costs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1388043"/>
            <a:ext cx="705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Conduit Costs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1388038"/>
            <a:ext cx="705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Breaker Costs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  <p:bldP spid="37" grpId="1"/>
      <p:bldP spid="39" grpId="0"/>
      <p:bldP spid="39" grpId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0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Electrical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0277" y="438718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Voltage Drop Check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88757" y="2093494"/>
          <a:ext cx="6693570" cy="2000944"/>
        </p:xfrm>
        <a:graphic>
          <a:graphicData uri="http://schemas.openxmlformats.org/drawingml/2006/table">
            <a:tbl>
              <a:tblPr/>
              <a:tblGrid>
                <a:gridCol w="874472"/>
                <a:gridCol w="861613"/>
                <a:gridCol w="617274"/>
                <a:gridCol w="617274"/>
                <a:gridCol w="1195969"/>
                <a:gridCol w="1080230"/>
                <a:gridCol w="723369"/>
                <a:gridCol w="723369"/>
              </a:tblGrid>
              <a:tr h="409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Equipment Connected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Conductor Size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Length (FT)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Amps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Voltage Drop per 1000 Amp-FT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Line to Line Voltage Drop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% Voltage Drop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Less than 3%?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75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1.32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0.28%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67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95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1.78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0.37%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58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75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1.51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0.31%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95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75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2.47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0.51%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125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75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3.24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0.68%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155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75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0.20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4.02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0.84%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DOAU-7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#1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130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0.16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3.60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0.75%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Yes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8351" y="5169246"/>
            <a:ext cx="372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%VD=(L)(VD/1000 ft)(1.73)/(480)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2467" y="4197159"/>
            <a:ext cx="205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PF of 90%</a:t>
            </a:r>
            <a:endParaRPr lang="en-US" dirty="0"/>
          </a:p>
        </p:txBody>
      </p:sp>
      <p:grpSp>
        <p:nvGrpSpPr>
          <p:cNvPr id="7" name="Group 34"/>
          <p:cNvGrpSpPr/>
          <p:nvPr/>
        </p:nvGrpSpPr>
        <p:grpSpPr>
          <a:xfrm>
            <a:off x="745528" y="4576159"/>
            <a:ext cx="5832389" cy="461665"/>
            <a:chOff x="745528" y="4489660"/>
            <a:chExt cx="5832389" cy="461665"/>
          </a:xfrm>
        </p:grpSpPr>
        <p:sp>
          <p:nvSpPr>
            <p:cNvPr id="37" name="Rounded Rectangle 36"/>
            <p:cNvSpPr/>
            <p:nvPr/>
          </p:nvSpPr>
          <p:spPr>
            <a:xfrm>
              <a:off x="2619632" y="4522573"/>
              <a:ext cx="2038865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All Below 3%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5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7" name="Rectangle 46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Life-Cycle Cost Analysis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Electrical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3109" y="51227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88768" y="5934278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09582" y="4387410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76411" y="125973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Building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88768" y="206964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80752" y="281136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17823" y="360544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01341" y="4391526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 Breadth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520277" y="438718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409582" y="5114504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Life-Cycle Cost Analysis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28518" y="5122520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 Analysis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20-Year Life-Cycle Cost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4407" y="1470456"/>
            <a:ext cx="583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Costs Included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Construction, installation, equipment costs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Annual energy costs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Annual preventive maintenance costs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Scheduled replacement costs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-0.12292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1 0 L 0.00017 0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1.48148E-6 L 0.00069 1.48148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4" grpId="0"/>
      <p:bldP spid="46" grpId="0"/>
      <p:bldP spid="50" grpId="0"/>
      <p:bldP spid="50" grpId="1"/>
      <p:bldP spid="55" grpId="0"/>
      <p:bldP spid="55" grpId="1"/>
      <p:bldP spid="58" grpId="0"/>
      <p:bldP spid="58" grpId="1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1"/>
      <p:bldP spid="68" grpId="2"/>
      <p:bldP spid="73" grpId="0" animBg="1"/>
      <p:bldP spid="73" grpId="1" animBg="1"/>
      <p:bldP spid="74" grpId="0" animBg="1"/>
      <p:bldP spid="40" grpId="0" animBg="1"/>
      <p:bldP spid="40" grpId="1" animBg="1"/>
      <p:bldP spid="41" grpId="0" animBg="1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39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5528" y="4193092"/>
            <a:ext cx="5832389" cy="461665"/>
            <a:chOff x="745528" y="4489660"/>
            <a:chExt cx="5832389" cy="461665"/>
          </a:xfrm>
        </p:grpSpPr>
        <p:sp>
          <p:nvSpPr>
            <p:cNvPr id="47" name="Rounded Rectangle 46"/>
            <p:cNvSpPr/>
            <p:nvPr/>
          </p:nvSpPr>
          <p:spPr>
            <a:xfrm>
              <a:off x="1507524" y="4522573"/>
              <a:ext cx="4300152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Life-Cycle Savings = $380,000</a:t>
              </a: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Life-Cycle Cost Analysis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8518" y="5122520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 Analysis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20-Year Life-Cycle Cost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5615" y="1479248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As-Designed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Capital Cost = $1.42 million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Maintenance and Repair Costs = $218,000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Energy Costs = $1.35 million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6166" y="2697915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Re-Design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Capital Cost = $1.52 million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Maintenance and Repair Costs = $96,000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Energy Costs = $1.00 million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49644" y="4790344"/>
            <a:ext cx="5832389" cy="461665"/>
            <a:chOff x="745528" y="4489660"/>
            <a:chExt cx="5832389" cy="461665"/>
          </a:xfrm>
        </p:grpSpPr>
        <p:sp>
          <p:nvSpPr>
            <p:cNvPr id="53" name="Rounded Rectangle 52"/>
            <p:cNvSpPr/>
            <p:nvPr/>
          </p:nvSpPr>
          <p:spPr>
            <a:xfrm>
              <a:off x="1507524" y="4522573"/>
              <a:ext cx="4300152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Payback  Period = 4.99 Years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7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1" name="Rectangle 50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Life-Cycle Cost Analysis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8518" y="5122520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 Analysis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20-Year Life-Cycle Cost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6166" y="1474572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Original Design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Capital Cost = $1.47 million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Maintenance and Repair Costs = $202,000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Energy Costs = $1.26 million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6166" y="2697915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Re-Design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Capital Cost = $1.52 million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Maintenance and Repair Costs = $96,000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Energy Costs = $1.00 million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45528" y="4193092"/>
            <a:ext cx="5832389" cy="461665"/>
            <a:chOff x="745528" y="4489660"/>
            <a:chExt cx="5832389" cy="461665"/>
          </a:xfrm>
        </p:grpSpPr>
        <p:sp>
          <p:nvSpPr>
            <p:cNvPr id="37" name="Rounded Rectangle 36"/>
            <p:cNvSpPr/>
            <p:nvPr/>
          </p:nvSpPr>
          <p:spPr>
            <a:xfrm>
              <a:off x="1507524" y="4522573"/>
              <a:ext cx="4300152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Life-Cycle Savings = $318,000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9644" y="4790344"/>
            <a:ext cx="5832389" cy="461665"/>
            <a:chOff x="745528" y="4489660"/>
            <a:chExt cx="5832389" cy="461665"/>
          </a:xfrm>
        </p:grpSpPr>
        <p:sp>
          <p:nvSpPr>
            <p:cNvPr id="40" name="Rounded Rectangle 39"/>
            <p:cNvSpPr/>
            <p:nvPr/>
          </p:nvSpPr>
          <p:spPr>
            <a:xfrm>
              <a:off x="1507524" y="4522573"/>
              <a:ext cx="4300152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Payback  Period = 2.83 Years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5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3" name="Rectangle 52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Results and Conclusion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Life-Cycle Cost Analysis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05466" y="51227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13482" y="5934278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09582" y="4387410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76411" y="125973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Building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88768" y="206964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80752" y="281136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17823" y="360544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84868" y="5126861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Life-Cycle Cost Analysis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28518" y="5122520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 Analysis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80527" y="5938394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 and Conclusion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24177" y="593405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14407" y="1742310"/>
            <a:ext cx="583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Recommended Over Original Design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$45,000 increase in capital cost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$13,000 reduction in annual energy cost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Payback period of 2.83 years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6166" y="3006840"/>
            <a:ext cx="5832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Recommended Over Existing Design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$100,000 increase in capital cost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$17,500 reduction in annual energy cost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Payback period of 4.99 years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Minimal impact on construction time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Minimal impact on electrical system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Results and Conclusion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-0.12292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1 0 L 0.00017 0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1.48148E-6 L 0.00069 1.48148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4" grpId="0"/>
      <p:bldP spid="46" grpId="0"/>
      <p:bldP spid="50" grpId="0"/>
      <p:bldP spid="55" grpId="0"/>
      <p:bldP spid="55" grpId="1"/>
      <p:bldP spid="58" grpId="0"/>
      <p:bldP spid="58" grpId="1"/>
      <p:bldP spid="59" grpId="0"/>
      <p:bldP spid="59" grpId="1"/>
      <p:bldP spid="60" grpId="1"/>
      <p:bldP spid="60" grpId="2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7" grpId="0"/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32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34" name="Rectangle 33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Results and Conclusion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24177" y="593405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-48995" y="2651202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3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Existing Building Summary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14407" y="1062675"/>
            <a:ext cx="6005384" cy="1846659"/>
            <a:chOff x="914407" y="1062675"/>
            <a:chExt cx="6005384" cy="1846659"/>
          </a:xfrm>
        </p:grpSpPr>
        <p:sp>
          <p:nvSpPr>
            <p:cNvPr id="38" name="TextBox 37"/>
            <p:cNvSpPr txBox="1"/>
            <p:nvPr/>
          </p:nvSpPr>
          <p:spPr>
            <a:xfrm>
              <a:off x="914407" y="1062675"/>
              <a:ext cx="583238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First Floor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Lobby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Pre-Event Lounge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Mechanical Room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Commercial Kitchen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Grand Ballroom</a:t>
              </a:r>
            </a:p>
          </p:txBody>
        </p:sp>
        <p:pic>
          <p:nvPicPr>
            <p:cNvPr id="41" name="Picture 2" descr="int23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3791" y="1151231"/>
              <a:ext cx="2286000" cy="17145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906165" y="3933565"/>
            <a:ext cx="583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Third Floor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Board Room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Meeting Room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Open Office Plan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Enclosed Offices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06166" y="2920304"/>
            <a:ext cx="6000625" cy="2380404"/>
            <a:chOff x="906166" y="2920304"/>
            <a:chExt cx="6000625" cy="2380404"/>
          </a:xfrm>
        </p:grpSpPr>
        <p:sp>
          <p:nvSpPr>
            <p:cNvPr id="39" name="TextBox 38"/>
            <p:cNvSpPr txBox="1"/>
            <p:nvPr/>
          </p:nvSpPr>
          <p:spPr>
            <a:xfrm>
              <a:off x="906166" y="2920304"/>
              <a:ext cx="58323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Second Floor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Club Room/Lounge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b="1" dirty="0" smtClean="0">
                  <a:latin typeface="Cambria" pitchFamily="18" charset="0"/>
                </a:rPr>
                <a:t>(4) Meeting Rooms</a:t>
              </a:r>
            </a:p>
          </p:txBody>
        </p:sp>
        <p:pic>
          <p:nvPicPr>
            <p:cNvPr id="42" name="Picture 2" descr="int1560"/>
            <p:cNvPicPr>
              <a:picLocks noChangeAspect="1" noChangeArrowheads="1"/>
            </p:cNvPicPr>
            <p:nvPr/>
          </p:nvPicPr>
          <p:blipFill>
            <a:blip r:embed="rId6" cstate="print"/>
            <a:srcRect l="8221" t="8888"/>
            <a:stretch>
              <a:fillRect/>
            </a:stretch>
          </p:blipFill>
          <p:spPr bwMode="auto">
            <a:xfrm>
              <a:off x="4620791" y="3598908"/>
              <a:ext cx="2286000" cy="17018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</p:pic>
      </p:grpSp>
      <p:sp>
        <p:nvSpPr>
          <p:cNvPr id="44" name="TextBox 43"/>
          <p:cNvSpPr txBox="1"/>
          <p:nvPr/>
        </p:nvSpPr>
        <p:spPr>
          <a:xfrm>
            <a:off x="7507704" y="125929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507704" y="2049363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99688" y="511742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315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5672" y="4403558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5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Energy Recovery-Heating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8351" y="1927654"/>
            <a:ext cx="5301068" cy="3549061"/>
            <a:chOff x="288351" y="1927654"/>
            <a:chExt cx="5301068" cy="3549061"/>
          </a:xfrm>
        </p:grpSpPr>
        <p:sp>
          <p:nvSpPr>
            <p:cNvPr id="49" name="Rectangle 48"/>
            <p:cNvSpPr/>
            <p:nvPr/>
          </p:nvSpPr>
          <p:spPr>
            <a:xfrm rot="5400000">
              <a:off x="1970902" y="3120081"/>
              <a:ext cx="3039761" cy="65490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421027" y="4176584"/>
              <a:ext cx="1729946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847115" y="4180700"/>
              <a:ext cx="1729946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>
              <a:off x="1371601" y="2631989"/>
              <a:ext cx="1754659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3834760" y="2636105"/>
              <a:ext cx="1754659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779370" y="3768812"/>
              <a:ext cx="877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10°F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93101" y="3772928"/>
              <a:ext cx="1107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46°F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97217" y="2220062"/>
              <a:ext cx="1107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66°F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0130" y="5107383"/>
              <a:ext cx="1989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= 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</a:t>
              </a:r>
              <a:r>
                <a:rPr lang="el-GR" dirty="0" smtClean="0"/>
                <a:t>ε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(t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t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8351" y="4790226"/>
              <a:ext cx="2331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= W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</a:t>
              </a:r>
              <a:r>
                <a:rPr lang="el-GR" dirty="0" smtClean="0"/>
                <a:t>ε</a:t>
              </a:r>
              <a:r>
                <a:rPr lang="en-US" baseline="-25000" dirty="0" smtClean="0"/>
                <a:t>l</a:t>
              </a:r>
              <a:r>
                <a:rPr lang="en-US" dirty="0" smtClean="0"/>
                <a:t> (W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– W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8032" y="3060354"/>
              <a:ext cx="1091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= 64%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52148" y="3348681"/>
              <a:ext cx="1091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</a:t>
              </a:r>
              <a:r>
                <a:rPr lang="en-US" baseline="-25000" dirty="0" smtClean="0"/>
                <a:t>l</a:t>
              </a:r>
              <a:r>
                <a:rPr lang="en-US" dirty="0" smtClean="0"/>
                <a:t> = 61%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51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Monthly Electric and Gas Costs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" name="Chart 30"/>
          <p:cNvGraphicFramePr/>
          <p:nvPr/>
        </p:nvGraphicFramePr>
        <p:xfrm>
          <a:off x="378070" y="1577853"/>
          <a:ext cx="6506824" cy="201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Chart 41"/>
          <p:cNvGraphicFramePr/>
          <p:nvPr/>
        </p:nvGraphicFramePr>
        <p:xfrm>
          <a:off x="355002" y="3313355"/>
          <a:ext cx="6540650" cy="20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733365" y="1711200"/>
            <a:ext cx="273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Electrical Cost Savings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$377/month over Original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$721/month over As-Designed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35153" y="3488058"/>
            <a:ext cx="273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Gas Cost Savings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$694/month over Original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latin typeface="Cambria" pitchFamily="18" charset="0"/>
              </a:rPr>
              <a:t>$751/month over As-Designed</a:t>
            </a:r>
          </a:p>
        </p:txBody>
      </p:sp>
      <p:graphicFrame>
        <p:nvGraphicFramePr>
          <p:cNvPr id="45" name="Chart 44"/>
          <p:cNvGraphicFramePr/>
          <p:nvPr/>
        </p:nvGraphicFramePr>
        <p:xfrm>
          <a:off x="356796" y="3304390"/>
          <a:ext cx="4387326" cy="20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Chart 47"/>
          <p:cNvGraphicFramePr/>
          <p:nvPr/>
        </p:nvGraphicFramePr>
        <p:xfrm>
          <a:off x="358348" y="1590404"/>
          <a:ext cx="4428805" cy="201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Graphic spid="31" grpId="1">
        <p:bldAsOne/>
      </p:bldGraphic>
      <p:bldGraphic spid="31" grpId="2">
        <p:bldAsOne/>
      </p:bldGraphic>
      <p:bldGraphic spid="42" grpId="0">
        <p:bldAsOne/>
      </p:bldGraphic>
      <p:bldGraphic spid="45" grpId="0">
        <p:bldAsOne/>
      </p:bldGraphic>
      <p:bldGraphic spid="4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51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5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6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Ductwork and Insulation Savings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579" y="1742310"/>
            <a:ext cx="6648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185 lbs of sheet metal per ton of cooling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104 SF of insulation per ton of cooling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2579" y="2609085"/>
            <a:ext cx="6648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As-Designed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202 tons of cooling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Ductwork = $117,450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Insulation = $73,080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2579" y="3752085"/>
            <a:ext cx="6648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Re-Design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57 tons of cooling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Ductwork = $109,000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Insulation = $61,950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49644" y="4990369"/>
            <a:ext cx="5832389" cy="461665"/>
            <a:chOff x="745528" y="4489660"/>
            <a:chExt cx="5832389" cy="461665"/>
          </a:xfrm>
        </p:grpSpPr>
        <p:sp>
          <p:nvSpPr>
            <p:cNvPr id="57" name="Rounded Rectangle 56"/>
            <p:cNvSpPr/>
            <p:nvPr/>
          </p:nvSpPr>
          <p:spPr>
            <a:xfrm>
              <a:off x="1507524" y="4522573"/>
              <a:ext cx="4300152" cy="42013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5528" y="4489660"/>
              <a:ext cx="583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mbria" pitchFamily="18" charset="0"/>
                </a:rPr>
                <a:t>Total Savings = $19,580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38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Construction Cost Optimization</a:t>
            </a:r>
          </a:p>
        </p:txBody>
      </p:sp>
      <p:graphicFrame>
        <p:nvGraphicFramePr>
          <p:cNvPr id="35" name="Chart 34"/>
          <p:cNvGraphicFramePr/>
          <p:nvPr/>
        </p:nvGraphicFramePr>
        <p:xfrm>
          <a:off x="536536" y="1637347"/>
          <a:ext cx="6283811" cy="347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932480" y="3822551"/>
            <a:ext cx="266700" cy="2667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38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8518" y="360457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Construction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Construction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70" name="Picture 69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Construction Cost Optimization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579" y="1742310"/>
            <a:ext cx="6648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Equipment and Material 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1” HDPE Piping = $1.32 per linear foot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HDPE fusing at 40 ft intervals, $20/fuse, $50/day rental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Borehole drill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Deeper than 325 ft = $16,000/week, 900 ft/day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225 ft – 325 ft = $14,000/week, 1200 ft/day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Less than 225 ft = $11,500/week, 1800 ft/day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Grouting = $5,780 for all combinations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Site costs ranges from $20,000 to $32,500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0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"/>
          <p:cNvGrpSpPr/>
          <p:nvPr/>
        </p:nvGrpSpPr>
        <p:grpSpPr>
          <a:xfrm>
            <a:off x="7520745" y="-12357"/>
            <a:ext cx="2757302" cy="6858794"/>
            <a:chOff x="6879990" y="0"/>
            <a:chExt cx="2264010" cy="6858794"/>
          </a:xfrm>
        </p:grpSpPr>
        <p:sp>
          <p:nvSpPr>
            <p:cNvPr id="48" name="Rectangle 47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3451784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Electrical Breadth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57" name="Picture 5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07704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20277" y="438718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Electrical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-86066" y="933579"/>
            <a:ext cx="7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Assumptions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2579" y="1742310"/>
            <a:ext cx="66482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Demand Factor 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Lighting = 1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Receptacles = 0.5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Motors = 0.3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Miscellaneous = 1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Kitchen = 1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Data = 0.5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A/C =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Existing Building Summary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Original Mechanical System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4407" y="2009379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Cooling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Central plant with 2 air-cooled  R-22 screw chillers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35% ethylene glycol mix to AHU cooling coils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6195" y="3334401"/>
            <a:ext cx="583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Heating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Central plant with 2 natural gas boilers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3000 MBH Input, 2400 MBH Output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Hot water to AHU heating coils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Hot water to VAV reheat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07704" y="125929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07704" y="2049363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99688" y="511742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07704" y="59315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5672" y="4403558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Existing Building Summary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As-Designed Mechanical System </a:t>
            </a:r>
          </a:p>
        </p:txBody>
      </p:sp>
      <p:pic>
        <p:nvPicPr>
          <p:cNvPr id="28" name="Picture 27"/>
          <p:cNvPicPr/>
          <p:nvPr/>
        </p:nvPicPr>
        <p:blipFill>
          <a:blip r:embed="rId5"/>
          <a:srcRect l="20000" t="28750" r="4861" b="23214"/>
          <a:stretch>
            <a:fillRect/>
          </a:stretch>
        </p:blipFill>
        <p:spPr bwMode="auto">
          <a:xfrm>
            <a:off x="611529" y="1591835"/>
            <a:ext cx="6061118" cy="359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528515" y="1592133"/>
            <a:ext cx="3119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Lobbies, hallways and office areas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Direct expansion cooling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Natural gas heat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VAV with electric reheat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03642" y="1624405"/>
            <a:ext cx="2108499" cy="613186"/>
          </a:xfrm>
          <a:prstGeom prst="roundRect">
            <a:avLst/>
          </a:prstGeom>
          <a:solidFill>
            <a:srgbClr val="FF0000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530313" y="1593929"/>
            <a:ext cx="3119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Ballroom and Loggia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Direct expansion cooling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Natural gas heat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Single zone, constant volume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390452" y="2562112"/>
            <a:ext cx="2633830" cy="613186"/>
          </a:xfrm>
          <a:prstGeom prst="roundRect">
            <a:avLst/>
          </a:prstGeom>
          <a:solidFill>
            <a:srgbClr val="FF0000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32112" y="1584963"/>
            <a:ext cx="3119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Kitchen and Storage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AHU-8: Single zone, constant volume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AHU-9: 100% OA, make-up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058297" y="3521335"/>
            <a:ext cx="1416423" cy="613186"/>
          </a:xfrm>
          <a:prstGeom prst="roundRect">
            <a:avLst/>
          </a:prstGeom>
          <a:solidFill>
            <a:srgbClr val="FF0000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07704" y="125929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07704" y="2049363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99688" y="511742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07704" y="59315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95672" y="4403558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14407" y="1062675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Mechanical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Reduction in annual energy costs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Low 20-year life-cycle cost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Short return on investment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3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0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0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20745" y="-12357"/>
            <a:ext cx="2755232" cy="6858794"/>
            <a:chOff x="6881269" y="0"/>
            <a:chExt cx="2262731" cy="6858794"/>
          </a:xfrm>
        </p:grpSpPr>
        <p:sp>
          <p:nvSpPr>
            <p:cNvPr id="67" name="Rectangle 6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Existing Building Summary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07704" y="1259295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507704" y="2049363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99688" y="2819381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99688" y="36134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99688" y="511742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7704" y="593156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41056" y="1271868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91396" y="1260061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Existing Building Summary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412832" y="2053379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80752" y="281136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80752" y="360544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80752" y="51214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88768" y="5935578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74024" y="1276212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Building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04989" y="2069855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Redesign Goals</a:t>
            </a:r>
            <a:endParaRPr lang="en-US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523852" y="2065836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Redesign Goals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pic>
        <p:nvPicPr>
          <p:cNvPr id="37" name="Picture 36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916195" y="2463003"/>
            <a:ext cx="5832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Meet needs of mechanical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Lowest capital cost possible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Minimal construction schedule impact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6195" y="3926091"/>
            <a:ext cx="583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Electrical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Minimize changes to electrical distribution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Minimize cost impact of changing mechanical loads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88768" y="439977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5672" y="44006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-0.12292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1 0 L 0.00017 0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1.48148E-6 L 0.00069 1.48148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60" grpId="0" animBg="1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71" grpId="0"/>
      <p:bldP spid="73" grpId="0" animBg="1"/>
      <p:bldP spid="73" grpId="1" animBg="1"/>
      <p:bldP spid="74" grpId="0"/>
      <p:bldP spid="74" grpId="1"/>
      <p:bldP spid="74" grpId="2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82" grpId="0"/>
      <p:bldP spid="82" grpId="1"/>
      <p:bldP spid="82" grpId="2"/>
      <p:bldP spid="83" grpId="0" animBg="1"/>
      <p:bldP spid="83" grpId="1" animBg="1"/>
      <p:bldP spid="83" grpId="2" animBg="1"/>
      <p:bldP spid="85" grpId="0"/>
      <p:bldP spid="38" grpId="0"/>
      <p:bldP spid="39" grpId="0"/>
      <p:bldP spid="43" grpId="0"/>
      <p:bldP spid="43" grpId="1"/>
      <p:bldP spid="45" grpId="0"/>
      <p:bldP spid="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3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-8241" y="88332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0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40" name="Picture 2" descr="sectionfinal-no text"/>
            <p:cNvPicPr>
              <a:picLocks noChangeAspect="1" noChangeArrowheads="1"/>
            </p:cNvPicPr>
            <p:nvPr/>
          </p:nvPicPr>
          <p:blipFill>
            <a:blip r:embed="rId3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7520745" y="-12357"/>
            <a:ext cx="2755232" cy="6858794"/>
            <a:chOff x="6881269" y="0"/>
            <a:chExt cx="2262731" cy="6858794"/>
          </a:xfrm>
        </p:grpSpPr>
        <p:sp>
          <p:nvSpPr>
            <p:cNvPr id="67" name="Rectangle 6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Redesign Goals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99688" y="284572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Mechanical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87106" y="1271868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88768" y="206964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Redesign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56038" y="286242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Mechanical Redesign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80752" y="5122745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Life-Cycle Cost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80752" y="360480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Construction Breadth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88768" y="5934278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 and 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05314" y="2061405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Redesign Goals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76411" y="1259736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Existing Building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24177" y="2069418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97225" y="2866541"/>
            <a:ext cx="275523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 Redesign</a:t>
            </a:r>
            <a:endParaRPr lang="en-US" b="1" dirty="0"/>
          </a:p>
        </p:txBody>
      </p:sp>
      <p:pic>
        <p:nvPicPr>
          <p:cNvPr id="41" name="Picture 40" descr="Main Render-Cropped.jpg"/>
          <p:cNvPicPr>
            <a:picLocks/>
          </p:cNvPicPr>
          <p:nvPr/>
        </p:nvPicPr>
        <p:blipFill>
          <a:blip r:embed="rId4" cstate="print"/>
          <a:srcRect l="20847" t="14396" r="12128" b="16718"/>
          <a:stretch>
            <a:fillRect/>
          </a:stretch>
        </p:blipFill>
        <p:spPr>
          <a:xfrm>
            <a:off x="7537279" y="0"/>
            <a:ext cx="2731208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6" name="Picture 35"/>
          <p:cNvPicPr/>
          <p:nvPr/>
        </p:nvPicPr>
        <p:blipFill>
          <a:blip r:embed="rId5"/>
          <a:srcRect l="20000" t="28750" r="4861" b="23214"/>
          <a:stretch>
            <a:fillRect/>
          </a:stretch>
        </p:blipFill>
        <p:spPr bwMode="auto">
          <a:xfrm>
            <a:off x="611529" y="1591835"/>
            <a:ext cx="6061118" cy="359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852617" y="1445741"/>
            <a:ext cx="2228334" cy="980303"/>
            <a:chOff x="852617" y="1445741"/>
            <a:chExt cx="2228334" cy="980303"/>
          </a:xfrm>
        </p:grpSpPr>
        <p:sp>
          <p:nvSpPr>
            <p:cNvPr id="43" name="Multiply 42"/>
            <p:cNvSpPr/>
            <p:nvPr/>
          </p:nvSpPr>
          <p:spPr>
            <a:xfrm>
              <a:off x="852617" y="1445741"/>
              <a:ext cx="939113" cy="96382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1499288" y="1462217"/>
              <a:ext cx="939113" cy="96382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2141838" y="1462217"/>
              <a:ext cx="939113" cy="96382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29233" y="2327190"/>
            <a:ext cx="2887360" cy="996779"/>
            <a:chOff x="3229233" y="2327190"/>
            <a:chExt cx="2887360" cy="996779"/>
          </a:xfrm>
        </p:grpSpPr>
        <p:grpSp>
          <p:nvGrpSpPr>
            <p:cNvPr id="47" name="Group 46"/>
            <p:cNvGrpSpPr/>
            <p:nvPr/>
          </p:nvGrpSpPr>
          <p:grpSpPr>
            <a:xfrm>
              <a:off x="3229233" y="2327190"/>
              <a:ext cx="2228334" cy="980303"/>
              <a:chOff x="3229233" y="2327190"/>
              <a:chExt cx="2228334" cy="980303"/>
            </a:xfrm>
          </p:grpSpPr>
          <p:sp>
            <p:nvSpPr>
              <p:cNvPr id="48" name="Multiply 47"/>
              <p:cNvSpPr/>
              <p:nvPr/>
            </p:nvSpPr>
            <p:spPr>
              <a:xfrm>
                <a:off x="3229233" y="2327190"/>
                <a:ext cx="939113" cy="96382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Multiply 48"/>
              <p:cNvSpPr/>
              <p:nvPr/>
            </p:nvSpPr>
            <p:spPr>
              <a:xfrm>
                <a:off x="3875904" y="2343666"/>
                <a:ext cx="939113" cy="96382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ultiply 49"/>
              <p:cNvSpPr/>
              <p:nvPr/>
            </p:nvSpPr>
            <p:spPr>
              <a:xfrm>
                <a:off x="4518454" y="2343666"/>
                <a:ext cx="939113" cy="96382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Multiply 50"/>
            <p:cNvSpPr/>
            <p:nvPr/>
          </p:nvSpPr>
          <p:spPr>
            <a:xfrm>
              <a:off x="5177480" y="2360142"/>
              <a:ext cx="939113" cy="96382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Systems to be Replaced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72511" y="4387410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Electrical Breadth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1243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-0.12292 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1 0 L 0.00017 0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1.48148E-6 L 0.00069 1.48148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61" grpId="0"/>
      <p:bldP spid="62" grpId="0"/>
      <p:bldP spid="63" grpId="0"/>
      <p:bldP spid="63" grpId="1"/>
      <p:bldP spid="64" grpId="0"/>
      <p:bldP spid="64" grpId="1"/>
      <p:bldP spid="65" grpId="0"/>
      <p:bldP spid="65" grpId="1"/>
      <p:bldP spid="71" grpId="0"/>
      <p:bldP spid="71" grpId="1"/>
      <p:bldP spid="74" grpId="0"/>
      <p:bldP spid="74" grpId="1"/>
      <p:bldP spid="75" grpId="0"/>
      <p:bldP spid="75" grpId="1"/>
      <p:bldP spid="77" grpId="0"/>
      <p:bldP spid="77" grpId="1"/>
      <p:bldP spid="76" grpId="0"/>
      <p:bldP spid="76" grpId="1"/>
      <p:bldP spid="78" grpId="0"/>
      <p:bldP spid="78" grpId="1"/>
      <p:bldP spid="83" grpId="0" animBg="1"/>
      <p:bldP spid="83" grpId="1" animBg="1"/>
      <p:bldP spid="35" grpId="0"/>
      <p:bldP spid="35" grpId="1"/>
      <p:bldP spid="84" grpId="0" animBg="1"/>
      <p:bldP spid="37" grpId="1" animBg="1"/>
      <p:bldP spid="38" grpId="0" animBg="1"/>
      <p:bldP spid="38" grpId="1" animBg="1"/>
      <p:bldP spid="52" grpId="0"/>
      <p:bldP spid="53" grpId="0"/>
      <p:bldP spid="53" grpId="1"/>
      <p:bldP spid="54" grpId="0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planfinal-no text"/>
          <p:cNvPicPr>
            <a:picLocks noChangeAspect="1" noChangeArrowheads="1"/>
          </p:cNvPicPr>
          <p:nvPr/>
        </p:nvPicPr>
        <p:blipFill>
          <a:blip r:embed="rId3" cstate="print"/>
          <a:srcRect l="1625" r="21021" b="6125"/>
          <a:stretch>
            <a:fillRect/>
          </a:stretch>
        </p:blipFill>
        <p:spPr bwMode="auto">
          <a:xfrm>
            <a:off x="703385" y="1591407"/>
            <a:ext cx="5709176" cy="3770435"/>
          </a:xfrm>
          <a:prstGeom prst="rect">
            <a:avLst/>
          </a:prstGeom>
          <a:noFill/>
        </p:spPr>
      </p:pic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4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5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36479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Ground Source Heat Pump System</a:t>
            </a:r>
          </a:p>
        </p:txBody>
      </p:sp>
      <p:pic>
        <p:nvPicPr>
          <p:cNvPr id="45" name="Picture 44"/>
          <p:cNvPicPr/>
          <p:nvPr/>
        </p:nvPicPr>
        <p:blipFill>
          <a:blip r:embed="rId6"/>
          <a:srcRect l="19306" t="23750" r="14028" b="10357"/>
          <a:stretch>
            <a:fillRect/>
          </a:stretch>
        </p:blipFill>
        <p:spPr bwMode="auto">
          <a:xfrm>
            <a:off x="1225788" y="1671637"/>
            <a:ext cx="4572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758462" y="2074985"/>
            <a:ext cx="3727938" cy="2945423"/>
          </a:xfrm>
          <a:custGeom>
            <a:avLst/>
            <a:gdLst>
              <a:gd name="connsiteX0" fmla="*/ 1916723 w 3727938"/>
              <a:gd name="connsiteY0" fmla="*/ 26377 h 2945423"/>
              <a:gd name="connsiteX1" fmla="*/ 2074984 w 3727938"/>
              <a:gd name="connsiteY1" fmla="*/ 509953 h 2945423"/>
              <a:gd name="connsiteX2" fmla="*/ 0 w 3727938"/>
              <a:gd name="connsiteY2" fmla="*/ 1600200 h 2945423"/>
              <a:gd name="connsiteX3" fmla="*/ 852853 w 3727938"/>
              <a:gd name="connsiteY3" fmla="*/ 2945423 h 2945423"/>
              <a:gd name="connsiteX4" fmla="*/ 2637692 w 3727938"/>
              <a:gd name="connsiteY4" fmla="*/ 1811215 h 2945423"/>
              <a:gd name="connsiteX5" fmla="*/ 3727938 w 3727938"/>
              <a:gd name="connsiteY5" fmla="*/ 1380392 h 2945423"/>
              <a:gd name="connsiteX6" fmla="*/ 3719146 w 3727938"/>
              <a:gd name="connsiteY6" fmla="*/ 914400 h 2945423"/>
              <a:gd name="connsiteX7" fmla="*/ 3024553 w 3727938"/>
              <a:gd name="connsiteY7" fmla="*/ 905607 h 2945423"/>
              <a:gd name="connsiteX8" fmla="*/ 3033346 w 3727938"/>
              <a:gd name="connsiteY8" fmla="*/ 1125415 h 2945423"/>
              <a:gd name="connsiteX9" fmla="*/ 2391507 w 3727938"/>
              <a:gd name="connsiteY9" fmla="*/ 1099038 h 2945423"/>
              <a:gd name="connsiteX10" fmla="*/ 2400300 w 3727938"/>
              <a:gd name="connsiteY10" fmla="*/ 0 h 2945423"/>
              <a:gd name="connsiteX11" fmla="*/ 1916723 w 3727938"/>
              <a:gd name="connsiteY11" fmla="*/ 26377 h 29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7938" h="2945423">
                <a:moveTo>
                  <a:pt x="1916723" y="26377"/>
                </a:moveTo>
                <a:lnTo>
                  <a:pt x="2074984" y="509953"/>
                </a:lnTo>
                <a:lnTo>
                  <a:pt x="0" y="1600200"/>
                </a:lnTo>
                <a:lnTo>
                  <a:pt x="852853" y="2945423"/>
                </a:lnTo>
                <a:lnTo>
                  <a:pt x="2637692" y="1811215"/>
                </a:lnTo>
                <a:lnTo>
                  <a:pt x="3727938" y="1380392"/>
                </a:lnTo>
                <a:lnTo>
                  <a:pt x="3719146" y="914400"/>
                </a:lnTo>
                <a:lnTo>
                  <a:pt x="3024553" y="905607"/>
                </a:lnTo>
                <a:lnTo>
                  <a:pt x="3033346" y="1125415"/>
                </a:lnTo>
                <a:lnTo>
                  <a:pt x="2391507" y="1099038"/>
                </a:lnTo>
                <a:lnTo>
                  <a:pt x="2400300" y="0"/>
                </a:lnTo>
                <a:lnTo>
                  <a:pt x="1916723" y="26377"/>
                </a:lnTo>
                <a:close/>
              </a:path>
            </a:pathLst>
          </a:custGeom>
          <a:solidFill>
            <a:srgbClr val="C00000">
              <a:alpha val="5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7520745" y="0"/>
            <a:ext cx="2755232" cy="6858794"/>
            <a:chOff x="6881269" y="0"/>
            <a:chExt cx="2262731" cy="6858794"/>
          </a:xfrm>
        </p:grpSpPr>
        <p:sp>
          <p:nvSpPr>
            <p:cNvPr id="17" name="Rectangle 16"/>
            <p:cNvSpPr/>
            <p:nvPr/>
          </p:nvSpPr>
          <p:spPr>
            <a:xfrm>
              <a:off x="6882064" y="0"/>
              <a:ext cx="226193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453063" y="3429000"/>
              <a:ext cx="6858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/>
          <p:nvPr/>
        </p:nvGrpSpPr>
        <p:grpSpPr>
          <a:xfrm>
            <a:off x="0" y="-11238"/>
            <a:ext cx="7050505" cy="938463"/>
            <a:chOff x="227807" y="-11238"/>
            <a:chExt cx="6822698" cy="938463"/>
          </a:xfrm>
        </p:grpSpPr>
        <p:grpSp>
          <p:nvGrpSpPr>
            <p:cNvPr id="4" name="Group 30"/>
            <p:cNvGrpSpPr/>
            <p:nvPr/>
          </p:nvGrpSpPr>
          <p:grpSpPr>
            <a:xfrm>
              <a:off x="240632" y="0"/>
              <a:ext cx="6809873" cy="915988"/>
              <a:chOff x="0" y="0"/>
              <a:chExt cx="7050505" cy="915988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0" y="0"/>
                <a:ext cx="7050505" cy="915988"/>
                <a:chOff x="0" y="0"/>
                <a:chExt cx="6894095" cy="91598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0" y="0"/>
                  <a:ext cx="6894095" cy="9144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914400"/>
                  <a:ext cx="6882063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6575258" y="451184"/>
                <a:ext cx="902368" cy="15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5400000" flipH="1" flipV="1">
              <a:off x="-240631" y="457200"/>
              <a:ext cx="938463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163553" y="0"/>
            <a:ext cx="228600" cy="68580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Main Render-Cropped.jpg"/>
          <p:cNvPicPr>
            <a:picLocks/>
          </p:cNvPicPr>
          <p:nvPr/>
        </p:nvPicPr>
        <p:blipFill>
          <a:blip r:embed="rId3" cstate="print"/>
          <a:srcRect l="20847" t="14396" r="39659" b="16718"/>
          <a:stretch>
            <a:fillRect/>
          </a:stretch>
        </p:blipFill>
        <p:spPr>
          <a:xfrm>
            <a:off x="7531768" y="0"/>
            <a:ext cx="1609344" cy="941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" name="Group 19"/>
          <p:cNvGrpSpPr/>
          <p:nvPr/>
        </p:nvGrpSpPr>
        <p:grpSpPr>
          <a:xfrm>
            <a:off x="1" y="5511121"/>
            <a:ext cx="7062538" cy="1183109"/>
            <a:chOff x="1" y="5674897"/>
            <a:chExt cx="7062538" cy="1183109"/>
          </a:xfrm>
        </p:grpSpPr>
        <p:pic>
          <p:nvPicPr>
            <p:cNvPr id="21" name="Picture 2" descr="sectionfinal-no text"/>
            <p:cNvPicPr>
              <a:picLocks noChangeAspect="1" noChangeArrowheads="1"/>
            </p:cNvPicPr>
            <p:nvPr/>
          </p:nvPicPr>
          <p:blipFill>
            <a:blip r:embed="rId4" cstate="print"/>
            <a:srcRect l="2888" t="36990" r="10629" b="6787"/>
            <a:stretch>
              <a:fillRect/>
            </a:stretch>
          </p:blipFill>
          <p:spPr bwMode="auto">
            <a:xfrm>
              <a:off x="12032" y="5707265"/>
              <a:ext cx="7038473" cy="11507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" y="5674897"/>
              <a:ext cx="7062538" cy="324852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06" y="5678906"/>
              <a:ext cx="6460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Gregory Smithmyer | Mechanical Option | Penn State University | April 15, 2009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82990" y="1267752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Existing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7704" y="207765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Goals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99688" y="3612819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Construction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9688" y="5118404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Analysis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95347" y="5929937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84216"/>
            <a:ext cx="695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Mechanical Redesign</a:t>
            </a:r>
            <a:endParaRPr lang="en-US" sz="3600" b="1" dirty="0">
              <a:ln>
                <a:solidFill>
                  <a:schemeClr val="bg1"/>
                </a:solidFill>
              </a:ln>
              <a:latin typeface="Cambria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28518" y="2849843"/>
            <a:ext cx="1644312" cy="369332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Mechanical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-1" y="933579"/>
            <a:ext cx="703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Dedicated Outdoor Air System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91447" y="4395426"/>
            <a:ext cx="164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Electrical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95414" y="1544593"/>
            <a:ext cx="6141304" cy="3669958"/>
            <a:chOff x="395414" y="1544593"/>
            <a:chExt cx="6141304" cy="3669958"/>
          </a:xfrm>
        </p:grpSpPr>
        <p:cxnSp>
          <p:nvCxnSpPr>
            <p:cNvPr id="48" name="Straight Arrow Connector 47"/>
            <p:cNvCxnSpPr/>
            <p:nvPr/>
          </p:nvCxnSpPr>
          <p:spPr>
            <a:xfrm rot="10800000" flipV="1">
              <a:off x="395414" y="2691239"/>
              <a:ext cx="1989439" cy="25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800000">
              <a:off x="2599040" y="2685532"/>
              <a:ext cx="2557849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H="1">
              <a:off x="1427209" y="3676135"/>
              <a:ext cx="1149175" cy="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559636" y="1754658"/>
              <a:ext cx="1977082" cy="34598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1473532" y="2159344"/>
              <a:ext cx="1130645" cy="10997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16217" y="4287791"/>
              <a:ext cx="1902940" cy="74553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027402" y="4646141"/>
              <a:ext cx="1544595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>
              <a:off x="1729947" y="1816443"/>
              <a:ext cx="543697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0800000">
              <a:off x="2001797" y="3608170"/>
              <a:ext cx="2557849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100646" y="1544593"/>
              <a:ext cx="877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OA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85779" y="2277758"/>
              <a:ext cx="823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OA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Unit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94453" y="3229231"/>
              <a:ext cx="580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RA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39296" y="4254844"/>
              <a:ext cx="580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9177" y="4431956"/>
              <a:ext cx="1804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Heat Pump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47285" y="2739078"/>
              <a:ext cx="1964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Conditioned Space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97460" y="3801764"/>
              <a:ext cx="638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MA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07493" y="2281881"/>
              <a:ext cx="580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EA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693" y="2261288"/>
              <a:ext cx="580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EA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2481</Words>
  <Application>Microsoft Office PowerPoint</Application>
  <PresentationFormat>On-screen Show (4:3)</PresentationFormat>
  <Paragraphs>880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2009-03-16T22:34:18Z</dcterms:created>
  <dcterms:modified xsi:type="dcterms:W3CDTF">2009-04-14T22:23:55Z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