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notesMasterIdLst>
    <p:notesMasterId r:id="rId43"/>
  </p:notesMasterIdLst>
  <p:sldIdLst>
    <p:sldId id="256" r:id="rId2"/>
    <p:sldId id="257" r:id="rId3"/>
    <p:sldId id="268" r:id="rId4"/>
    <p:sldId id="299" r:id="rId5"/>
    <p:sldId id="300" r:id="rId6"/>
    <p:sldId id="269" r:id="rId7"/>
    <p:sldId id="301" r:id="rId8"/>
    <p:sldId id="270" r:id="rId9"/>
    <p:sldId id="271" r:id="rId10"/>
    <p:sldId id="302" r:id="rId11"/>
    <p:sldId id="272" r:id="rId12"/>
    <p:sldId id="304" r:id="rId13"/>
    <p:sldId id="273" r:id="rId14"/>
    <p:sldId id="287" r:id="rId15"/>
    <p:sldId id="288" r:id="rId16"/>
    <p:sldId id="305" r:id="rId17"/>
    <p:sldId id="290" r:id="rId18"/>
    <p:sldId id="274" r:id="rId19"/>
    <p:sldId id="294" r:id="rId20"/>
    <p:sldId id="289" r:id="rId21"/>
    <p:sldId id="306" r:id="rId22"/>
    <p:sldId id="275" r:id="rId23"/>
    <p:sldId id="295" r:id="rId24"/>
    <p:sldId id="298" r:id="rId25"/>
    <p:sldId id="296" r:id="rId26"/>
    <p:sldId id="291" r:id="rId27"/>
    <p:sldId id="292" r:id="rId28"/>
    <p:sldId id="276" r:id="rId29"/>
    <p:sldId id="307" r:id="rId30"/>
    <p:sldId id="284" r:id="rId31"/>
    <p:sldId id="283" r:id="rId32"/>
    <p:sldId id="293" r:id="rId33"/>
    <p:sldId id="308" r:id="rId34"/>
    <p:sldId id="297" r:id="rId35"/>
    <p:sldId id="277" r:id="rId36"/>
    <p:sldId id="282" r:id="rId37"/>
    <p:sldId id="280" r:id="rId38"/>
    <p:sldId id="309" r:id="rId39"/>
    <p:sldId id="278" r:id="rId40"/>
    <p:sldId id="285" r:id="rId41"/>
    <p:sldId id="279" r:id="rId42"/>
  </p:sldIdLst>
  <p:sldSz cx="2743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D257"/>
    <a:srgbClr val="CEFFC1"/>
  </p:clrMru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40" autoAdjust="0"/>
    <p:restoredTop sz="93772" autoAdjust="0"/>
  </p:normalViewPr>
  <p:slideViewPr>
    <p:cSldViewPr snapToGrid="0" snapToObjects="1">
      <p:cViewPr>
        <p:scale>
          <a:sx n="66" d="100"/>
          <a:sy n="66" d="100"/>
        </p:scale>
        <p:origin x="3858" y="-930"/>
      </p:cViewPr>
      <p:guideLst>
        <p:guide orient="horz" pos="2160"/>
        <p:guide pos="8640"/>
      </p:guideLst>
    </p:cSldViewPr>
  </p:slideViewPr>
  <p:outlineViewPr>
    <p:cViewPr>
      <p:scale>
        <a:sx n="100" d="100"/>
        <a:sy n="100" d="100"/>
      </p:scale>
      <p:origin x="40" y="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9527-BEFF-DE4D-9E6C-8BBF683ED00D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0" y="514350"/>
            <a:ext cx="10287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441F7-8FCC-AE44-9DBA-AAD75A97C7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0" y="514350"/>
            <a:ext cx="10287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441F7-8FCC-AE44-9DBA-AAD75A97C7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0" y="514350"/>
            <a:ext cx="10287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441F7-8FCC-AE44-9DBA-AAD75A97C70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0" y="514350"/>
            <a:ext cx="10287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441F7-8FCC-AE44-9DBA-AAD75A97C70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164" y="739593"/>
            <a:ext cx="25541288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164" y="3505200"/>
            <a:ext cx="14049152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75299"/>
            <a:ext cx="48006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9400" y="6275299"/>
            <a:ext cx="169164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231600" y="6275299"/>
            <a:ext cx="18288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DB6EF64-FB19-411E-965E-9F52AA4744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68" y="1227427"/>
            <a:ext cx="109728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14536060" y="975806"/>
            <a:ext cx="10489712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5468" y="1799793"/>
            <a:ext cx="109728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050" y="4329958"/>
            <a:ext cx="23721452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2590" y="5257800"/>
            <a:ext cx="23714852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6227904" y="741009"/>
            <a:ext cx="14743088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1308112" y="494284"/>
            <a:ext cx="1399032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050" y="4329958"/>
            <a:ext cx="23721452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2590" y="5257800"/>
            <a:ext cx="23714852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12355732" y="735558"/>
            <a:ext cx="1399032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317214" y="685801"/>
            <a:ext cx="2272556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5490" y="685801"/>
            <a:ext cx="19683412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56" y="4822211"/>
            <a:ext cx="25535968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20" y="3525980"/>
            <a:ext cx="2506714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56" y="4822211"/>
            <a:ext cx="25535968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20" y="3525980"/>
            <a:ext cx="13285280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15693370" y="261020"/>
            <a:ext cx="1030098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050" y="2057405"/>
            <a:ext cx="11591364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84940" y="2057405"/>
            <a:ext cx="11603736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4" y="582706"/>
            <a:ext cx="23755352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6636" y="1546412"/>
            <a:ext cx="11603736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2808" y="2147887"/>
            <a:ext cx="11603736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89940" y="1545018"/>
            <a:ext cx="11603736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89940" y="2147887"/>
            <a:ext cx="11603736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3722724" y="1694516"/>
            <a:ext cx="54864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13722724" y="1694516"/>
            <a:ext cx="54864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13722724" y="1694516"/>
            <a:ext cx="54864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13722724" y="1694516"/>
            <a:ext cx="54864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6" y="1720103"/>
            <a:ext cx="109728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7948" y="658906"/>
            <a:ext cx="11458016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5476" y="2877671"/>
            <a:ext cx="109728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582706"/>
            <a:ext cx="23755352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5090" y="2044700"/>
            <a:ext cx="21501852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275299"/>
            <a:ext cx="48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4727E0F-329D-7142-A9DF-4392144A0DEA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5952" y="6275299"/>
            <a:ext cx="16929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31600" y="6275299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5BD1165-2A50-F24A-8D43-EFA5E66274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df"/><Relationship Id="rId5" Type="http://schemas.openxmlformats.org/officeDocument/2006/relationships/image" Target="../media/image14.png"/><Relationship Id="rId4" Type="http://schemas.openxmlformats.org/officeDocument/2006/relationships/image" Target="../media/image16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6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image" Target="../media/image35.pd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9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0.pd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rNG.png"/>
          <p:cNvPicPr>
            <a:picLocks noChangeAspect="1"/>
          </p:cNvPicPr>
          <p:nvPr/>
        </p:nvPicPr>
        <p:blipFill>
          <a:blip r:embed="rId2">
            <a:alphaModFix/>
          </a:blip>
          <a:srcRect l="20296" r="19457"/>
          <a:stretch>
            <a:fillRect/>
          </a:stretch>
        </p:blipFill>
        <p:spPr>
          <a:xfrm>
            <a:off x="13699896" y="1982752"/>
            <a:ext cx="4387464" cy="456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 rot="5400000">
            <a:off x="5818228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296400" y="144560"/>
            <a:ext cx="8331200" cy="282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cap="small" dirty="0" smtClean="0">
                <a:solidFill>
                  <a:schemeClr val="tx2"/>
                </a:solidFill>
                <a:latin typeface="Calibri"/>
                <a:cs typeface="Calibri"/>
              </a:rPr>
              <a:t>Structural Redesign of the Army National Guard Readiness Center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4825480" y="3455226"/>
            <a:ext cx="6781800" cy="1588"/>
          </a:xfrm>
          <a:prstGeom prst="line">
            <a:avLst/>
          </a:prstGeom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0454" y="3683000"/>
            <a:ext cx="4452572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Presented By: </a:t>
            </a:r>
          </a:p>
          <a:p>
            <a:r>
              <a:rPr lang="en-US" sz="2000" dirty="0" smtClean="0">
                <a:latin typeface="Calibri"/>
                <a:cs typeface="Calibri"/>
              </a:rPr>
              <a:t>Amanda C. Farace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Faculty Consultant:</a:t>
            </a:r>
          </a:p>
          <a:p>
            <a:r>
              <a:rPr lang="en-US" sz="2000" dirty="0" smtClean="0">
                <a:latin typeface="Calibri"/>
                <a:cs typeface="Calibri"/>
              </a:rPr>
              <a:t>Dr. Thomas Boothby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The Department of Architectural Engineering </a:t>
            </a:r>
          </a:p>
          <a:p>
            <a:r>
              <a:rPr lang="en-US" dirty="0" smtClean="0">
                <a:latin typeface="Calibri"/>
                <a:cs typeface="Calibri"/>
              </a:rPr>
              <a:t>The Pennsylvania State University </a:t>
            </a:r>
          </a:p>
          <a:p>
            <a:r>
              <a:rPr lang="en-US" dirty="0" smtClean="0">
                <a:latin typeface="Calibri"/>
                <a:cs typeface="Calibri"/>
              </a:rPr>
              <a:t>April 13, 2010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P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roposal Summary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432756" y="582940"/>
            <a:ext cx="8229600" cy="57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noProof="0" dirty="0" smtClean="0">
              <a:latin typeface="Century Gothic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1" noProof="0" dirty="0" smtClean="0">
                <a:latin typeface="Georgia"/>
                <a:cs typeface="Georgia"/>
              </a:rPr>
              <a:t>Depth Study</a:t>
            </a:r>
          </a:p>
          <a:p>
            <a:pPr marL="800100" lvl="1" indent="-342900" algn="just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noProof="0" dirty="0" smtClean="0">
                <a:latin typeface="Georgia"/>
                <a:cs typeface="Georgia"/>
              </a:rPr>
              <a:t>Redesign of the structural system to include a steel framing system as opposed to the existing cast-in-place concrete structure in order to compare the structural systems to determine which building material is more beneficial. </a:t>
            </a:r>
          </a:p>
          <a:p>
            <a:pPr marL="800100" lvl="1" indent="-342900" algn="just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800" noProof="0" dirty="0" smtClean="0">
              <a:latin typeface="Georgia"/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i="1" u="none" strike="noStrike" kern="1200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Gravity System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700" dirty="0" smtClean="0">
                <a:latin typeface="Georgia"/>
                <a:cs typeface="Georgia"/>
              </a:rPr>
              <a:t>Composite metal decking with composite beams and steel columns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kumimoji="0" lang="en-US" sz="700" i="0" u="none" strike="noStrike" kern="1200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i="1" dirty="0" smtClean="0">
                <a:latin typeface="Georgia"/>
                <a:cs typeface="Georgia"/>
              </a:rPr>
              <a:t>Lateral System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700" dirty="0" smtClean="0">
                <a:latin typeface="Georgia"/>
                <a:cs typeface="Georgia"/>
              </a:rPr>
              <a:t>Ordinary-Moment Resisting Frames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700" dirty="0" smtClean="0">
              <a:latin typeface="Georgia"/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i="1" u="none" strike="noStrike" kern="1200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Progressive</a:t>
            </a:r>
            <a:r>
              <a:rPr kumimoji="0" lang="en-US" sz="1900" i="1" u="none" strike="noStrike" kern="1200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Collapse 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kumimoji="0" lang="en-US" sz="1000" b="1" i="0" u="none" strike="noStrike" kern="1200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kumimoji="0" lang="en-US" sz="2200" b="1" i="0" u="none" strike="noStrike" kern="1200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Breadth Topics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i="0" u="none" strike="noStrike" kern="1200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Acoustics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kumimoji="0" lang="en-US" sz="2200" b="1" i="0" u="none" strike="noStrike" kern="1200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kumimoji="0" lang="en-US" sz="2200" b="1" i="0" u="none" strike="noStrike" kern="1200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600" noProof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D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esign Goals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86756" y="859055"/>
            <a:ext cx="817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noProof="0" dirty="0" smtClean="0"/>
              <a:t>Respect the existing layout and architectural features of the building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200" noProof="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Choose a single lateral system and layout that will work effectively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 smtClean="0"/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/>
              <a:t>Design the structural steel system for progressive collapse mitigation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20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noProof="0" dirty="0" smtClean="0"/>
              <a:t>Design a structural steel system that reduces overall building costs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200" noProof="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/>
              <a:t>Reduce the construction schedule by designing a steel structural system that is more efficient to erect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20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Structural Depth Analysis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Structural Depth Study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Gravity System Redesign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Beam, Girder, and Slab Design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Composite metal deck with concrete slab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3VLI, 19” gage  metal deck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3 ½” Concrete Slab 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Slab design meets 3 hour fire rating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</a:t>
            </a:r>
            <a:r>
              <a:rPr kumimoji="0" lang="en-US" sz="19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shoring is required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Quicker and Easier to erect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Disadvantages: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Infill beams are required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Deeper floor assembly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G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ravity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            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                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24246" y="3932179"/>
            <a:ext cx="3873108" cy="2421088"/>
            <a:chOff x="18373902" y="653908"/>
            <a:chExt cx="8811951" cy="5508367"/>
          </a:xfrm>
          <a:effectLst>
            <a:outerShdw blurRad="114300" dist="38100" dir="2700000">
              <a:srgbClr val="000000">
                <a:alpha val="59000"/>
              </a:srgb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86546" y="653908"/>
              <a:ext cx="7530225" cy="5508367"/>
            </a:xfrm>
            <a:prstGeom prst="rect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3529721" y="731769"/>
              <a:ext cx="3262128" cy="70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Concrete Slab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93459" y="5265267"/>
              <a:ext cx="2992394" cy="70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Steel Beam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>
              <a:off x="23962211" y="4329851"/>
              <a:ext cx="1000335" cy="935418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986549" y="4753372"/>
              <a:ext cx="1648283" cy="119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Steel Deck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Straight Connector 24"/>
            <p:cNvCxnSpPr>
              <a:stCxn id="24" idx="3"/>
            </p:cNvCxnSpPr>
            <p:nvPr/>
          </p:nvCxnSpPr>
          <p:spPr>
            <a:xfrm flipV="1">
              <a:off x="20634831" y="3367678"/>
              <a:ext cx="2051587" cy="1980899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373902" y="1248285"/>
              <a:ext cx="2190599" cy="168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Welded Wire Fabric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300402" y="1962335"/>
              <a:ext cx="1500882" cy="269943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9288517" y="3006737"/>
              <a:ext cx="2199109" cy="119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Shear Stud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0608275" y="2116287"/>
              <a:ext cx="2655408" cy="1236048"/>
            </a:xfrm>
            <a:prstGeom prst="line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507944" y="2282812"/>
            <a:ext cx="6979360" cy="3221416"/>
            <a:chOff x="19537537" y="2083733"/>
            <a:chExt cx="7068245" cy="3262446"/>
          </a:xfrm>
        </p:grpSpPr>
        <p:grpSp>
          <p:nvGrpSpPr>
            <p:cNvPr id="31" name="Group 127"/>
            <p:cNvGrpSpPr/>
            <p:nvPr/>
          </p:nvGrpSpPr>
          <p:grpSpPr>
            <a:xfrm>
              <a:off x="19537537" y="2216334"/>
              <a:ext cx="6751747" cy="3129845"/>
              <a:chOff x="19530697" y="2134913"/>
              <a:chExt cx="7668028" cy="355521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9530699" y="2944809"/>
                <a:ext cx="916282" cy="1588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0289923" y="2452454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9867656" y="3838630"/>
                <a:ext cx="1482788" cy="1589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0292305" y="5370210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21257056" y="3838631"/>
                <a:ext cx="1482788" cy="1589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2636924" y="3838632"/>
                <a:ext cx="1482788" cy="1589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24004701" y="3838630"/>
                <a:ext cx="1482788" cy="1589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25390130" y="3838633"/>
                <a:ext cx="1482788" cy="1589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55"/>
              <p:cNvGrpSpPr/>
              <p:nvPr/>
            </p:nvGrpSpPr>
            <p:grpSpPr>
              <a:xfrm>
                <a:off x="20544492" y="2846933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19530697" y="4818371"/>
                <a:ext cx="916281" cy="1588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57"/>
              <p:cNvGrpSpPr/>
              <p:nvPr/>
            </p:nvGrpSpPr>
            <p:grpSpPr>
              <a:xfrm>
                <a:off x="20552408" y="4728962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0792231" y="2943221"/>
                <a:ext cx="2414880" cy="3176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0792232" y="4815194"/>
                <a:ext cx="2414880" cy="3176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64"/>
              <p:cNvGrpSpPr/>
              <p:nvPr/>
            </p:nvGrpSpPr>
            <p:grpSpPr>
              <a:xfrm>
                <a:off x="23321680" y="4730550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68"/>
              <p:cNvGrpSpPr/>
              <p:nvPr/>
            </p:nvGrpSpPr>
            <p:grpSpPr>
              <a:xfrm>
                <a:off x="23319295" y="2845344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 rot="5400000">
                <a:off x="23065154" y="2452453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3067535" y="5370209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25808425" y="2452455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5810808" y="5370210"/>
                <a:ext cx="637462" cy="2382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98"/>
              <p:cNvGrpSpPr/>
              <p:nvPr/>
            </p:nvGrpSpPr>
            <p:grpSpPr>
              <a:xfrm>
                <a:off x="26072501" y="4733726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02"/>
              <p:cNvGrpSpPr/>
              <p:nvPr/>
            </p:nvGrpSpPr>
            <p:grpSpPr>
              <a:xfrm>
                <a:off x="26070116" y="2848520"/>
                <a:ext cx="119638" cy="181948"/>
                <a:chOff x="21939049" y="1955005"/>
                <a:chExt cx="119638" cy="181918"/>
              </a:xfrm>
              <a:effectLst/>
            </p:grpSpPr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21909896" y="2045170"/>
                  <a:ext cx="178741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1939049" y="195500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1941434" y="2135335"/>
                  <a:ext cx="117253" cy="1588"/>
                </a:xfrm>
                <a:prstGeom prst="line">
                  <a:avLst/>
                </a:prstGeom>
                <a:ln w="12700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23539451" y="2947985"/>
                <a:ext cx="2414880" cy="3176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3539451" y="4819958"/>
                <a:ext cx="2414880" cy="3176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4062244" y="3869940"/>
                <a:ext cx="1337732" cy="8467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 flipV="1">
                <a:off x="25256045" y="3869940"/>
                <a:ext cx="143933" cy="135490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24062244" y="3742917"/>
                <a:ext cx="143933" cy="135490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330381" y="3861471"/>
                <a:ext cx="1337732" cy="8467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 flipV="1">
                <a:off x="22524180" y="3861471"/>
                <a:ext cx="143933" cy="135490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 flipV="1">
                <a:off x="21330383" y="3734449"/>
                <a:ext cx="143933" cy="135490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6282432" y="2940043"/>
                <a:ext cx="916282" cy="1588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6282443" y="4812769"/>
                <a:ext cx="916282" cy="1588"/>
              </a:xfrm>
              <a:prstGeom prst="line">
                <a:avLst/>
              </a:prstGeom>
              <a:ln w="12700" cap="flat" cmpd="sng" algn="ctr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20482521" y="2436480"/>
              <a:ext cx="2442180" cy="1588"/>
            </a:xfrm>
            <a:prstGeom prst="straightConnector1">
              <a:avLst/>
            </a:prstGeom>
            <a:ln w="9525" cap="flat" cmpd="sng" algn="ctr">
              <a:solidFill>
                <a:srgbClr val="0D0D0D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924701" y="2438068"/>
              <a:ext cx="2442180" cy="1588"/>
            </a:xfrm>
            <a:prstGeom prst="straightConnector1">
              <a:avLst/>
            </a:prstGeom>
            <a:ln w="9525" cap="flat" cmpd="sng" algn="ctr">
              <a:solidFill>
                <a:srgbClr val="0D0D0D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490894" y="2086039"/>
              <a:ext cx="2442556" cy="34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28’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931351" y="2083733"/>
              <a:ext cx="2442556" cy="34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28’</a:t>
              </a:r>
              <a:endParaRPr lang="en-US" sz="1600" dirty="0">
                <a:latin typeface="Arial"/>
                <a:cs typeface="Arial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25286503" y="3749832"/>
              <a:ext cx="1649394" cy="1588"/>
            </a:xfrm>
            <a:prstGeom prst="straightConnector1">
              <a:avLst/>
            </a:prstGeom>
            <a:ln w="9525" cap="flat" cmpd="sng" algn="ctr">
              <a:solidFill>
                <a:srgbClr val="0D0D0D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169407" y="2929328"/>
              <a:ext cx="436375" cy="164520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25’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557594" y="1083871"/>
            <a:ext cx="675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Typical Bay Sizes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Beam, Girder, and Slab Design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Infill Beams and Girders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Composite  members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Typical beams: W12’s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Typical Girders: W18’s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Lighter than concrete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Span long and irregular bays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Erected</a:t>
            </a:r>
            <a:r>
              <a:rPr kumimoji="0" lang="en-US" sz="19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Quicker than concrete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Disadvantages: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Require Fireproofing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Deeper floor assembly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G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ravity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0800000" flipV="1">
            <a:off x="24485766" y="3921973"/>
            <a:ext cx="125140" cy="117779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23447834" y="3811555"/>
            <a:ext cx="125140" cy="117779"/>
          </a:xfrm>
          <a:prstGeom prst="line">
            <a:avLst/>
          </a:prstGeom>
          <a:ln w="127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1143642" y="664517"/>
            <a:ext cx="430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Typical Floor Layout:</a:t>
            </a:r>
            <a:endParaRPr lang="en-US" sz="2000" i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18326800" y="1025801"/>
            <a:ext cx="7124844" cy="5442733"/>
            <a:chOff x="18326798" y="1025798"/>
            <a:chExt cx="7124845" cy="5442733"/>
          </a:xfrm>
        </p:grpSpPr>
        <p:pic>
          <p:nvPicPr>
            <p:cNvPr id="30" name="Picture 29"/>
            <p:cNvPicPr/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 r="12573"/>
                <a:stretch>
                  <a:fillRect/>
                </a:stretch>
              </p:blipFill>
            </mc:Choice>
            <mc:Fallback>
              <p:blipFill>
                <a:blip r:embed="rId3"/>
                <a:srcRect r="12573"/>
                <a:stretch>
                  <a:fillRect/>
                </a:stretch>
              </p:blipFill>
            </mc:Fallback>
          </mc:AlternateContent>
          <p:spPr bwMode="auto">
            <a:xfrm>
              <a:off x="21143630" y="1025798"/>
              <a:ext cx="4308013" cy="544273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grpSp>
          <p:nvGrpSpPr>
            <p:cNvPr id="83" name="Group 82"/>
            <p:cNvGrpSpPr/>
            <p:nvPr/>
          </p:nvGrpSpPr>
          <p:grpSpPr>
            <a:xfrm>
              <a:off x="18326798" y="1999832"/>
              <a:ext cx="6197444" cy="4211579"/>
              <a:chOff x="18326798" y="1999832"/>
              <a:chExt cx="6197444" cy="421157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8326798" y="1999833"/>
                <a:ext cx="4032507" cy="4211578"/>
                <a:chOff x="17818798" y="2384713"/>
                <a:chExt cx="4032507" cy="421157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17818798" y="2384713"/>
                  <a:ext cx="4032507" cy="4211578"/>
                  <a:chOff x="17818798" y="2384713"/>
                  <a:chExt cx="4032507" cy="4211578"/>
                </a:xfrm>
              </p:grpSpPr>
              <p:sp>
                <p:nvSpPr>
                  <p:cNvPr id="46" name="Connector 45"/>
                  <p:cNvSpPr/>
                  <p:nvPr/>
                </p:nvSpPr>
                <p:spPr>
                  <a:xfrm>
                    <a:off x="17818798" y="2384713"/>
                    <a:ext cx="4032507" cy="4211578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8554052" y="2924772"/>
                    <a:ext cx="2518597" cy="3090483"/>
                    <a:chOff x="20389371" y="2413745"/>
                    <a:chExt cx="2518597" cy="3090483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rot="5400000">
                      <a:off x="20168088" y="2689777"/>
                      <a:ext cx="554133" cy="207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rot="5400000">
                      <a:off x="19801020" y="3894753"/>
                      <a:ext cx="1288959" cy="1382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5400000">
                      <a:off x="20170159" y="5226126"/>
                      <a:ext cx="554133" cy="207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5400000">
                      <a:off x="21009011" y="3894754"/>
                      <a:ext cx="1288959" cy="1382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>
                      <a:off x="22208715" y="3894755"/>
                      <a:ext cx="1288959" cy="1382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55"/>
                    <p:cNvGrpSpPr/>
                    <p:nvPr/>
                  </p:nvGrpSpPr>
                  <p:grpSpPr>
                    <a:xfrm>
                      <a:off x="20389371" y="3032671"/>
                      <a:ext cx="104017" cy="158162"/>
                      <a:chOff x="21939049" y="1955005"/>
                      <a:chExt cx="119638" cy="181918"/>
                    </a:xfrm>
                    <a:effectLst/>
                  </p:grpSpPr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 rot="5400000">
                        <a:off x="21909896" y="2045170"/>
                        <a:ext cx="178741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>
                        <a:off x="21939049" y="195500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>
                        <a:off x="21941434" y="213533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" name="Group 57"/>
                    <p:cNvGrpSpPr/>
                    <p:nvPr/>
                  </p:nvGrpSpPr>
                  <p:grpSpPr>
                    <a:xfrm>
                      <a:off x="20396253" y="4668682"/>
                      <a:ext cx="104017" cy="158162"/>
                      <a:chOff x="21939049" y="1955005"/>
                      <a:chExt cx="119638" cy="181918"/>
                    </a:xfrm>
                    <a:effectLst/>
                  </p:grpSpPr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 rot="5400000">
                        <a:off x="21909896" y="2045170"/>
                        <a:ext cx="178741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21939049" y="195500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>
                        <a:off x="21941434" y="213533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20604763" y="3116391"/>
                      <a:ext cx="2099578" cy="276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20604764" y="4743661"/>
                      <a:ext cx="2099578" cy="276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" name="Group 64"/>
                    <p:cNvGrpSpPr/>
                    <p:nvPr/>
                  </p:nvGrpSpPr>
                  <p:grpSpPr>
                    <a:xfrm>
                      <a:off x="22803951" y="4670063"/>
                      <a:ext cx="104017" cy="158162"/>
                      <a:chOff x="21939049" y="1955005"/>
                      <a:chExt cx="119638" cy="181918"/>
                    </a:xfrm>
                    <a:effectLst/>
                  </p:grpSpPr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rot="5400000">
                        <a:off x="21909896" y="2045170"/>
                        <a:ext cx="178741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>
                        <a:off x="21939049" y="195500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>
                        <a:off x="21941434" y="213533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" name="Group 68"/>
                    <p:cNvGrpSpPr/>
                    <p:nvPr/>
                  </p:nvGrpSpPr>
                  <p:grpSpPr>
                    <a:xfrm>
                      <a:off x="22801878" y="3031290"/>
                      <a:ext cx="104017" cy="158162"/>
                      <a:chOff x="21939049" y="1955005"/>
                      <a:chExt cx="119638" cy="181918"/>
                    </a:xfrm>
                    <a:effectLst/>
                  </p:grpSpPr>
                  <p:cxnSp>
                    <p:nvCxnSpPr>
                      <p:cNvPr id="64" name="Straight Connector 63"/>
                      <p:cNvCxnSpPr/>
                      <p:nvPr/>
                    </p:nvCxnSpPr>
                    <p:spPr>
                      <a:xfrm rot="5400000">
                        <a:off x="21909896" y="2045170"/>
                        <a:ext cx="178741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>
                        <a:off x="21939049" y="195500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>
                        <a:off x="21941434" y="2135335"/>
                        <a:ext cx="117253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5400000">
                      <a:off x="22580968" y="2689776"/>
                      <a:ext cx="554133" cy="207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5400000">
                      <a:off x="22583038" y="5226125"/>
                      <a:ext cx="554133" cy="207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8" name="TextBox 47"/>
                <p:cNvSpPr txBox="1"/>
                <p:nvPr/>
              </p:nvSpPr>
              <p:spPr>
                <a:xfrm rot="16200000">
                  <a:off x="18840227" y="4274536"/>
                  <a:ext cx="16272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Arial"/>
                      <a:cs typeface="Arial"/>
                    </a:rPr>
                    <a:t>W12 x 14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16200000">
                  <a:off x="17618974" y="4273156"/>
                  <a:ext cx="16300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Arial"/>
                      <a:cs typeface="Arial"/>
                    </a:rPr>
                    <a:t>W12 x 14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 rot="16200000">
                  <a:off x="20385954" y="4271775"/>
                  <a:ext cx="16272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Arial"/>
                      <a:cs typeface="Arial"/>
                    </a:rPr>
                    <a:t>W12 x 14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8603270" y="3288863"/>
                  <a:ext cx="24204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Arial"/>
                      <a:cs typeface="Arial"/>
                    </a:rPr>
                    <a:t>W18 x 35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8605514" y="5254582"/>
                  <a:ext cx="24204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Arial"/>
                      <a:cs typeface="Arial"/>
                    </a:rPr>
                    <a:t>W18 x 35</a:t>
                  </a:r>
                  <a:endParaRPr lang="en-US" sz="160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23833798" y="2345932"/>
                <a:ext cx="690444" cy="465667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46" idx="0"/>
                <a:endCxn id="59" idx="1"/>
              </p:cNvCxnSpPr>
              <p:nvPr/>
            </p:nvCxnSpPr>
            <p:spPr>
              <a:xfrm rot="16200000" flipH="1">
                <a:off x="21798958" y="543926"/>
                <a:ext cx="578933" cy="3490746"/>
              </a:xfrm>
              <a:prstGeom prst="line">
                <a:avLst/>
              </a:prstGeom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1"/>
                <a:endCxn id="46" idx="5"/>
              </p:cNvCxnSpPr>
              <p:nvPr/>
            </p:nvCxnSpPr>
            <p:spPr>
              <a:xfrm rot="10800000" flipV="1">
                <a:off x="21768758" y="2578766"/>
                <a:ext cx="2065040" cy="3015874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 52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661356" y="700499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Column Design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latin typeface="Georgia"/>
                <a:cs typeface="Georgia"/>
              </a:rPr>
              <a:t>Typical size: W10’s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Live load reduction used in accordance with ASCE 7-05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Spliced at every other level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Optimized to increase the redundancy of shapes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Lighter than concrete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No affect on existing architecture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Erected</a:t>
            </a:r>
            <a:r>
              <a:rPr kumimoji="0" lang="en-US" sz="19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Quicker than concrete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Disadvantages: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Require Fireproofing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G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ravity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5502" y="1385627"/>
            <a:ext cx="7789908" cy="455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99200" y="977900"/>
            <a:ext cx="452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RAM Model – Interaction Diagrams: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Structural Depth Analysis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Structural Depth Study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Lateral System Redesign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8847424" y="4088359"/>
            <a:ext cx="7978760" cy="16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8847434" y="1264035"/>
            <a:ext cx="8025780" cy="16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Lateral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43972" y="1387043"/>
            <a:ext cx="7493000" cy="4513785"/>
            <a:chOff x="1043972" y="1387041"/>
            <a:chExt cx="7493000" cy="4513785"/>
          </a:xfrm>
        </p:grpSpPr>
        <p:sp>
          <p:nvSpPr>
            <p:cNvPr id="16" name="Rectangle 15"/>
            <p:cNvSpPr/>
            <p:nvPr/>
          </p:nvSpPr>
          <p:spPr>
            <a:xfrm>
              <a:off x="1043972" y="2134541"/>
              <a:ext cx="3613584" cy="406400"/>
            </a:xfrm>
            <a:prstGeom prst="rect">
              <a:avLst/>
            </a:prstGeom>
            <a:solidFill>
              <a:srgbClr val="09213B"/>
            </a:solidFill>
            <a:ln>
              <a:solidFill>
                <a:srgbClr val="09213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ntent Placeholder 6"/>
            <p:cNvSpPr txBox="1">
              <a:spLocks/>
            </p:cNvSpPr>
            <p:nvPr/>
          </p:nvSpPr>
          <p:spPr bwMode="auto">
            <a:xfrm>
              <a:off x="1043972" y="1387041"/>
              <a:ext cx="7493000" cy="451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2000" cap="small" dirty="0" smtClean="0">
                  <a:solidFill>
                    <a:srgbClr val="9FC6F0"/>
                  </a:solidFill>
                  <a:latin typeface="Book Antiqua"/>
                  <a:cs typeface="Book Antiqua"/>
                </a:rPr>
                <a:t>I</a:t>
              </a:r>
              <a:r>
                <a:rPr lang="en-US" sz="2000" dirty="0" smtClean="0">
                  <a:solidFill>
                    <a:srgbClr val="9FC6F0"/>
                  </a:solidFill>
                  <a:latin typeface="Book Antiqua"/>
                  <a:cs typeface="Book Antiqua"/>
                </a:rPr>
                <a:t>ntroduction &amp; Building Overview</a:t>
              </a:r>
              <a:endParaRPr lang="en-US" sz="2000" b="1" dirty="0" smtClean="0">
                <a:solidFill>
                  <a:srgbClr val="9FC6F0"/>
                </a:solidFill>
                <a:latin typeface="Book Antiqua"/>
                <a:cs typeface="Book Antiqua"/>
              </a:endParaRPr>
            </a:p>
            <a:p>
              <a:pPr marL="800100" lvl="1" indent="-342900" defTabSz="914400">
                <a:spcBef>
                  <a:spcPct val="20000"/>
                </a:spcBef>
                <a:defRPr/>
              </a:pPr>
              <a:endParaRPr lang="en-US" sz="2000" dirty="0" smtClean="0">
                <a:latin typeface="Book Antiqua"/>
                <a:cs typeface="Book Antiqua"/>
              </a:endParaRPr>
            </a:p>
            <a:p>
              <a:pPr marL="342900" marR="0" lvl="0" indent="-342900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Book Antiqua"/>
                  <a:cs typeface="Book Antiqua"/>
                </a:rPr>
                <a:t>S</a:t>
              </a:r>
              <a:r>
                <a:rPr lang="en-US" sz="2000" b="1" dirty="0" smtClean="0">
                  <a:solidFill>
                    <a:schemeClr val="bg1"/>
                  </a:solidFill>
                  <a:latin typeface="Book Antiqua"/>
                  <a:cs typeface="Book Antiqua"/>
                </a:rPr>
                <a:t>tructural Depth Analysis</a:t>
              </a:r>
            </a:p>
            <a:p>
              <a:pPr marL="800100" lvl="1" indent="-342900" defTabSz="9144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Proposal Summary</a:t>
              </a:r>
            </a:p>
            <a:p>
              <a:pPr marL="800100" lvl="1" indent="-342900" defTabSz="9144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Book Antiqua"/>
                  <a:cs typeface="Book Antiqua"/>
                </a:rPr>
                <a:t>Design Goals</a:t>
              </a:r>
            </a:p>
            <a:p>
              <a:pPr marL="800100" lvl="1" indent="-342900" defTabSz="9144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Gravity System Redesign</a:t>
              </a:r>
            </a:p>
            <a:p>
              <a:pPr marL="800100" lvl="1" indent="-342900" defTabSz="9144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b="1" i="1" dirty="0" smtClean="0">
                  <a:solidFill>
                    <a:srgbClr val="0F3661"/>
                  </a:solidFill>
                  <a:latin typeface="Book Antiqua"/>
                  <a:cs typeface="Book Antiqua"/>
                </a:rPr>
                <a:t>Lateral System Redesign</a:t>
              </a:r>
            </a:p>
            <a:p>
              <a:pPr marL="800100" lvl="1" indent="-342900" defTabSz="9144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Progressive Collapse Design</a:t>
              </a:r>
            </a:p>
            <a:p>
              <a:pPr marL="800100" lvl="1" indent="-342900" defTabSz="914400">
                <a:spcBef>
                  <a:spcPct val="20000"/>
                </a:spcBef>
                <a:defRPr/>
              </a:pPr>
              <a:endParaRPr lang="en-US" sz="2000" dirty="0" smtClean="0">
                <a:latin typeface="Book Antiqua"/>
                <a:cs typeface="Book Antiqua"/>
              </a:endParaRPr>
            </a:p>
            <a:p>
              <a:pPr marL="342900" lvl="0" indent="-342900" defTabSz="914400">
                <a:spcBef>
                  <a:spcPct val="20000"/>
                </a:spcBef>
                <a:buFont typeface="+mj-lt"/>
                <a:buAutoNum type="arabicPeriod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Breadth Studies</a:t>
              </a:r>
            </a:p>
            <a:p>
              <a:pPr marL="342900" lvl="0" indent="-342900" defTabSz="914400">
                <a:spcBef>
                  <a:spcPct val="20000"/>
                </a:spcBef>
                <a:buFont typeface="+mj-lt"/>
                <a:buAutoNum type="arabicPeriod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Recommendations &amp; Conclusions</a:t>
              </a:r>
            </a:p>
            <a:p>
              <a:pPr marL="342900" lvl="0" indent="-342900" defTabSz="914400">
                <a:spcBef>
                  <a:spcPct val="20000"/>
                </a:spcBef>
                <a:buFont typeface="+mj-lt"/>
                <a:buAutoNum type="arabicPeriod"/>
                <a:defRPr/>
              </a:pPr>
              <a:r>
                <a:rPr lang="en-US" sz="2000" dirty="0" smtClean="0">
                  <a:latin typeface="Book Antiqua"/>
                  <a:cs typeface="Book Antiqua"/>
                </a:rPr>
                <a:t>Questions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sz="16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2524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Lateral</a:t>
            </a:r>
            <a:r>
              <a:rPr kumimoji="0" lang="en-US" sz="2200" b="1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System Design Loads</a:t>
            </a:r>
            <a:endParaRPr kumimoji="0" lang="en-US" sz="2200" b="1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Wind Loads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Location Parameters for Arlington, VA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ASCE 7-05, Chapter 6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cs typeface="Georgia"/>
              </a:rPr>
              <a:t>Design Method 2 – Analytical Method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2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Controls lateral design in both East-West and North-South directions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847424" y="3723155"/>
            <a:ext cx="53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Wind Forces in North-South Direction: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18847424" y="874537"/>
            <a:ext cx="495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Wind Forces in East-West Direction: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4739600" y="2751671"/>
            <a:ext cx="2133600" cy="1693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692584" y="5542512"/>
            <a:ext cx="2133600" cy="1693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1765012" y="2339466"/>
            <a:ext cx="4702184" cy="189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Lateral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661356" y="681255"/>
            <a:ext cx="72524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Lateral</a:t>
            </a:r>
            <a:r>
              <a:rPr kumimoji="0" lang="en-US" sz="2200" b="1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System Design Loads</a:t>
            </a:r>
            <a:endParaRPr kumimoji="0" lang="en-US" sz="2200" b="1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Seismic Loads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Ground Parameters for site location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2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0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ASCE 7-05, Chapters 11 &amp; 12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cs typeface="Georgia"/>
              </a:rPr>
              <a:t>Equivalent Lateral Force Analysis Method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200" i="1" dirty="0" smtClean="0">
              <a:latin typeface="Georgia"/>
              <a:cs typeface="Georgia"/>
            </a:endParaRPr>
          </a:p>
        </p:txBody>
      </p:sp>
      <p:pic>
        <p:nvPicPr>
          <p:cNvPr id="23" name="Picture 22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8644710" y="2156063"/>
            <a:ext cx="8505884" cy="31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305496" y="2406233"/>
            <a:ext cx="4456376" cy="261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5446578" y="4100160"/>
            <a:ext cx="1646764" cy="203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644700" y="1707480"/>
            <a:ext cx="532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Seismic Forces:</a:t>
            </a:r>
            <a:endParaRPr lang="en-US" sz="2200" i="1" dirty="0"/>
          </a:p>
        </p:txBody>
      </p:sp>
      <p:sp>
        <p:nvSpPr>
          <p:cNvPr id="20" name="Rectangle 19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Lateral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753610" y="681254"/>
            <a:ext cx="7910636" cy="578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Serviceability Standards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Allowable Drift &amp; Displacement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Wind</a:t>
            </a:r>
          </a:p>
          <a:p>
            <a:pPr marL="1257300" lvl="2" indent="-342900" defTabSz="914400">
              <a:spcBef>
                <a:spcPct val="20000"/>
              </a:spcBef>
              <a:defRPr/>
            </a:pPr>
            <a:r>
              <a:rPr lang="en-US" sz="2000" b="1" dirty="0" smtClean="0">
                <a:latin typeface="Georgia"/>
                <a:cs typeface="Georgia"/>
              </a:rPr>
              <a:t>		</a:t>
            </a:r>
            <a:r>
              <a:rPr lang="en-US" b="1" dirty="0" smtClean="0">
                <a:latin typeface="Georgia"/>
                <a:cs typeface="Georgia"/>
              </a:rPr>
              <a:t>&lt; h/400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cs typeface="Georgia"/>
              </a:rPr>
              <a:t>Seismic</a:t>
            </a:r>
          </a:p>
          <a:p>
            <a:pPr marL="1257300" lvl="2" indent="-342900" defTabSz="914400">
              <a:spcBef>
                <a:spcPct val="20000"/>
              </a:spcBef>
              <a:defRPr/>
            </a:pPr>
            <a:r>
              <a:rPr lang="en-US" sz="2000" b="1" dirty="0" smtClean="0">
                <a:cs typeface="Georgia"/>
              </a:rPr>
              <a:t>		</a:t>
            </a:r>
            <a:r>
              <a:rPr lang="en-US" b="1" dirty="0" smtClean="0">
                <a:cs typeface="Georgia"/>
              </a:rPr>
              <a:t>&lt; 0.020h</a:t>
            </a:r>
            <a:r>
              <a:rPr lang="en-US" b="1" baseline="-25000" dirty="0" smtClean="0">
                <a:cs typeface="Georgia"/>
              </a:rPr>
              <a:t>x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b="1" i="1" dirty="0" smtClean="0">
              <a:latin typeface="Georgia"/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Values taken from RAM model and compared to allowable drift and displacement values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Serviceability Controls in the East-West Direction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03020" y="3746299"/>
            <a:ext cx="532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Displacement in East-West Direction:</a:t>
            </a:r>
            <a:endParaRPr lang="en-US" sz="2000" i="1" dirty="0"/>
          </a:p>
        </p:txBody>
      </p:sp>
      <p:pic>
        <p:nvPicPr>
          <p:cNvPr id="20" name="Picture 19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9703030" y="1089075"/>
            <a:ext cx="6529284" cy="227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9703030" y="4115634"/>
            <a:ext cx="6529284" cy="23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703020" y="722249"/>
            <a:ext cx="532064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Drift in East-West Direction:</a:t>
            </a:r>
            <a:endParaRPr lang="en-US" sz="2000" i="1" dirty="0"/>
          </a:p>
        </p:txBody>
      </p:sp>
      <p:sp>
        <p:nvSpPr>
          <p:cNvPr id="23" name="Rectangle 22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6836" y="1428935"/>
            <a:ext cx="4487760" cy="406400"/>
          </a:xfrm>
          <a:prstGeom prst="rect">
            <a:avLst/>
          </a:prstGeom>
          <a:solidFill>
            <a:srgbClr val="0921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18572" y="1428938"/>
            <a:ext cx="7493000" cy="42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78770" y="152402"/>
            <a:ext cx="9020788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10042356" y="930652"/>
            <a:ext cx="7493000" cy="54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cap="small" dirty="0" smtClean="0">
                <a:latin typeface="Georgia"/>
                <a:cs typeface="Georgia"/>
              </a:rPr>
              <a:t>I</a:t>
            </a:r>
            <a:r>
              <a:rPr lang="en-US" b="1" dirty="0" smtClean="0">
                <a:latin typeface="Georgia"/>
                <a:cs typeface="Georgia"/>
              </a:rPr>
              <a:t>ntroduction &amp; Building Overview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Existing Structural Conditions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 smtClean="0">
                <a:latin typeface="Georgia"/>
                <a:cs typeface="Georgi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Progressive Collapse Design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Georgia"/>
                <a:cs typeface="Georgi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Acoustical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Georgia"/>
                <a:cs typeface="Georgi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b="1" dirty="0" smtClean="0">
                <a:latin typeface="Georgia"/>
                <a:cs typeface="Georgi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4" y="6468536"/>
            <a:ext cx="90072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3118" y="6468536"/>
            <a:ext cx="89056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982" y="149896"/>
            <a:ext cx="9020788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02732" y="0"/>
            <a:ext cx="951962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Lateral System Redesign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21698" y="1625600"/>
            <a:ext cx="4167380" cy="286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758233"/>
            <a:ext cx="7493000" cy="55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1" dirty="0" smtClean="0">
                <a:latin typeface="Georgia"/>
                <a:cs typeface="Georgia"/>
              </a:rPr>
              <a:t>Steel Moment Resisting Frames</a:t>
            </a:r>
            <a:endParaRPr lang="en-US" sz="2200" i="1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Located around the perimeter of the building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Controlled by wind loads in north-south direction  and serviceability in east-west direction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Optimized to increase the redundancy of shapes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Lighter than concrete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Minimal affect on existing architecture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Erected</a:t>
            </a:r>
            <a:r>
              <a:rPr kumimoji="0" lang="en-US" sz="1900" b="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Quicker than concrete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Disadvantages: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Require Fireproofing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900" b="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Expensive connections</a:t>
            </a:r>
          </a:p>
          <a:p>
            <a:pPr marL="1714500" lvl="3" indent="-342900" defTabSz="91440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900" dirty="0" smtClean="0">
                <a:latin typeface="Georgia"/>
                <a:cs typeface="Georgia"/>
              </a:rPr>
              <a:t>Deep Members</a:t>
            </a:r>
            <a:endParaRPr kumimoji="0" lang="en-US" sz="19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748534" y="1414006"/>
            <a:ext cx="3822444" cy="4740823"/>
            <a:chOff x="18748524" y="1160003"/>
            <a:chExt cx="3822443" cy="474082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8524" y="1160003"/>
              <a:ext cx="3822443" cy="4740823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19126200" y="1625600"/>
              <a:ext cx="3022600" cy="1588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504150" y="3270250"/>
              <a:ext cx="3289300" cy="1588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8713450" y="2038350"/>
              <a:ext cx="3035300" cy="2209800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8748534" y="881310"/>
            <a:ext cx="382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Location of Moment Frames:</a:t>
            </a:r>
            <a:endParaRPr lang="en-US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021698" y="4495800"/>
            <a:ext cx="4167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RAM Model: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Green Elements – Gravity Members</a:t>
            </a:r>
          </a:p>
          <a:p>
            <a:r>
              <a:rPr lang="en-US" sz="1400" dirty="0" smtClean="0"/>
              <a:t>	Red Elements – Lateral Members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Structural Depth Analysis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Structural Depth Study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Progressive Collapse Design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563100" y="406400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 bwMode="auto">
          <a:xfrm>
            <a:off x="9407244" y="681254"/>
            <a:ext cx="7795184" cy="57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Definition of Progressive Collapse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7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Commentary found in ASCE 7-05 defines progressive collapse as…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latin typeface="Georgia"/>
              <a:cs typeface="Georgia"/>
            </a:endParaRPr>
          </a:p>
          <a:p>
            <a:pPr marL="1714500" lvl="3" indent="-342900" defTabSz="914400">
              <a:spcBef>
                <a:spcPct val="20000"/>
              </a:spcBef>
              <a:defRPr/>
            </a:pPr>
            <a:r>
              <a:rPr lang="en-US" sz="1600" i="1" dirty="0" smtClean="0">
                <a:latin typeface="Georgia"/>
                <a:cs typeface="Georgia"/>
              </a:rPr>
              <a:t>“the spread of an initial local failure from element to element, eventually resulting in the collapse of an entire structure of a disproportionately large part of it.”</a:t>
            </a:r>
          </a:p>
          <a:p>
            <a:pPr marL="1714500" lvl="3" indent="-342900" defTabSz="914400">
              <a:spcBef>
                <a:spcPct val="20000"/>
              </a:spcBef>
              <a:defRPr/>
            </a:pPr>
            <a:endParaRPr lang="en-US" sz="10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cs typeface="Georgia"/>
              </a:rPr>
              <a:t>ASCE and material specific codes do not provide explicit and enforceable  requirements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2171700" lvl="4" indent="-3429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0423672" y="1637216"/>
            <a:ext cx="6592216" cy="383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spcBef>
                <a:spcPct val="20000"/>
              </a:spcBef>
              <a:defRPr/>
            </a:pPr>
            <a:r>
              <a:rPr lang="en-US" sz="2000" i="1" dirty="0" smtClean="0">
                <a:cs typeface="Georgia"/>
              </a:rPr>
              <a:t>General Services Administration (GSA)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1000" i="1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cs typeface="Georgia"/>
              </a:rPr>
              <a:t>Progressive Collapse Analysis and Design Guidelines (2003)</a:t>
            </a: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defRPr/>
            </a:pPr>
            <a:endParaRPr lang="en-US" sz="1000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1714500" lvl="3" indent="-342900" defTabSz="914400">
              <a:spcBef>
                <a:spcPct val="20000"/>
              </a:spcBef>
              <a:defRPr/>
            </a:pPr>
            <a:endParaRPr lang="en-US" sz="1000" dirty="0" smtClean="0">
              <a:cs typeface="Georgia"/>
            </a:endParaRPr>
          </a:p>
          <a:p>
            <a:pPr marL="1714500" lvl="3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1714500" lvl="3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1000" dirty="0" smtClean="0"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r>
              <a:rPr lang="en-US" sz="2000" i="1" dirty="0" smtClean="0">
                <a:cs typeface="Georgia"/>
              </a:rPr>
              <a:t>Department of Defense (DoD)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1000" i="1" dirty="0" smtClean="0"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cs typeface="Georgia"/>
              </a:rPr>
              <a:t>Unified Facilities Criteria – Design of Buildings to Resist with Progressive Collapse (UFC 4-023-03)</a:t>
            </a:r>
            <a:endParaRPr lang="en-US" dirty="0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88" y="1424303"/>
            <a:ext cx="1773832" cy="1165319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688" y="3738592"/>
            <a:ext cx="1773832" cy="17738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60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Analysis 1 - Direct Design Approach:</a:t>
            </a:r>
            <a:endParaRPr lang="en-US" sz="12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Localizes building failure by requiring the structure be capable of bridging over missing structural elements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GSA Guidelines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Threat Level – </a:t>
            </a:r>
            <a:r>
              <a:rPr lang="en-US" sz="1600" b="1" dirty="0" smtClean="0">
                <a:cs typeface="Georgia"/>
              </a:rPr>
              <a:t>High Level of Protection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Assumes instantaneous loss of critical column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Plastic Analysis using virtual work method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Load Combination: </a:t>
            </a:r>
            <a:r>
              <a:rPr lang="en-US" sz="1600" i="1" dirty="0" smtClean="0">
                <a:latin typeface="Georgia"/>
                <a:cs typeface="Georgia"/>
              </a:rPr>
              <a:t>2(DL+0.25LL)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Demand Capacity Ratios (DCR) for each member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600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US" sz="1000" dirty="0" smtClean="0">
              <a:latin typeface="Georgia"/>
              <a:cs typeface="Georgia"/>
            </a:endParaRPr>
          </a:p>
          <a:p>
            <a:pPr marL="1714500" lvl="3" indent="-342900" algn="ctr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2171700" lvl="4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276814" y="4731064"/>
          <a:ext cx="1211900" cy="626149"/>
        </p:xfrm>
        <a:graphic>
          <a:graphicData uri="http://schemas.openxmlformats.org/presentationml/2006/ole">
            <p:oleObj spid="_x0000_s57346" name="Equation" r:id="rId3" imgW="762000" imgH="3937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546492" y="4772436"/>
            <a:ext cx="260786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UD</a:t>
            </a:r>
            <a:r>
              <a:rPr lang="en-US" sz="1600" dirty="0" smtClean="0"/>
              <a:t>=Demand Capacity</a:t>
            </a:r>
          </a:p>
          <a:p>
            <a:r>
              <a:rPr lang="en-US" sz="1600" dirty="0" smtClean="0"/>
              <a:t>Q</a:t>
            </a:r>
            <a:r>
              <a:rPr lang="en-US" sz="1600" baseline="-25000" dirty="0" smtClean="0"/>
              <a:t>CE</a:t>
            </a:r>
            <a:r>
              <a:rPr lang="en-US" sz="1600" dirty="0" smtClean="0"/>
              <a:t>=Expected Capacity</a:t>
            </a:r>
          </a:p>
        </p:txBody>
      </p:sp>
      <p:grpSp>
        <p:nvGrpSpPr>
          <p:cNvPr id="2" name="Group 84"/>
          <p:cNvGrpSpPr/>
          <p:nvPr/>
        </p:nvGrpSpPr>
        <p:grpSpPr>
          <a:xfrm>
            <a:off x="21473160" y="1752776"/>
            <a:ext cx="3057184" cy="4272386"/>
            <a:chOff x="22493156" y="2050886"/>
            <a:chExt cx="2927369" cy="409096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3" name="Group 59"/>
            <p:cNvGrpSpPr/>
            <p:nvPr/>
          </p:nvGrpSpPr>
          <p:grpSpPr>
            <a:xfrm>
              <a:off x="22493159" y="2134529"/>
              <a:ext cx="2926381" cy="4007317"/>
              <a:chOff x="22493204" y="2134541"/>
              <a:chExt cx="2926387" cy="4007339"/>
            </a:xfrm>
            <a:grpFill/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20491124" y="4137416"/>
                <a:ext cx="400575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2493205" y="2134541"/>
                <a:ext cx="2925592" cy="7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3415922" y="4138210"/>
                <a:ext cx="400575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2335141" y="3758973"/>
                <a:ext cx="3244102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2493205" y="3040517"/>
                <a:ext cx="292479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493205" y="3597005"/>
                <a:ext cx="292479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494793" y="4195157"/>
                <a:ext cx="292479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493205" y="4809377"/>
                <a:ext cx="292479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493205" y="5379434"/>
                <a:ext cx="2924798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23576368" y="5761848"/>
                <a:ext cx="760061" cy="3"/>
              </a:xfrm>
              <a:prstGeom prst="line">
                <a:avLst/>
              </a:prstGeom>
              <a:grpFill/>
              <a:ln w="381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2493205" y="3042105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2493204" y="2137716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493204" y="3598593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2493204" y="4195157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493204" y="4810965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2493204" y="5404655"/>
                <a:ext cx="1463193" cy="278935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23957986" y="2137717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23956397" y="5404656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3956397" y="4809377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3959574" y="4196745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3959574" y="3598594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3956397" y="3042106"/>
                <a:ext cx="1460017" cy="278934"/>
              </a:xfrm>
              <a:prstGeom prst="lin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Connector 60"/>
            <p:cNvSpPr/>
            <p:nvPr/>
          </p:nvSpPr>
          <p:spPr>
            <a:xfrm>
              <a:off x="25242724" y="2050886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nector 61"/>
            <p:cNvSpPr/>
            <p:nvPr/>
          </p:nvSpPr>
          <p:spPr>
            <a:xfrm>
              <a:off x="22494747" y="2066502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onnector 62"/>
            <p:cNvSpPr/>
            <p:nvPr/>
          </p:nvSpPr>
          <p:spPr>
            <a:xfrm>
              <a:off x="25242724" y="2955270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nector 63"/>
            <p:cNvSpPr/>
            <p:nvPr/>
          </p:nvSpPr>
          <p:spPr>
            <a:xfrm>
              <a:off x="22494747" y="2955270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nector 64"/>
            <p:cNvSpPr/>
            <p:nvPr/>
          </p:nvSpPr>
          <p:spPr>
            <a:xfrm>
              <a:off x="23984927" y="3234202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nnector 65"/>
            <p:cNvSpPr/>
            <p:nvPr/>
          </p:nvSpPr>
          <p:spPr>
            <a:xfrm>
              <a:off x="23746692" y="3234202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nector 66"/>
            <p:cNvSpPr/>
            <p:nvPr/>
          </p:nvSpPr>
          <p:spPr>
            <a:xfrm>
              <a:off x="23746692" y="2298570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nector 67"/>
            <p:cNvSpPr/>
            <p:nvPr/>
          </p:nvSpPr>
          <p:spPr>
            <a:xfrm>
              <a:off x="23984927" y="2298569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nector 68"/>
            <p:cNvSpPr/>
            <p:nvPr/>
          </p:nvSpPr>
          <p:spPr>
            <a:xfrm>
              <a:off x="25246886" y="3494820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nector 69"/>
            <p:cNvSpPr/>
            <p:nvPr/>
          </p:nvSpPr>
          <p:spPr>
            <a:xfrm>
              <a:off x="22498910" y="3494820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nector 70"/>
            <p:cNvSpPr/>
            <p:nvPr/>
          </p:nvSpPr>
          <p:spPr>
            <a:xfrm>
              <a:off x="23989088" y="3773752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onnector 71"/>
            <p:cNvSpPr/>
            <p:nvPr/>
          </p:nvSpPr>
          <p:spPr>
            <a:xfrm>
              <a:off x="23750854" y="3773751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nector 72"/>
            <p:cNvSpPr/>
            <p:nvPr/>
          </p:nvSpPr>
          <p:spPr>
            <a:xfrm>
              <a:off x="25246886" y="4108313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nector 73"/>
            <p:cNvSpPr/>
            <p:nvPr/>
          </p:nvSpPr>
          <p:spPr>
            <a:xfrm>
              <a:off x="22498910" y="4108313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nector 74"/>
            <p:cNvSpPr/>
            <p:nvPr/>
          </p:nvSpPr>
          <p:spPr>
            <a:xfrm>
              <a:off x="23989088" y="4387245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nector 75"/>
            <p:cNvSpPr/>
            <p:nvPr/>
          </p:nvSpPr>
          <p:spPr>
            <a:xfrm>
              <a:off x="23750854" y="4387247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nector 76"/>
            <p:cNvSpPr/>
            <p:nvPr/>
          </p:nvSpPr>
          <p:spPr>
            <a:xfrm>
              <a:off x="25246886" y="4707185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nector 77"/>
            <p:cNvSpPr/>
            <p:nvPr/>
          </p:nvSpPr>
          <p:spPr>
            <a:xfrm>
              <a:off x="22498910" y="4707185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nector 78"/>
            <p:cNvSpPr/>
            <p:nvPr/>
          </p:nvSpPr>
          <p:spPr>
            <a:xfrm>
              <a:off x="23989089" y="4986117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nector 79"/>
            <p:cNvSpPr/>
            <p:nvPr/>
          </p:nvSpPr>
          <p:spPr>
            <a:xfrm>
              <a:off x="23750854" y="4986119"/>
              <a:ext cx="173639" cy="173639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nector 80"/>
            <p:cNvSpPr/>
            <p:nvPr/>
          </p:nvSpPr>
          <p:spPr>
            <a:xfrm>
              <a:off x="25241137" y="5294968"/>
              <a:ext cx="173639" cy="173638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nector 81"/>
            <p:cNvSpPr/>
            <p:nvPr/>
          </p:nvSpPr>
          <p:spPr>
            <a:xfrm>
              <a:off x="22493156" y="5294974"/>
              <a:ext cx="173639" cy="173639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onnector 82"/>
            <p:cNvSpPr/>
            <p:nvPr/>
          </p:nvSpPr>
          <p:spPr>
            <a:xfrm>
              <a:off x="23983331" y="5573920"/>
              <a:ext cx="173639" cy="173639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nector 83"/>
            <p:cNvSpPr/>
            <p:nvPr/>
          </p:nvSpPr>
          <p:spPr>
            <a:xfrm>
              <a:off x="23745151" y="5573933"/>
              <a:ext cx="173639" cy="173639"/>
            </a:xfrm>
            <a:prstGeom prst="flowChartConnector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338478" y="1058408"/>
            <a:ext cx="352230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Plastic Hinge Formation: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60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Analysis 1 - Direct Design Approach:</a:t>
            </a:r>
            <a:endParaRPr lang="en-US" sz="12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Localizes building failure by requiring the structure be capable of bridging over missing structural elements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GSA Guidelines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Threat Level – </a:t>
            </a:r>
            <a:r>
              <a:rPr lang="en-US" sz="1600" b="1" dirty="0" smtClean="0">
                <a:cs typeface="Georgia"/>
              </a:rPr>
              <a:t>High Level of Protection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Assumes instantaneous loss of critical column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Plastic Analysis using virtual work method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Load Combination: </a:t>
            </a:r>
            <a:r>
              <a:rPr lang="en-US" sz="1600" i="1" dirty="0" smtClean="0">
                <a:latin typeface="Georgia"/>
                <a:cs typeface="Georgia"/>
              </a:rPr>
              <a:t>2(DL+0.25LL)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Demand Capacity Ratios (DCR) for each member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600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US" sz="1000" dirty="0" smtClean="0">
              <a:latin typeface="Georgia"/>
              <a:cs typeface="Georgia"/>
            </a:endParaRP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2171700" lvl="4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276814" y="4731064"/>
          <a:ext cx="1211900" cy="626149"/>
        </p:xfrm>
        <a:graphic>
          <a:graphicData uri="http://schemas.openxmlformats.org/presentationml/2006/ole">
            <p:oleObj spid="_x0000_s89090" name="Equation" r:id="rId3" imgW="762000" imgH="3937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546492" y="4772436"/>
            <a:ext cx="260786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UD</a:t>
            </a:r>
            <a:r>
              <a:rPr lang="en-US" sz="1600" dirty="0" smtClean="0"/>
              <a:t>=Demand Capacity</a:t>
            </a:r>
          </a:p>
          <a:p>
            <a:r>
              <a:rPr lang="en-US" sz="1600" dirty="0" smtClean="0"/>
              <a:t>Q</a:t>
            </a:r>
            <a:r>
              <a:rPr lang="en-US" sz="1600" baseline="-25000" dirty="0" smtClean="0"/>
              <a:t>CE</a:t>
            </a:r>
            <a:r>
              <a:rPr lang="en-US" sz="1600" dirty="0" smtClean="0"/>
              <a:t>=Expected Capacity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20260922" y="858353"/>
            <a:ext cx="4855068" cy="5554004"/>
            <a:chOff x="20260912" y="858353"/>
            <a:chExt cx="4855066" cy="5554004"/>
          </a:xfrm>
        </p:grpSpPr>
        <p:grpSp>
          <p:nvGrpSpPr>
            <p:cNvPr id="87" name="Group 86"/>
            <p:cNvGrpSpPr/>
            <p:nvPr/>
          </p:nvGrpSpPr>
          <p:grpSpPr>
            <a:xfrm>
              <a:off x="20260912" y="858353"/>
              <a:ext cx="4855066" cy="5554004"/>
              <a:chOff x="20260912" y="858353"/>
              <a:chExt cx="4855066" cy="555400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/>
              <a:srcRect r="12154"/>
              <a:stretch>
                <a:fillRect/>
              </a:stretch>
            </p:blipFill>
            <p:spPr>
              <a:xfrm>
                <a:off x="20759772" y="1116140"/>
                <a:ext cx="4356206" cy="5296217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139" name="TextBox 138"/>
              <p:cNvSpPr txBox="1"/>
              <p:nvPr/>
            </p:nvSpPr>
            <p:spPr>
              <a:xfrm>
                <a:off x="20260912" y="858353"/>
                <a:ext cx="35223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Bays Designed:</a:t>
                </a:r>
                <a:endParaRPr lang="en-US" sz="2000" i="1" dirty="0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24362835" y="2616204"/>
              <a:ext cx="279400" cy="1113367"/>
            </a:xfrm>
            <a:prstGeom prst="rect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60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Analysis 1 - Direct Design Approach:</a:t>
            </a:r>
            <a:endParaRPr lang="en-US" sz="12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Localizes building failure by requiring the structure be capable of bridging over missing structural elements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GSA Guidelines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Threat Level – </a:t>
            </a:r>
            <a:r>
              <a:rPr lang="en-US" sz="1600" b="1" dirty="0" smtClean="0">
                <a:cs typeface="Georgia"/>
              </a:rPr>
              <a:t>High Level of Protection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Assumes instantaneous loss of critical column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Plastic Analysis using virtual work method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Load Combination: </a:t>
            </a:r>
            <a:r>
              <a:rPr lang="en-US" sz="1600" i="1" dirty="0" smtClean="0">
                <a:latin typeface="Georgia"/>
                <a:cs typeface="Georgia"/>
              </a:rPr>
              <a:t>2(DL+0.25LL)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Demand Capacity Ratios (DCR) for each member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600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US" sz="1000" dirty="0" smtClean="0">
              <a:latin typeface="Georgia"/>
              <a:cs typeface="Georgia"/>
            </a:endParaRP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2171700" lvl="4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276814" y="4731064"/>
          <a:ext cx="1211900" cy="626149"/>
        </p:xfrm>
        <a:graphic>
          <a:graphicData uri="http://schemas.openxmlformats.org/presentationml/2006/ole">
            <p:oleObj spid="_x0000_s72706" name="Equation" r:id="rId3" imgW="762000" imgH="3937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546492" y="4772436"/>
            <a:ext cx="2607864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Q</a:t>
            </a:r>
            <a:r>
              <a:rPr lang="en-US" sz="1600" baseline="-25000" dirty="0" smtClean="0"/>
              <a:t>UD</a:t>
            </a:r>
            <a:r>
              <a:rPr lang="en-US" sz="1600" dirty="0" smtClean="0"/>
              <a:t>=Demand Capacity</a:t>
            </a:r>
          </a:p>
          <a:p>
            <a:r>
              <a:rPr lang="en-US" sz="1600" dirty="0" smtClean="0"/>
              <a:t>Q</a:t>
            </a:r>
            <a:r>
              <a:rPr lang="en-US" sz="1600" baseline="-25000" dirty="0" smtClean="0"/>
              <a:t>CE</a:t>
            </a:r>
            <a:r>
              <a:rPr lang="en-US" sz="1600" dirty="0" smtClean="0"/>
              <a:t>=Expected Capacity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0651879" y="813735"/>
            <a:ext cx="4285846" cy="5516408"/>
            <a:chOff x="20651896" y="813735"/>
            <a:chExt cx="4285849" cy="5516408"/>
          </a:xfrm>
        </p:grpSpPr>
        <p:sp>
          <p:nvSpPr>
            <p:cNvPr id="139" name="TextBox 138"/>
            <p:cNvSpPr txBox="1"/>
            <p:nvPr/>
          </p:nvSpPr>
          <p:spPr>
            <a:xfrm>
              <a:off x="20651896" y="813735"/>
              <a:ext cx="3522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Member Sizes:</a:t>
              </a:r>
              <a:endParaRPr lang="en-US" sz="2000" i="1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863556" y="1263489"/>
              <a:ext cx="4074189" cy="5066654"/>
              <a:chOff x="20863556" y="1263489"/>
              <a:chExt cx="4074189" cy="5066654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21179041" y="1263489"/>
                <a:ext cx="3758704" cy="5066654"/>
                <a:chOff x="21179041" y="1686742"/>
                <a:chExt cx="3758704" cy="4412474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21179041" y="1934191"/>
                  <a:ext cx="3758704" cy="4165025"/>
                  <a:chOff x="21338470" y="2223658"/>
                  <a:chExt cx="3056150" cy="3386526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22383974" y="5103577"/>
                    <a:ext cx="958505" cy="1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38100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16200000" flipH="1">
                    <a:off x="19659714" y="3902416"/>
                    <a:ext cx="3359172" cy="1658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1338470" y="2258997"/>
                    <a:ext cx="3056150" cy="2485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698906" y="3916920"/>
                    <a:ext cx="3386526" cy="2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>
                    <a:off x="21590927" y="3528345"/>
                    <a:ext cx="2544598" cy="1291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1338470" y="2896572"/>
                    <a:ext cx="3054491" cy="1658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1338470" y="3511602"/>
                    <a:ext cx="3054491" cy="1658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1340128" y="4119345"/>
                    <a:ext cx="3054491" cy="1658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1338470" y="4790809"/>
                    <a:ext cx="3054491" cy="1658"/>
                  </a:xfrm>
                  <a:prstGeom prst="lin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889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21179041" y="1686742"/>
                  <a:ext cx="3758704" cy="268039"/>
                  <a:chOff x="21179041" y="1686742"/>
                  <a:chExt cx="3758704" cy="268039"/>
                </a:xfrm>
              </p:grpSpPr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1179041" y="1686742"/>
                    <a:ext cx="1875272" cy="26803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W21 x 44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3054313" y="1686742"/>
                    <a:ext cx="1883432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W21 x 44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21179041" y="2474512"/>
                  <a:ext cx="3758702" cy="270078"/>
                  <a:chOff x="21179041" y="2474512"/>
                  <a:chExt cx="3758702" cy="270078"/>
                </a:xfrm>
              </p:grpSpPr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1179041" y="2476552"/>
                    <a:ext cx="1875271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W21 x 73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3054312" y="2474512"/>
                    <a:ext cx="1883431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W21 x 73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21179041" y="3210534"/>
                  <a:ext cx="3758704" cy="290474"/>
                  <a:chOff x="21179041" y="3210534"/>
                  <a:chExt cx="3758704" cy="290474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1179041" y="3232970"/>
                    <a:ext cx="1875272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W27 x 102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3054313" y="3210534"/>
                    <a:ext cx="1883432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W27 x 102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21181082" y="3980419"/>
                  <a:ext cx="3753647" cy="268042"/>
                  <a:chOff x="21181082" y="3980419"/>
                  <a:chExt cx="3753647" cy="268042"/>
                </a:xfrm>
              </p:grpSpPr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1181082" y="3980423"/>
                    <a:ext cx="1873228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W33 x 118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3054314" y="3980419"/>
                    <a:ext cx="1880415" cy="2680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Arial"/>
                        <a:cs typeface="Arial"/>
                      </a:rPr>
                      <a:t>W33 x 118</a:t>
                    </a:r>
                    <a:endParaRPr lang="en-US" sz="1400" dirty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21179041" y="4806238"/>
                  <a:ext cx="1875272" cy="268038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W33 x 152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3054313" y="4806238"/>
                  <a:ext cx="1883432" cy="268038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400" dirty="0" smtClean="0">
                      <a:latin typeface="Arial"/>
                      <a:cs typeface="Arial"/>
                    </a:rPr>
                    <a:t>W33 x 152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0863556" y="1475047"/>
                <a:ext cx="279057" cy="4739361"/>
                <a:chOff x="20863556" y="1475047"/>
                <a:chExt cx="279057" cy="4739361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 rot="16200000">
                  <a:off x="20489723" y="5563575"/>
                  <a:ext cx="10246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W 14 x 257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 rot="16200000">
                  <a:off x="20489733" y="4592561"/>
                  <a:ext cx="10246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W 14 x 257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16200000">
                  <a:off x="20489746" y="1848880"/>
                  <a:ext cx="10246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W 14 x 257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 rot="16200000">
                  <a:off x="20491781" y="2717992"/>
                  <a:ext cx="10246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W 14 x 257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 rot="16200000">
                  <a:off x="20429019" y="3631207"/>
                  <a:ext cx="1148158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/>
                      <a:cs typeface="Arial"/>
                    </a:rPr>
                    <a:t>W 14 x 257</a:t>
                  </a:r>
                  <a:endParaRPr lang="en-US" sz="1200" dirty="0">
                    <a:latin typeface="Arial"/>
                    <a:cs typeface="Ari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Analysis 2 - Indirect Method: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0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Requires consideration of strength, continuity, and ductility of connections for resisting progressive collapse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err="1" smtClean="0">
                <a:cs typeface="Georgia"/>
              </a:rPr>
              <a:t>DoD</a:t>
            </a:r>
            <a:r>
              <a:rPr lang="en-US" sz="1600" dirty="0" smtClean="0">
                <a:cs typeface="Georgia"/>
              </a:rPr>
              <a:t> Guidelines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Threat Level – </a:t>
            </a:r>
            <a:r>
              <a:rPr lang="en-US" sz="1600" b="1" dirty="0" smtClean="0">
                <a:cs typeface="Georgia"/>
              </a:rPr>
              <a:t>Low Level of Protection (LLOP)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Requires the structure be mechanically tied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Peripheral Ties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Internal Ties 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Ties to Columns</a:t>
            </a:r>
          </a:p>
          <a:p>
            <a:pPr marL="2171700" lvl="4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Vertical Ties</a:t>
            </a:r>
          </a:p>
          <a:p>
            <a:pPr marL="2171700" lvl="4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Horizontal Ties</a:t>
            </a:r>
            <a:endParaRPr lang="en-US" sz="1600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Typical Moment connections can meet these requirements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0234190" y="1412892"/>
            <a:ext cx="5195324" cy="4794804"/>
            <a:chOff x="20279827" y="767174"/>
            <a:chExt cx="5686464" cy="5248081"/>
          </a:xfrm>
        </p:grpSpPr>
        <p:pic>
          <p:nvPicPr>
            <p:cNvPr id="17" name="Picture 16"/>
            <p:cNvPicPr/>
            <p:nvPr/>
          </p:nvPicPr>
          <p:blipFill>
            <a:blip r:embed="rId2"/>
            <a:srcRect t="6818"/>
            <a:stretch>
              <a:fillRect/>
            </a:stretch>
          </p:blipFill>
          <p:spPr bwMode="auto">
            <a:xfrm>
              <a:off x="20279827" y="767174"/>
              <a:ext cx="5686464" cy="524808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</p:pic>
        <p:cxnSp>
          <p:nvCxnSpPr>
            <p:cNvPr id="21" name="Straight Connector 20"/>
            <p:cNvCxnSpPr/>
            <p:nvPr/>
          </p:nvCxnSpPr>
          <p:spPr>
            <a:xfrm rot="16200000" flipH="1">
              <a:off x="19341262" y="4693488"/>
              <a:ext cx="2522626" cy="635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605750" y="3435350"/>
              <a:ext cx="309562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2432389" y="4697457"/>
              <a:ext cx="2521038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0939081" y="4698251"/>
              <a:ext cx="2521038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599400" y="5063068"/>
              <a:ext cx="3101181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599400" y="4360333"/>
              <a:ext cx="31019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23488036" y="1599587"/>
              <a:ext cx="2048309" cy="1623219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4023421" y="2687420"/>
              <a:ext cx="2600759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3461735" y="3388591"/>
              <a:ext cx="2658918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2942550" y="4032250"/>
              <a:ext cx="2635250" cy="635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3453460" y="2517776"/>
              <a:ext cx="2108200" cy="163089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23470790" y="3236254"/>
              <a:ext cx="2082803" cy="1621634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24629533" y="2277534"/>
              <a:ext cx="685006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24781934" y="3031070"/>
              <a:ext cx="524139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24254883" y="3725333"/>
              <a:ext cx="518584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 flipV="1">
              <a:off x="22198807" y="1387040"/>
              <a:ext cx="3115733" cy="79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0375346" y="1611889"/>
              <a:ext cx="2047516" cy="159940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21649268" y="2059926"/>
              <a:ext cx="3132667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22614467" y="2719388"/>
              <a:ext cx="1640416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21175134" y="2705100"/>
              <a:ext cx="160867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1957290" y="1630938"/>
              <a:ext cx="2047517" cy="156131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462515" y="2688611"/>
              <a:ext cx="2599966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1931916" y="3382241"/>
              <a:ext cx="258430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20468698" y="3575579"/>
              <a:ext cx="921808" cy="64770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1126452" y="3632200"/>
              <a:ext cx="2387599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 flipV="1">
              <a:off x="23679414" y="3632200"/>
              <a:ext cx="583936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22061753" y="3583517"/>
              <a:ext cx="921808" cy="647702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2122476" y="4465244"/>
              <a:ext cx="675745" cy="519905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9884100" y="3997722"/>
              <a:ext cx="2556668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20374181" y="3335012"/>
              <a:ext cx="2550175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21408305" y="4060105"/>
              <a:ext cx="258430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20901207" y="2688611"/>
              <a:ext cx="2599966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161618" y="925599"/>
            <a:ext cx="519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Tie Forces:</a:t>
            </a:r>
            <a:endParaRPr lang="en-US" sz="2200" i="1" dirty="0"/>
          </a:p>
        </p:txBody>
      </p:sp>
      <p:sp>
        <p:nvSpPr>
          <p:cNvPr id="47" name="Rectangle 4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Progressive Collapse Design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Analysis 2 - Indirect Method: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000" i="1" dirty="0" smtClean="0">
              <a:latin typeface="Georgia"/>
              <a:cs typeface="Georgia"/>
            </a:endParaRPr>
          </a:p>
          <a:p>
            <a:pPr marL="1257300" lvl="2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Requires consideration of strength, continuity, and ductility of connections for resisting progressive collapse</a:t>
            </a:r>
            <a:endParaRPr lang="en-US" sz="1500" dirty="0" smtClean="0">
              <a:latin typeface="Georgia"/>
              <a:cs typeface="Georgia"/>
            </a:endParaRP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err="1" smtClean="0">
                <a:cs typeface="Georgia"/>
              </a:rPr>
              <a:t>DoD</a:t>
            </a:r>
            <a:r>
              <a:rPr lang="en-US" sz="1600" dirty="0" smtClean="0">
                <a:cs typeface="Georgia"/>
              </a:rPr>
              <a:t> Guidelines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cs typeface="Georgia"/>
              </a:rPr>
              <a:t>Threat Level – </a:t>
            </a:r>
            <a:r>
              <a:rPr lang="en-US" sz="1600" b="1" dirty="0" smtClean="0">
                <a:cs typeface="Georgia"/>
              </a:rPr>
              <a:t>Low Level of Protection (LLOP)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Requires the structure be mechanically tied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Peripheral Ties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Internal Ties </a:t>
            </a:r>
          </a:p>
          <a:p>
            <a:pPr marL="1714500" lvl="3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Ties to Columns</a:t>
            </a:r>
          </a:p>
          <a:p>
            <a:pPr marL="2171700" lvl="4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Vertical Ties</a:t>
            </a:r>
          </a:p>
          <a:p>
            <a:pPr marL="2171700" lvl="4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Horizontal Ties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1600" dirty="0" smtClean="0">
                <a:latin typeface="Georgia"/>
                <a:cs typeface="Georgia"/>
              </a:rPr>
              <a:t>Typical Moment connections can meet these requirements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319070" y="912102"/>
            <a:ext cx="6330644" cy="3354765"/>
            <a:chOff x="19319059" y="681255"/>
            <a:chExt cx="6330642" cy="3354765"/>
          </a:xfrm>
        </p:grpSpPr>
        <p:sp>
          <p:nvSpPr>
            <p:cNvPr id="13" name="TextBox 12"/>
            <p:cNvSpPr txBox="1"/>
            <p:nvPr/>
          </p:nvSpPr>
          <p:spPr>
            <a:xfrm>
              <a:off x="19319059" y="681255"/>
              <a:ext cx="5753382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Tie Force Requirement Equations:</a:t>
              </a:r>
            </a:p>
            <a:p>
              <a:endParaRPr lang="en-US" dirty="0" smtClean="0"/>
            </a:p>
            <a:p>
              <a:r>
                <a:rPr lang="en-US" dirty="0" smtClean="0"/>
                <a:t>	</a:t>
              </a:r>
              <a:r>
                <a:rPr lang="en-US" i="1" dirty="0" smtClean="0"/>
                <a:t>Internal Tie Forces </a:t>
              </a:r>
              <a:r>
                <a:rPr lang="en-US" dirty="0" smtClean="0"/>
                <a:t>=</a:t>
              </a:r>
              <a:r>
                <a:rPr lang="en-US" dirty="0" smtClean="0">
                  <a:sym typeface="Wingdings"/>
                </a:rPr>
                <a:t> 0.5(1.2DL+1.6LL)S</a:t>
              </a:r>
              <a:r>
                <a:rPr lang="en-US" baseline="-25000" dirty="0" smtClean="0">
                  <a:sym typeface="Wingdings"/>
                </a:rPr>
                <a:t>t</a:t>
              </a:r>
              <a:r>
                <a:rPr lang="en-US" dirty="0" smtClean="0">
                  <a:sym typeface="Wingdings"/>
                </a:rPr>
                <a:t>L</a:t>
              </a:r>
              <a:r>
                <a:rPr lang="en-US" baseline="-25000" dirty="0" smtClean="0">
                  <a:sym typeface="Wingdings"/>
                </a:rPr>
                <a:t>1</a:t>
              </a:r>
            </a:p>
            <a:p>
              <a:endParaRPr lang="en-US" baseline="-25000" dirty="0" smtClean="0">
                <a:sym typeface="Wingdings"/>
              </a:endParaRPr>
            </a:p>
            <a:p>
              <a:r>
                <a:rPr lang="en-US" dirty="0" smtClean="0">
                  <a:sym typeface="Wingdings"/>
                </a:rPr>
                <a:t>	</a:t>
              </a:r>
              <a:r>
                <a:rPr lang="en-US" i="1" dirty="0" smtClean="0">
                  <a:sym typeface="Wingdings"/>
                </a:rPr>
                <a:t>Peripheral Tie Forces </a:t>
              </a:r>
              <a:r>
                <a:rPr lang="en-US" dirty="0" smtClean="0">
                  <a:sym typeface="Wingdings"/>
                </a:rPr>
                <a:t>=  0.25(1.2 DL+1.6LL)S</a:t>
              </a:r>
              <a:r>
                <a:rPr lang="en-US" baseline="-25000" dirty="0" smtClean="0">
                  <a:sym typeface="Wingdings"/>
                </a:rPr>
                <a:t>t</a:t>
              </a:r>
              <a:r>
                <a:rPr lang="en-US" dirty="0" smtClean="0">
                  <a:sym typeface="Wingdings"/>
                </a:rPr>
                <a:t>L</a:t>
              </a:r>
              <a:r>
                <a:rPr lang="en-US" baseline="-25000" dirty="0" smtClean="0">
                  <a:sym typeface="Wingdings"/>
                </a:rPr>
                <a:t>1</a:t>
              </a:r>
              <a:endParaRPr lang="en-US" dirty="0" smtClean="0">
                <a:sym typeface="Wingdings"/>
              </a:endParaRPr>
            </a:p>
            <a:p>
              <a:endParaRPr lang="en-US" dirty="0" smtClean="0">
                <a:sym typeface="Wingdings"/>
              </a:endParaRPr>
            </a:p>
            <a:p>
              <a:r>
                <a:rPr lang="en-US" dirty="0" smtClean="0">
                  <a:sym typeface="Wingdings"/>
                </a:rPr>
                <a:t>	</a:t>
              </a:r>
              <a:r>
                <a:rPr lang="en-US" i="1" dirty="0" smtClean="0">
                  <a:sym typeface="Wingdings"/>
                </a:rPr>
                <a:t>Column Ties:</a:t>
              </a:r>
            </a:p>
            <a:p>
              <a:endParaRPr lang="en-US" dirty="0" smtClean="0">
                <a:sym typeface="Wingdings"/>
              </a:endParaRPr>
            </a:p>
            <a:p>
              <a:r>
                <a:rPr lang="en-US" dirty="0" smtClean="0"/>
                <a:t>		Horizontal Tie Forces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		Vertical Tie Forces = (A</a:t>
              </a:r>
              <a:r>
                <a:rPr lang="en-US" baseline="-25000" dirty="0" smtClean="0"/>
                <a:t>TRIB</a:t>
              </a:r>
              <a:r>
                <a:rPr lang="en-US" dirty="0" smtClean="0"/>
                <a:t>)(1.2DL+1.6LL) 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2526206" y="2682579"/>
            <a:ext cx="3123495" cy="650009"/>
          </p:xfrm>
          <a:graphic>
            <a:graphicData uri="http://schemas.openxmlformats.org/presentationml/2006/ole">
              <p:oleObj spid="_x0000_s44034" name="Equation" r:id="rId3" imgW="2197100" imgH="457200" progId="Equation.3">
                <p:embed/>
              </p:oleObj>
            </a:graphicData>
          </a:graphic>
        </p:graphicFrame>
      </p:grpSp>
      <p:pic>
        <p:nvPicPr>
          <p:cNvPr id="23" name="Picture 22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0812194" y="4685154"/>
            <a:ext cx="3851372" cy="162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Breadth Studies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Breadth Studies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Construction Management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Construction Management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0530242" y="1524028"/>
            <a:ext cx="6624124" cy="197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0530242" y="4056113"/>
            <a:ext cx="6624124" cy="229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Cost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Existing Concrete Structure Costs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Proposed Steel Structure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6836" y="14289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18572" y="1428938"/>
            <a:ext cx="7493000" cy="42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78756" y="152402"/>
            <a:ext cx="18081664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Introduction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4" y="6468536"/>
            <a:ext cx="90072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3118" y="6468536"/>
            <a:ext cx="89056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982" y="149896"/>
            <a:ext cx="9020788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Introduction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Location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201146" y="6468536"/>
            <a:ext cx="8881340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Construction Management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pic>
        <p:nvPicPr>
          <p:cNvPr id="17" name="Picture 16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8871962" y="966265"/>
            <a:ext cx="7701372" cy="5172372"/>
          </a:xfrm>
          <a:prstGeom prst="rect">
            <a:avLst/>
          </a:prstGeom>
          <a:noFill/>
          <a:ln w="158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9661356" y="1387041"/>
            <a:ext cx="7493000" cy="407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Schedule Analysis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Existing Concrete Structure Costs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5 Construction Zones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Floor to Floor Construction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Multiple crews used for forming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Approximately 67 Days per Floor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latin typeface="Georgia"/>
                <a:cs typeface="Georgia"/>
              </a:rPr>
              <a:t>Total Construction: </a:t>
            </a:r>
            <a:r>
              <a:rPr lang="en-US" sz="2000" b="1" i="1" u="sng" dirty="0" smtClean="0">
                <a:latin typeface="Georgia"/>
                <a:cs typeface="Georgia"/>
              </a:rPr>
              <a:t>337 Days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82" y="2490141"/>
            <a:ext cx="242112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Construction Management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pic>
        <p:nvPicPr>
          <p:cNvPr id="13" name="Picture 12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8830766" y="956860"/>
            <a:ext cx="7588628" cy="5240740"/>
          </a:xfrm>
          <a:prstGeom prst="rect">
            <a:avLst/>
          </a:prstGeom>
          <a:solidFill>
            <a:srgbClr val="244A58"/>
          </a:solidFill>
          <a:ln w="31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661356" y="1387041"/>
            <a:ext cx="7493000" cy="399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Schedule Analysis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i="1" dirty="0" smtClean="0">
                <a:latin typeface="Georgia"/>
                <a:cs typeface="Georgia"/>
              </a:rPr>
              <a:t>Proposed Steel Structure Costs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5 Construction Zones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Floor to Floor Construction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Single crews used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Georgia"/>
                <a:cs typeface="Georgia"/>
              </a:rPr>
              <a:t>Approximately 28 Days per Floor</a:t>
            </a:r>
          </a:p>
          <a:p>
            <a:pPr marL="1257300" lvl="2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latin typeface="Georgia"/>
                <a:cs typeface="Georgia"/>
              </a:rPr>
              <a:t>Total Construction: </a:t>
            </a:r>
            <a:r>
              <a:rPr lang="en-US" sz="2000" b="1" i="1" u="sng" dirty="0" smtClean="0">
                <a:latin typeface="Georgia"/>
                <a:cs typeface="Georgia"/>
              </a:rPr>
              <a:t>171 Days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82" y="2490141"/>
            <a:ext cx="242112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Construction Management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661356" y="6812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Results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Reduced schedule by </a:t>
            </a:r>
            <a:r>
              <a:rPr lang="en-US" sz="2000" b="1" i="1" dirty="0" smtClean="0">
                <a:latin typeface="Georgia"/>
                <a:cs typeface="Georgia"/>
              </a:rPr>
              <a:t>166 days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i="1" dirty="0" smtClean="0">
                <a:latin typeface="Georgia"/>
                <a:cs typeface="Georgia"/>
              </a:rPr>
              <a:t>Saved Approximately </a:t>
            </a:r>
            <a:r>
              <a:rPr lang="en-US" sz="2000" b="1" i="1" dirty="0" smtClean="0">
                <a:latin typeface="Georgia"/>
                <a:cs typeface="Georgia"/>
              </a:rPr>
              <a:t>$125,000</a:t>
            </a: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22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800" i="1" dirty="0" smtClean="0">
              <a:latin typeface="Georgia"/>
              <a:cs typeface="Georgia"/>
            </a:endParaRPr>
          </a:p>
        </p:txBody>
      </p:sp>
      <p:pic>
        <p:nvPicPr>
          <p:cNvPr id="22" name="Picture 21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9745566" y="2490142"/>
            <a:ext cx="7861556" cy="32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nector 22"/>
          <p:cNvSpPr/>
          <p:nvPr/>
        </p:nvSpPr>
        <p:spPr>
          <a:xfrm>
            <a:off x="15410258" y="5311171"/>
            <a:ext cx="2139140" cy="406124"/>
          </a:xfrm>
          <a:prstGeom prst="flowChartConnector">
            <a:avLst/>
          </a:prstGeom>
          <a:noFill/>
          <a:ln w="3429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nector 23"/>
          <p:cNvSpPr/>
          <p:nvPr/>
        </p:nvSpPr>
        <p:spPr>
          <a:xfrm>
            <a:off x="15410258" y="3674700"/>
            <a:ext cx="2139140" cy="443075"/>
          </a:xfrm>
          <a:prstGeom prst="flowChartConnector">
            <a:avLst/>
          </a:prstGeom>
          <a:noFill/>
          <a:ln w="3429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Breadth Studies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Breadth Studies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Acoustical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20779148" y="962736"/>
            <a:ext cx="4342296" cy="5517269"/>
            <a:chOff x="11017250" y="34034"/>
            <a:chExt cx="4934440" cy="62696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17250" y="34034"/>
              <a:ext cx="4934440" cy="6269641"/>
            </a:xfrm>
            <a:prstGeom prst="rect">
              <a:avLst/>
            </a:prstGeom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3540270" y="2057400"/>
              <a:ext cx="1539367" cy="693326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44452" y="664517"/>
            <a:ext cx="4342296" cy="4078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Area under Cooling Towers: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550018" y="986056"/>
            <a:ext cx="8594948" cy="54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Due to reduction in the concrete thickness possible acoustical issues may be induced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800" dirty="0" smtClean="0">
              <a:latin typeface="Georgia"/>
              <a:cs typeface="Georgi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Noise transmission from the mechanical penthouse to the office spaces on Level 5T must be checked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The area under two cooling towers was considered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Acoustical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550018" y="986056"/>
            <a:ext cx="8594948" cy="54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Due to reduction in the concrete thickness possible acoustical issues may be induced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800" dirty="0" smtClean="0">
              <a:latin typeface="Georgia"/>
              <a:cs typeface="Georgi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Noise transmission from the mechanical penthouse to the office spaces on Level 5T must be checked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The area under two cooling towers was considered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Georgia"/>
                <a:cs typeface="Georgia"/>
              </a:rPr>
              <a:t>Existing Floor System: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9” Concrete slab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Additional 6” concrete below the equipment base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200" dirty="0" smtClean="0">
                <a:latin typeface="Georgia"/>
                <a:cs typeface="Georgia"/>
              </a:rPr>
              <a:t>Proposed Floor System: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3 VLI metal deck with 3 ½” concrete slab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1900" dirty="0" smtClean="0">
                <a:latin typeface="Georgia"/>
                <a:cs typeface="Georgia"/>
              </a:rPr>
              <a:t>Additional 6” concrete below the equipment base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Acoustical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486216" y="627357"/>
            <a:ext cx="8587088" cy="2572740"/>
            <a:chOff x="17912376" y="28478"/>
            <a:chExt cx="9692541" cy="2903941"/>
          </a:xfrm>
        </p:grpSpPr>
        <p:sp>
          <p:nvSpPr>
            <p:cNvPr id="21" name="TextBox 20"/>
            <p:cNvSpPr txBox="1"/>
            <p:nvPr/>
          </p:nvSpPr>
          <p:spPr>
            <a:xfrm>
              <a:off x="17912376" y="2515541"/>
              <a:ext cx="9519623" cy="41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Existing Penthouse Floor System</a:t>
              </a:r>
              <a:endParaRPr lang="en-US" i="1" dirty="0"/>
            </a:p>
          </p:txBody>
        </p:sp>
        <p:pic>
          <p:nvPicPr>
            <p:cNvPr id="17" name="Picture 16"/>
            <p:cNvPicPr/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393879" y="28478"/>
              <a:ext cx="9211038" cy="282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18498808" y="3693838"/>
            <a:ext cx="8709576" cy="2683062"/>
            <a:chOff x="17909200" y="3672279"/>
            <a:chExt cx="9830798" cy="3028465"/>
          </a:xfrm>
        </p:grpSpPr>
        <p:pic>
          <p:nvPicPr>
            <p:cNvPr id="20" name="Picture 19"/>
            <p:cNvPicPr/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600058" y="3672279"/>
              <a:ext cx="9139940" cy="280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7909200" y="6283866"/>
              <a:ext cx="9519624" cy="41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Proposed Penthouse Floor System</a:t>
              </a:r>
              <a:endParaRPr lang="en-US" i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490141"/>
            <a:ext cx="246924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Construction Management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Acoustical Analysis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296018" y="859055"/>
            <a:ext cx="85949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latin typeface="Georgia"/>
                <a:cs typeface="Georgia"/>
              </a:rPr>
              <a:t>Results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The proposed floor system is adequate in restricting sound penetration 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No additional acoustical materials are required 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Acoustical Analysis 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904" y="2374679"/>
            <a:ext cx="8022984" cy="370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871141"/>
            <a:ext cx="4502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Recommendations &amp; Conclusions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Design Goal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Acknowledgements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Conclusions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78756" y="2910759"/>
            <a:ext cx="9019198" cy="584776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2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Recommendations &amp;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871141"/>
            <a:ext cx="4502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Recommendations &amp; Conclusions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Design Goal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Acknowledgements 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Design Goals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 bwMode="auto">
          <a:xfrm>
            <a:off x="9686756" y="859055"/>
            <a:ext cx="817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r>
              <a:rPr lang="en-US" sz="2200" dirty="0" smtClean="0"/>
              <a:t>Respect </a:t>
            </a:r>
            <a:r>
              <a:rPr lang="en-US" sz="2200" noProof="0" dirty="0" smtClean="0"/>
              <a:t>the existing layout and architectural features of the building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endParaRPr lang="en-US" sz="2200" noProof="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r>
              <a:rPr lang="en-US" sz="2200" dirty="0" smtClean="0"/>
              <a:t>Choose a single lateral system and layout that will work effectively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endParaRPr lang="en-US" sz="2200" dirty="0" smtClean="0"/>
          </a:p>
          <a:p>
            <a:pPr marL="342900" indent="-342900" defTabSz="914400">
              <a:spcBef>
                <a:spcPct val="20000"/>
              </a:spcBef>
              <a:buClr>
                <a:srgbClr val="00D257"/>
              </a:buClr>
              <a:buFont typeface="Wingdings" charset="2"/>
              <a:buChar char="ü"/>
              <a:defRPr/>
            </a:pPr>
            <a:r>
              <a:rPr lang="en-US" sz="2200" dirty="0" smtClean="0"/>
              <a:t>Design the structural steel system for progressive collapse mitigation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endParaRPr lang="en-US" sz="220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r>
              <a:rPr lang="en-US" sz="2200" noProof="0" dirty="0" smtClean="0"/>
              <a:t>Design a structural steel system that reduces overall building costs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endParaRPr lang="en-US" sz="2200" noProof="0" dirty="0" smtClean="0"/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r>
              <a:rPr lang="en-US" sz="2200" dirty="0" smtClean="0"/>
              <a:t>Reduce the construction schedule by designing a steel structural system that is more efficient to erect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D257"/>
              </a:buClr>
              <a:buSzTx/>
              <a:buFont typeface="Wingdings" charset="2"/>
              <a:buChar char="ü"/>
              <a:tabLst/>
              <a:defRPr/>
            </a:pPr>
            <a:endParaRPr lang="en-US" sz="220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871141"/>
            <a:ext cx="4502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Recommendations &amp; Conclusions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Recommendations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Acknowledgements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Recommendations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61322" y="2483734"/>
            <a:ext cx="8901940" cy="15876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200" b="1" i="1" dirty="0" smtClean="0">
                <a:solidFill>
                  <a:prstClr val="black"/>
                </a:solidFill>
                <a:latin typeface="Georgia"/>
                <a:cs typeface="Georgia"/>
              </a:rPr>
              <a:t>The proposed steel framing and moment frames would be a feasible alternative to the existing cast-in-place concrete structure  for the Army National Guard Readiness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6836" y="14289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18572" y="1428938"/>
            <a:ext cx="7493000" cy="423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78756" y="152402"/>
            <a:ext cx="18081664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Location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4" y="6468536"/>
            <a:ext cx="90072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3118" y="6468536"/>
            <a:ext cx="8905652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982" y="149896"/>
            <a:ext cx="9020788" cy="531361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5770" y="949417"/>
            <a:ext cx="5183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i="1" dirty="0" smtClean="0">
                <a:latin typeface="Georgia"/>
                <a:cs typeface="Georgia"/>
              </a:rPr>
              <a:t>111 S. George Mason Dr., Arlington, Virginia</a:t>
            </a:r>
          </a:p>
          <a:p>
            <a:pPr>
              <a:buFont typeface="Arial"/>
              <a:buChar char="•"/>
            </a:pPr>
            <a:endParaRPr lang="en-US" sz="2200" b="1" dirty="0" smtClean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endParaRPr lang="en-US" sz="2200" b="1" dirty="0" smtClean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sz="2200" i="1" dirty="0" smtClean="0">
                <a:latin typeface="Georgia"/>
                <a:cs typeface="Georgia"/>
              </a:rPr>
              <a:t>Approximately 5 miles outside of Washington D.C.</a:t>
            </a:r>
          </a:p>
          <a:p>
            <a:pPr>
              <a:buFont typeface="Arial"/>
              <a:buChar char="•"/>
            </a:pPr>
            <a:endParaRPr lang="en-US" sz="2200" b="1" dirty="0" smtClean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endParaRPr lang="en-US" sz="2200" b="1" dirty="0" smtClean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sz="2200" i="1" dirty="0" smtClean="0">
                <a:latin typeface="Georgia"/>
                <a:cs typeface="Georgia"/>
              </a:rPr>
              <a:t>On the same site as the location of the current Army National Guard Building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284" y="1082837"/>
            <a:ext cx="2987672" cy="361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9305760" y="4973625"/>
            <a:ext cx="7723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i="1" dirty="0" smtClean="0">
                <a:cs typeface="Georgia"/>
              </a:rPr>
              <a:t>15 acre site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cs typeface="Georgia"/>
              </a:rPr>
              <a:t>Includes a 248,000 square foot existing facility, two 3-2tory  parking garages, and several small out buildings.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188" y="1339745"/>
            <a:ext cx="8383824" cy="4618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6"/>
          <p:cNvGrpSpPr/>
          <p:nvPr/>
        </p:nvGrpSpPr>
        <p:grpSpPr>
          <a:xfrm>
            <a:off x="21993702" y="2152608"/>
            <a:ext cx="4054228" cy="3286319"/>
            <a:chOff x="22416569" y="1900068"/>
            <a:chExt cx="4054226" cy="3286319"/>
          </a:xfrm>
        </p:grpSpPr>
        <p:grpSp>
          <p:nvGrpSpPr>
            <p:cNvPr id="3" name="Group 24"/>
            <p:cNvGrpSpPr/>
            <p:nvPr/>
          </p:nvGrpSpPr>
          <p:grpSpPr>
            <a:xfrm>
              <a:off x="22416569" y="1900068"/>
              <a:ext cx="1422400" cy="3286319"/>
              <a:chOff x="22127813" y="1900068"/>
              <a:chExt cx="1422400" cy="32863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1993680" y="2034201"/>
                <a:ext cx="1690665" cy="142240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2041185" y="3677360"/>
                <a:ext cx="1595655" cy="142240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38969" y="1900068"/>
              <a:ext cx="2631826" cy="3227506"/>
            </a:xfrm>
            <a:prstGeom prst="rect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9" name="Rectangle 28"/>
          <p:cNvSpPr/>
          <p:nvPr/>
        </p:nvSpPr>
        <p:spPr>
          <a:xfrm>
            <a:off x="18201146" y="6468536"/>
            <a:ext cx="8881340" cy="262467"/>
          </a:xfrm>
          <a:prstGeom prst="rect">
            <a:avLst/>
          </a:prstGeom>
          <a:solidFill>
            <a:schemeClr val="tx2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871141"/>
            <a:ext cx="4502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Breadth Studies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Recommendations &amp; Conclusions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Design Goal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Acknowledgements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Acknowledgements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7356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329866" y="767337"/>
            <a:ext cx="8901948" cy="590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would like to thank the following individuals for their assistance in the completion of this thesis</a:t>
            </a:r>
          </a:p>
          <a:p>
            <a:endParaRPr lang="en-US" b="1" dirty="0" smtClean="0"/>
          </a:p>
          <a:p>
            <a:r>
              <a:rPr lang="en-US" b="1" dirty="0" smtClean="0"/>
              <a:t>Tompkins Builders, Inc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sz="1600" dirty="0" smtClean="0"/>
              <a:t>	Everyone working on the Army National Guard Readiness Center Addition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Army National Guard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sz="1600" dirty="0" smtClean="0"/>
              <a:t>LTC Rodney Graham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The Pennsylvania State University</a:t>
            </a:r>
            <a:endParaRPr lang="en-US" dirty="0" smtClean="0"/>
          </a:p>
          <a:p>
            <a:r>
              <a:rPr lang="en-US" dirty="0" smtClean="0"/>
              <a:t>	Thesis Consultants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	- Dr. Thomas Boothby</a:t>
            </a:r>
          </a:p>
          <a:p>
            <a:r>
              <a:rPr lang="en-US" sz="1600" dirty="0" smtClean="0"/>
              <a:t>		- Professor Kevin M. Parfitt</a:t>
            </a:r>
          </a:p>
          <a:p>
            <a:r>
              <a:rPr lang="en-US" sz="1600" dirty="0" smtClean="0"/>
              <a:t>		- Professor Robert Holland</a:t>
            </a:r>
          </a:p>
          <a:p>
            <a:r>
              <a:rPr lang="en-US" sz="1600" dirty="0" smtClean="0"/>
              <a:t>	</a:t>
            </a:r>
          </a:p>
          <a:p>
            <a:r>
              <a:rPr lang="en-US" sz="1600" dirty="0" smtClean="0"/>
              <a:t>The entire Architectural Engineering Department and Professors at Penn State for their support and guidance over the years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Family and Friends</a:t>
            </a:r>
            <a:endParaRPr lang="en-US" dirty="0" smtClean="0"/>
          </a:p>
          <a:p>
            <a:r>
              <a:rPr lang="en-US" sz="1600" dirty="0" smtClean="0"/>
              <a:t>A special thank you to family, friends, and peers for the much needed support and help they have provided.  It would have been a difficult process without their love and understanding throughout this process.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82" y="3225800"/>
            <a:ext cx="1648428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991048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Breadth Studies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Recommendations &amp; Conclusions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53600" y="732055"/>
            <a:ext cx="749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787748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77866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Questions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79454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793412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4330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2920" y="0"/>
            <a:ext cx="9423400" cy="6851634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rNG.png"/>
          <p:cNvPicPr>
            <a:picLocks noChangeAspect="1"/>
          </p:cNvPicPr>
          <p:nvPr/>
        </p:nvPicPr>
        <p:blipFill>
          <a:blip r:embed="rId2">
            <a:alphaModFix/>
          </a:blip>
          <a:srcRect l="20296" t="1979" r="19457" b="11101"/>
          <a:stretch>
            <a:fillRect/>
          </a:stretch>
        </p:blipFill>
        <p:spPr>
          <a:xfrm>
            <a:off x="10659142" y="1046180"/>
            <a:ext cx="5519212" cy="499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14035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8" name="Picture 7" descr="West_Perspective.JPG"/>
          <p:cNvPicPr>
            <a:picLocks noChangeAspect="1"/>
          </p:cNvPicPr>
          <p:nvPr/>
        </p:nvPicPr>
        <p:blipFill>
          <a:blip r:embed="rId3"/>
          <a:srcRect l="8254" r="17516" b="10733"/>
          <a:stretch>
            <a:fillRect/>
          </a:stretch>
        </p:blipFill>
        <p:spPr>
          <a:xfrm>
            <a:off x="13717544" y="2154303"/>
            <a:ext cx="4258928" cy="296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Building Statistics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97102" y="1084524"/>
            <a:ext cx="83254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i="1" dirty="0" smtClean="0">
                <a:latin typeface="Georgia"/>
                <a:cs typeface="Georgia"/>
              </a:rPr>
              <a:t>Joint Headquarters Administrative Building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5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sz="1600" dirty="0" smtClean="0">
                <a:latin typeface="Georgia"/>
                <a:cs typeface="Georgia"/>
              </a:rPr>
              <a:t>Stories Above Grade and 3 Below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Includes Offices, Training Areas, Auditorium and more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latin typeface="Georgia"/>
                <a:cs typeface="Georgia"/>
              </a:rPr>
              <a:t>Square Footage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251,000 Gross Square footage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cs typeface="Georgia"/>
              </a:rPr>
              <a:t>Architecture	</a:t>
            </a:r>
          </a:p>
          <a:p>
            <a:pPr lvl="1">
              <a:buFont typeface="Arial"/>
              <a:buChar char="•"/>
            </a:pPr>
            <a:r>
              <a:rPr lang="en-US" sz="1600" i="1" dirty="0" smtClean="0">
                <a:cs typeface="Georgia"/>
              </a:rPr>
              <a:t>Unique Triangular shape</a:t>
            </a:r>
          </a:p>
          <a:p>
            <a:pPr lvl="1">
              <a:buFont typeface="Arial"/>
              <a:buChar char="•"/>
            </a:pPr>
            <a:r>
              <a:rPr lang="en-US" sz="1600" i="1" dirty="0" smtClean="0">
                <a:cs typeface="Georgia"/>
              </a:rPr>
              <a:t>Façade mimics existing building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latin typeface="Georgia"/>
                <a:cs typeface="Georgia"/>
              </a:rPr>
              <a:t>Project Duration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Georgia"/>
                <a:cs typeface="Georgia"/>
              </a:rPr>
              <a:t>December 2008-March 2011</a:t>
            </a:r>
          </a:p>
          <a:p>
            <a:pPr>
              <a:buFont typeface="Arial"/>
              <a:buChar char="•"/>
            </a:pPr>
            <a:r>
              <a:rPr lang="en-US" i="1" dirty="0" smtClean="0">
                <a:cs typeface="Georgia"/>
              </a:rPr>
              <a:t>Project Delivery Method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cs typeface="Georgia"/>
              </a:rPr>
              <a:t>Design-Bid-Build</a:t>
            </a:r>
            <a:endParaRPr lang="en-US" sz="1600" dirty="0" smtClean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i="1" dirty="0" smtClean="0">
                <a:latin typeface="Georgia"/>
                <a:cs typeface="Georgia"/>
              </a:rPr>
              <a:t>Cost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sz="1600" dirty="0" smtClean="0">
                <a:latin typeface="Georgia"/>
                <a:cs typeface="Georgia"/>
              </a:rPr>
              <a:t>$100 Million</a:t>
            </a:r>
            <a:r>
              <a:rPr lang="en-US" dirty="0" smtClean="0">
                <a:latin typeface="Georgia"/>
                <a:cs typeface="Georgia"/>
              </a:rPr>
              <a:t>	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i="1" dirty="0" smtClean="0">
                <a:cs typeface="Georgia"/>
              </a:rPr>
              <a:t>Anticipated to Achieve LEED Silver Rating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2000" b="1" dirty="0" smtClean="0">
              <a:latin typeface="Georgia"/>
              <a:cs typeface="Georgia"/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latin typeface="Georgia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02732" y="0"/>
            <a:ext cx="9519624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14035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Introduction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Introduction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Existing Structural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14035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88356" y="630458"/>
            <a:ext cx="7493000" cy="583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b="1" dirty="0" smtClean="0">
                <a:latin typeface="+mj-lt"/>
              </a:rPr>
              <a:t>Floor System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9” Two-way reinforced concrete flat slab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Column strips and edge beams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f’</a:t>
            </a:r>
            <a:r>
              <a:rPr lang="en-US" sz="2100" baseline="-25000" dirty="0" smtClean="0">
                <a:latin typeface="Georgia"/>
                <a:cs typeface="Georgia"/>
              </a:rPr>
              <a:t>c</a:t>
            </a:r>
            <a:r>
              <a:rPr lang="en-US" sz="2100" dirty="0" smtClean="0">
                <a:latin typeface="Georgia"/>
                <a:cs typeface="Georgia"/>
              </a:rPr>
              <a:t>=4,000 psi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Typical No. 6 and No. 8 reinforcement 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dirty="0" smtClean="0">
              <a:latin typeface="Georgia"/>
              <a:cs typeface="Georgia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b="1" dirty="0" smtClean="0">
                <a:latin typeface="Georgia"/>
                <a:cs typeface="Georgia"/>
              </a:rPr>
              <a:t>Columns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Cast-in-place reinforced normal weight concrete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Typical 22” x 22”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Typical No. 8 reinforcement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Typical No. 3 ties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dirty="0" smtClean="0">
              <a:latin typeface="Georgia"/>
              <a:cs typeface="Georgia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b="1" dirty="0" smtClean="0">
                <a:latin typeface="Georgia"/>
                <a:cs typeface="Georgia"/>
              </a:rPr>
              <a:t>Foundation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Georgia"/>
                <a:cs typeface="Georgia"/>
              </a:rPr>
              <a:t>32” concrete mat slab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dirty="0" smtClean="0">
              <a:latin typeface="Georgia"/>
              <a:cs typeface="Georgia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dirty="0" smtClean="0">
              <a:latin typeface="Georgia"/>
              <a:cs typeface="Georgi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endParaRPr lang="en-US" sz="2200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sz="1600" dirty="0" smtClean="0">
              <a:latin typeface="Century Gothic" pitchFamily="34" charset="0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Tx/>
              <a:buChar char="-"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Existing Gravity System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pic>
        <p:nvPicPr>
          <p:cNvPr id="17" name="Picture 16" descr="Typical Gravity Column at level 2T.JPG"/>
          <p:cNvPicPr/>
          <p:nvPr/>
        </p:nvPicPr>
        <p:blipFill>
          <a:blip r:embed="rId2" cstate="print"/>
          <a:srcRect l="13992" t="18321" r="16516" b="36875"/>
          <a:stretch>
            <a:fillRect/>
          </a:stretch>
        </p:blipFill>
        <p:spPr>
          <a:xfrm>
            <a:off x="15355120" y="4116725"/>
            <a:ext cx="2435168" cy="2322886"/>
          </a:xfrm>
          <a:prstGeom prst="rect">
            <a:avLst/>
          </a:prstGeom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r="12154"/>
          <a:stretch>
            <a:fillRect/>
          </a:stretch>
        </p:blipFill>
        <p:spPr>
          <a:xfrm>
            <a:off x="20586592" y="1133982"/>
            <a:ext cx="4356208" cy="529621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" name="TextBox 22"/>
          <p:cNvSpPr txBox="1"/>
          <p:nvPr/>
        </p:nvSpPr>
        <p:spPr>
          <a:xfrm>
            <a:off x="20535796" y="777181"/>
            <a:ext cx="395563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Existing Structural Plan</a:t>
            </a:r>
            <a:endParaRPr lang="en-US" sz="2000" i="1" dirty="0"/>
          </a:p>
        </p:txBody>
      </p:sp>
      <p:sp>
        <p:nvSpPr>
          <p:cNvPr id="21" name="Rectangle 20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1403535"/>
            <a:ext cx="4487760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cap="small" dirty="0" smtClean="0">
                <a:solidFill>
                  <a:srgbClr val="FFFFFF"/>
                </a:solidFill>
                <a:latin typeface="Book Antiqua"/>
                <a:cs typeface="Book Antiqua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dirty="0" smtClean="0"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Introduction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Location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Building Statistics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b="1" i="1" dirty="0" smtClean="0">
                <a:solidFill>
                  <a:srgbClr val="0F3661"/>
                </a:solidFill>
                <a:latin typeface="Book Antiqua"/>
                <a:cs typeface="Book Antiqua"/>
              </a:rPr>
              <a:t>Existing Structural Conditions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Book Antiqua"/>
                <a:cs typeface="Book Antiqua"/>
              </a:rPr>
              <a:t>Structural Depth Analysis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9769882" y="1321687"/>
            <a:ext cx="7493000" cy="35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Lateral System</a:t>
            </a:r>
            <a:endParaRPr lang="en-US" sz="2400" b="1" dirty="0" smtClean="0">
              <a:latin typeface="Georgia"/>
              <a:cs typeface="Georgia"/>
            </a:endParaRPr>
          </a:p>
          <a:p>
            <a:pPr marL="800100" lvl="1" indent="-342900" defTabSz="9144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Ordinary reinforced concrete</a:t>
            </a:r>
            <a:r>
              <a:rPr kumimoji="0" lang="en-US" sz="220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shear walls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dirty="0" smtClean="0">
                <a:latin typeface="Georgia"/>
                <a:cs typeface="Georgia"/>
              </a:rPr>
              <a:t>12” Thickness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Both North-South and East-West direction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baseline="0" dirty="0" smtClean="0">
                <a:latin typeface="Georgia"/>
                <a:cs typeface="Georgia"/>
              </a:rPr>
              <a:t>f’</a:t>
            </a:r>
            <a:r>
              <a:rPr lang="en-US" sz="2200" baseline="-25000" dirty="0" smtClean="0">
                <a:latin typeface="Georgia"/>
                <a:cs typeface="Georgia"/>
              </a:rPr>
              <a:t>c</a:t>
            </a:r>
            <a:r>
              <a:rPr lang="en-US" sz="2200" baseline="0" dirty="0" smtClean="0">
                <a:latin typeface="Georgia"/>
                <a:cs typeface="Georgia"/>
              </a:rPr>
              <a:t>=4,500</a:t>
            </a:r>
            <a:r>
              <a:rPr lang="en-US" sz="2200" dirty="0" smtClean="0">
                <a:latin typeface="Georgia"/>
                <a:cs typeface="Georgia"/>
              </a:rPr>
              <a:t> psi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20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Located around</a:t>
            </a:r>
            <a:r>
              <a:rPr kumimoji="0" lang="en-US" sz="2200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elevator cores and stairwells as well as along the corridor of the long side</a:t>
            </a:r>
            <a:endParaRPr kumimoji="0" lang="en-US" sz="220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Existing Lateral System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35796" y="777181"/>
            <a:ext cx="395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Location of Shear Walls:</a:t>
            </a:r>
            <a:endParaRPr lang="en-US" sz="2000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20586592" y="1133982"/>
            <a:ext cx="4356208" cy="5296217"/>
            <a:chOff x="20586594" y="1184781"/>
            <a:chExt cx="4356206" cy="529621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rcRect r="12154"/>
            <a:stretch>
              <a:fillRect/>
            </a:stretch>
          </p:blipFill>
          <p:spPr>
            <a:xfrm>
              <a:off x="20586594" y="1184781"/>
              <a:ext cx="4356206" cy="529621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grpSp>
          <p:nvGrpSpPr>
            <p:cNvPr id="86" name="Group 85"/>
            <p:cNvGrpSpPr/>
            <p:nvPr/>
          </p:nvGrpSpPr>
          <p:grpSpPr>
            <a:xfrm>
              <a:off x="21062950" y="1751990"/>
              <a:ext cx="3281204" cy="3553117"/>
              <a:chOff x="21062950" y="1751990"/>
              <a:chExt cx="3281204" cy="3553117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10800000">
                <a:off x="22148800" y="1759135"/>
                <a:ext cx="190500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2031418" y="1870168"/>
                <a:ext cx="234765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22155945" y="1980407"/>
                <a:ext cx="190500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2618700" y="1753579"/>
                <a:ext cx="177800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22581090" y="1968990"/>
                <a:ext cx="430821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2618700" y="2185195"/>
                <a:ext cx="177009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1062950" y="1751991"/>
                <a:ext cx="388144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1336092" y="1866199"/>
                <a:ext cx="228416" cy="1588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0984144" y="1830797"/>
                <a:ext cx="544169" cy="386556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2698803" y="3872322"/>
                <a:ext cx="325729" cy="230345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23108615" y="4393895"/>
                <a:ext cx="158090" cy="106680"/>
              </a:xfrm>
              <a:prstGeom prst="line">
                <a:avLst/>
              </a:prstGeom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23804086" y="5080793"/>
                <a:ext cx="540068" cy="224314"/>
                <a:chOff x="23804086" y="5075713"/>
                <a:chExt cx="540068" cy="224314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3693121" y="5186679"/>
                  <a:ext cx="223519" cy="1588"/>
                </a:xfrm>
                <a:prstGeom prst="line">
                  <a:avLst/>
                </a:prstGeom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23804086" y="5075713"/>
                  <a:ext cx="539274" cy="1"/>
                </a:xfrm>
                <a:prstGeom prst="line">
                  <a:avLst/>
                </a:prstGeom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24231601" y="5187474"/>
                  <a:ext cx="223518" cy="1588"/>
                </a:xfrm>
                <a:prstGeom prst="line">
                  <a:avLst/>
                </a:prstGeom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3972" y="2134541"/>
            <a:ext cx="3613584" cy="406400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802184" y="34345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9230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Book Antiqua" charset="0"/>
              </a:rPr>
              <a:t>	</a:t>
            </a: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Structural Depth Analysis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3890" y="6468535"/>
            <a:ext cx="9007252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Book Antiqua" charset="0"/>
              </a:rPr>
              <a:t>A</a:t>
            </a: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rmy National Guard Readiness Center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807848" y="3424140"/>
            <a:ext cx="6781800" cy="1588"/>
          </a:xfrm>
          <a:prstGeom prst="line">
            <a:avLst/>
          </a:prstGeom>
          <a:ln w="76200" cap="flat" cmpd="sng" algn="ctr">
            <a:solidFill>
              <a:srgbClr val="0921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8766" y="149893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srgbClr val="FFFFFF"/>
                </a:solidFill>
                <a:latin typeface="Book Antiqua" charset="0"/>
              </a:rPr>
              <a:t>	Presentation Outline</a:t>
            </a: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56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b="1" cap="small" dirty="0" smtClean="0">
                <a:solidFill>
                  <a:srgbClr val="FFFFFF"/>
                </a:solidFill>
                <a:latin typeface="Book Antiqua" charset="0"/>
              </a:rPr>
              <a:t>Amanda C. Farace</a:t>
            </a: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1043972" y="1387043"/>
            <a:ext cx="7493000" cy="45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cap="small" dirty="0" smtClean="0">
                <a:solidFill>
                  <a:srgbClr val="9FC6F0"/>
                </a:solidFill>
                <a:latin typeface="Book Antiqua"/>
                <a:cs typeface="Book Antiqua"/>
              </a:rPr>
              <a:t>I</a:t>
            </a:r>
            <a:r>
              <a:rPr lang="en-US" sz="2000" dirty="0" smtClean="0">
                <a:solidFill>
                  <a:srgbClr val="9FC6F0"/>
                </a:solidFill>
                <a:latin typeface="Book Antiqua"/>
                <a:cs typeface="Book Antiqua"/>
              </a:rPr>
              <a:t>ntroduction &amp; Building Overview</a:t>
            </a:r>
            <a:endParaRPr lang="en-US" sz="2000" b="1" dirty="0" smtClean="0">
              <a:solidFill>
                <a:srgbClr val="9FC6F0"/>
              </a:solidFill>
              <a:latin typeface="Book Antiqua"/>
              <a:cs typeface="Book Antiqua"/>
            </a:endParaRP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Book Antiqua"/>
                <a:cs typeface="Book Antiqua"/>
              </a:rPr>
              <a:t>tructural Depth Analysis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Proposal Summary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Design Goals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Gravity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Lateral System Redesign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Book Antiqua"/>
                <a:cs typeface="Book Antiqua"/>
              </a:rPr>
              <a:t>Progressive Collapse Design</a:t>
            </a:r>
          </a:p>
          <a:p>
            <a:pPr marL="800100" lvl="1" indent="-342900" defTabSz="914400">
              <a:spcBef>
                <a:spcPct val="20000"/>
              </a:spcBef>
              <a:defRPr/>
            </a:pPr>
            <a:endParaRPr lang="en-US" sz="2000" dirty="0" smtClean="0">
              <a:latin typeface="Book Antiqua"/>
              <a:cs typeface="Book Antiqua"/>
            </a:endParaRP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Breadth Studies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Recommendations &amp; Conclusions</a:t>
            </a:r>
          </a:p>
          <a:p>
            <a:pPr marL="342900" lvl="0" indent="-342900" defTabSz="9144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latin typeface="Book Antiqua"/>
                <a:cs typeface="Book Antiqua"/>
              </a:rPr>
              <a:t>Questions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8756" y="2556817"/>
            <a:ext cx="9019198" cy="129266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cap="small" dirty="0" smtClean="0">
                <a:solidFill>
                  <a:schemeClr val="tx2"/>
                </a:solidFill>
                <a:latin typeface="Georgia"/>
                <a:cs typeface="Georgia"/>
              </a:rPr>
              <a:t>Structural Depth Study</a:t>
            </a:r>
          </a:p>
          <a:p>
            <a:pPr algn="ctr"/>
            <a:r>
              <a:rPr lang="en-US" sz="2200" i="1" dirty="0" smtClean="0">
                <a:solidFill>
                  <a:schemeClr val="tx2"/>
                </a:solidFill>
                <a:latin typeface="Georgia"/>
                <a:cs typeface="Georgia"/>
              </a:rPr>
              <a:t>Proposal Summary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01142" y="152399"/>
            <a:ext cx="9007252" cy="531362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800" b="1" cap="small" dirty="0">
              <a:solidFill>
                <a:srgbClr val="FFFFFF"/>
              </a:solidFill>
              <a:latin typeface="Book Antiqu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01132" y="6468535"/>
            <a:ext cx="8903536" cy="262467"/>
          </a:xfrm>
          <a:prstGeom prst="rect">
            <a:avLst/>
          </a:prstGeom>
          <a:solidFill>
            <a:srgbClr val="09213B"/>
          </a:solidFill>
          <a:ln>
            <a:solidFill>
              <a:srgbClr val="09213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600" b="1" cap="small" dirty="0">
              <a:solidFill>
                <a:srgbClr val="FFFFFF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2524</TotalTime>
  <Words>2760</Words>
  <Application>Microsoft Office PowerPoint</Application>
  <PresentationFormat>Custom</PresentationFormat>
  <Paragraphs>1007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Twilight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Farace</dc:creator>
  <cp:lastModifiedBy>acf5033</cp:lastModifiedBy>
  <cp:revision>48</cp:revision>
  <cp:lastPrinted>2010-04-12T15:48:56Z</cp:lastPrinted>
  <dcterms:created xsi:type="dcterms:W3CDTF">2010-04-12T18:58:02Z</dcterms:created>
  <dcterms:modified xsi:type="dcterms:W3CDTF">2010-04-12T20:36:21Z</dcterms:modified>
</cp:coreProperties>
</file>