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9"/>
  </p:notesMasterIdLst>
  <p:handoutMasterIdLst>
    <p:handoutMasterId r:id="rId50"/>
  </p:handoutMasterIdLst>
  <p:sldIdLst>
    <p:sldId id="307" r:id="rId2"/>
    <p:sldId id="303" r:id="rId3"/>
    <p:sldId id="306" r:id="rId4"/>
    <p:sldId id="317" r:id="rId5"/>
    <p:sldId id="318" r:id="rId6"/>
    <p:sldId id="319" r:id="rId7"/>
    <p:sldId id="320" r:id="rId8"/>
    <p:sldId id="321" r:id="rId9"/>
    <p:sldId id="322" r:id="rId10"/>
    <p:sldId id="308" r:id="rId11"/>
    <p:sldId id="309" r:id="rId12"/>
    <p:sldId id="310" r:id="rId13"/>
    <p:sldId id="311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49" r:id="rId28"/>
    <p:sldId id="350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351" r:id="rId37"/>
    <p:sldId id="312" r:id="rId38"/>
    <p:sldId id="343" r:id="rId39"/>
    <p:sldId id="344" r:id="rId40"/>
    <p:sldId id="345" r:id="rId41"/>
    <p:sldId id="346" r:id="rId42"/>
    <p:sldId id="352" r:id="rId43"/>
    <p:sldId id="313" r:id="rId44"/>
    <p:sldId id="347" r:id="rId45"/>
    <p:sldId id="348" r:id="rId46"/>
    <p:sldId id="315" r:id="rId47"/>
    <p:sldId id="316" r:id="rId48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FFFF99"/>
    <a:srgbClr val="66FFFF"/>
    <a:srgbClr val="FFFF66"/>
    <a:srgbClr val="800000"/>
    <a:srgbClr val="460000"/>
    <a:srgbClr val="333333"/>
    <a:srgbClr val="5F5F5F"/>
    <a:srgbClr val="3E6E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9630" autoAdjust="0"/>
  </p:normalViewPr>
  <p:slideViewPr>
    <p:cSldViewPr>
      <p:cViewPr varScale="1">
        <p:scale>
          <a:sx n="35" d="100"/>
          <a:sy n="35" d="100"/>
        </p:scale>
        <p:origin x="-114" y="-1698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EF799-65F6-432D-8E41-32C5D77CE386}" type="datetimeFigureOut">
              <a:rPr lang="en-US" smtClean="0"/>
              <a:pPr/>
              <a:t>4/14/2010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35521-633C-42D7-8E85-4BC55597D2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Excel_Worksheet2.xls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5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6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7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8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9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0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package" Target="../embeddings/Microsoft_Office_Excel_Worksheet11.xlsx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2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4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4" Type="http://schemas.openxmlformats.org/officeDocument/2006/relationships/package" Target="../embeddings/Microsoft_Office_Excel_Worksheet15.xlsx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6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7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8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4" Type="http://schemas.openxmlformats.org/officeDocument/2006/relationships/package" Target="../embeddings/Microsoft_Office_Excel_Worksheet19.xlsx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0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package" Target="../embeddings/Microsoft_Office_Excel_Worksheet22.xls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23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 descr="2006-08-10 Rendering, Manoa &amp; Eagle 2.tif"/>
          <p:cNvPicPr>
            <a:picLocks noChangeAspect="1"/>
          </p:cNvPicPr>
          <p:nvPr/>
        </p:nvPicPr>
        <p:blipFill>
          <a:blip r:embed="rId2" cstate="print"/>
          <a:srcRect t="18889" b="39583"/>
          <a:stretch>
            <a:fillRect/>
          </a:stretch>
        </p:blipFill>
        <p:spPr>
          <a:xfrm>
            <a:off x="9144000" y="1190626"/>
            <a:ext cx="9144000" cy="2847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20200" y="2286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Impact" pitchFamily="34" charset="0"/>
              </a:rPr>
              <a:t>Manoa</a:t>
            </a:r>
            <a:r>
              <a:rPr lang="en-US" sz="4800" dirty="0" smtClean="0">
                <a:solidFill>
                  <a:schemeClr val="bg1"/>
                </a:solidFill>
                <a:latin typeface="Impact" pitchFamily="34" charset="0"/>
              </a:rPr>
              <a:t> Elementary School</a:t>
            </a:r>
            <a:endParaRPr lang="en-US" sz="48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0200" y="4267200"/>
            <a:ext cx="89916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Amanda </a:t>
            </a:r>
            <a:r>
              <a:rPr lang="en-US" sz="4400" dirty="0" err="1" smtClean="0">
                <a:solidFill>
                  <a:schemeClr val="bg1"/>
                </a:solidFill>
                <a:latin typeface="Impact" pitchFamily="34" charset="0"/>
              </a:rPr>
              <a:t>Cronauer</a:t>
            </a:r>
            <a:endParaRPr lang="en-US" sz="4400" dirty="0" smtClean="0">
              <a:solidFill>
                <a:schemeClr val="bg1"/>
              </a:solidFill>
              <a:latin typeface="Impact" pitchFamily="34" charset="0"/>
            </a:endParaRPr>
          </a:p>
          <a:p>
            <a:pPr algn="ctr"/>
            <a:endParaRPr lang="en-US" sz="3200" dirty="0" smtClean="0">
              <a:solidFill>
                <a:schemeClr val="bg1"/>
              </a:solidFill>
              <a:latin typeface="Impact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Impact" pitchFamily="34" charset="0"/>
              </a:rPr>
              <a:t>Faculty Advisor: Dr. William </a:t>
            </a:r>
            <a:r>
              <a:rPr lang="en-US" sz="2400" dirty="0" err="1" smtClean="0">
                <a:solidFill>
                  <a:schemeClr val="bg1"/>
                </a:solidFill>
                <a:latin typeface="Impact" pitchFamily="34" charset="0"/>
              </a:rPr>
              <a:t>Bahnfleth</a:t>
            </a:r>
            <a:endParaRPr lang="en-US" sz="2400" dirty="0" smtClean="0">
              <a:solidFill>
                <a:schemeClr val="bg1"/>
              </a:solidFill>
              <a:latin typeface="Impact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Impact" pitchFamily="34" charset="0"/>
              </a:rPr>
              <a:t>14 April 2010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Existing Mechanical System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26" name="Group 2"/>
          <p:cNvGrpSpPr>
            <a:grpSpLocks noChangeAspect="1"/>
          </p:cNvGrpSpPr>
          <p:nvPr/>
        </p:nvGrpSpPr>
        <p:grpSpPr bwMode="auto">
          <a:xfrm>
            <a:off x="9296400" y="4383438"/>
            <a:ext cx="8839200" cy="2322162"/>
            <a:chOff x="1950" y="2175"/>
            <a:chExt cx="7832" cy="2100"/>
          </a:xfrm>
        </p:grpSpPr>
        <p:sp>
          <p:nvSpPr>
            <p:cNvPr id="1027" name="Rectangle 3"/>
            <p:cNvSpPr>
              <a:spLocks noChangeArrowheads="1"/>
            </p:cNvSpPr>
            <p:nvPr/>
          </p:nvSpPr>
          <p:spPr bwMode="auto">
            <a:xfrm>
              <a:off x="1950" y="2565"/>
              <a:ext cx="7830" cy="57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Third Floor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1950" y="3135"/>
              <a:ext cx="7830" cy="5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Second Floor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29" name="Rectangle 5"/>
            <p:cNvSpPr>
              <a:spLocks noChangeArrowheads="1"/>
            </p:cNvSpPr>
            <p:nvPr/>
          </p:nvSpPr>
          <p:spPr bwMode="auto">
            <a:xfrm>
              <a:off x="1950" y="3705"/>
              <a:ext cx="3917" cy="5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First</a:t>
              </a: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5865" y="3705"/>
              <a:ext cx="3917" cy="57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Calibri" pitchFamily="34" charset="0"/>
                  <a:cs typeface="Arial" pitchFamily="34" charset="0"/>
                </a:rPr>
                <a:t>Floor</a:t>
              </a:r>
              <a:endPara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7065" y="2175"/>
              <a:ext cx="1125" cy="39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AHU-1</a:t>
              </a:r>
              <a:endPara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3542" y="2175"/>
              <a:ext cx="1125" cy="39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cs typeface="Arial" pitchFamily="34" charset="0"/>
                </a:rPr>
                <a:t>AHU-2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33" name="AutoShape 9"/>
            <p:cNvCxnSpPr>
              <a:cxnSpLocks noChangeShapeType="1"/>
            </p:cNvCxnSpPr>
            <p:nvPr/>
          </p:nvCxnSpPr>
          <p:spPr bwMode="auto">
            <a:xfrm rot="5400000">
              <a:off x="6735" y="3135"/>
              <a:ext cx="1470" cy="330"/>
            </a:xfrm>
            <a:prstGeom prst="bentConnector3">
              <a:avLst>
                <a:gd name="adj1" fmla="val 1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 flipH="1">
              <a:off x="7305" y="2850"/>
              <a:ext cx="33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035" name="AutoShape 11"/>
            <p:cNvCxnSpPr>
              <a:cxnSpLocks noChangeShapeType="1"/>
            </p:cNvCxnSpPr>
            <p:nvPr/>
          </p:nvCxnSpPr>
          <p:spPr bwMode="auto">
            <a:xfrm rot="5400000">
              <a:off x="3150" y="3135"/>
              <a:ext cx="1470" cy="330"/>
            </a:xfrm>
            <a:prstGeom prst="bentConnector3">
              <a:avLst>
                <a:gd name="adj1" fmla="val 100000"/>
              </a:avLst>
            </a:prstGeom>
            <a:noFill/>
            <a:ln w="28575">
              <a:solidFill>
                <a:srgbClr val="0000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36" name="AutoShape 12"/>
            <p:cNvCxnSpPr>
              <a:cxnSpLocks noChangeShapeType="1"/>
            </p:cNvCxnSpPr>
            <p:nvPr/>
          </p:nvCxnSpPr>
          <p:spPr bwMode="auto">
            <a:xfrm flipH="1">
              <a:off x="3720" y="3420"/>
              <a:ext cx="330" cy="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7" name="Picture 0" descr="report cop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40400" y="838200"/>
            <a:ext cx="6324600" cy="2774585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2181225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 pitchFamily="34" charset="0"/>
                <a:cs typeface="Times New Roman" pitchFamily="18" charset="0"/>
              </a:rPr>
              <a:t/>
            </a:r>
            <a:b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 pitchFamily="34" charset="0"/>
                <a:cs typeface="Times New Roman" pitchFamily="18" charset="0"/>
              </a:rPr>
            </a:b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 pitchFamily="34" charset="0"/>
                <a:cs typeface="Times New Roman" pitchFamily="18" charset="0"/>
              </a:rPr>
              <a:t/>
            </a:r>
            <a:b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Gill Sans MT" pitchFamily="34" charset="0"/>
                <a:cs typeface="Times New Roman" pitchFamily="18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01200" y="1169312"/>
            <a:ext cx="8229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Classroom Wing: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[2] Rooftop Variable Air Volume Units 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Direct Expansion Cooling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Hot Water Perimeter Heating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Energy Recovery Ventilators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[2] Air Cooled Condensing Units</a:t>
            </a:r>
          </a:p>
          <a:p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516600" y="3657600"/>
            <a:ext cx="82296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Administration Wing: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Rooftop VAV Unit with Energy Recovery Ventilator [AHU-3]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[2] Rooftop Constant Volume Units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Direct Expansion Cooling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Hot Water Heating</a:t>
            </a: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/>
                </a:solidFill>
                <a:latin typeface="+mj-lt"/>
              </a:rPr>
              <a:t>[3] Air Cooled Condensing Units 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83400" y="1981200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AHU-3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488400" y="2514600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AHU-4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012400" y="2057400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AHU-5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Design Objectives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1200" y="14478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Improve System Performance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Energy Consumption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Emissions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Total System Cost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Comparison of Proposed System Performance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Alternatives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1200" y="1447800"/>
            <a:ext cx="8229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Ground Source Heat Pumps: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Decentralized System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Higher System Efficiencies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Lower Greenhouse Gas Emissions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[-] Increased Construction Costs 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[-] Impact of Loop on Ecosystem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64200" y="1447800"/>
            <a:ext cx="8229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Air Source Heat Pumps: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Decentralized System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Higher System Efficiencies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Lower Greenhouse Gas Emissions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No Extensive Excavation 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[-] Utilizes Electricity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01200" y="4523363"/>
            <a:ext cx="8229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Dedicated Outdoor Air: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Reduce Load on Heat Pumps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[+] Smaller 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[-] Utilizes Electricity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Systems to be Replaced: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Series Fan Powered Boxes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 Heat Pump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Rooftop Air Handling Units  Dedicated Outdoor Air Unit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Assumptions: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Zoning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Heat Pumps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DOAS Units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Porky's" pitchFamily="2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Porky's" pitchFamily="2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Loop Sizing:</a:t>
            </a:r>
          </a:p>
          <a:p>
            <a:pPr algn="r"/>
            <a:endParaRPr lang="en-US" sz="3200" b="1" dirty="0" smtClean="0">
              <a:solidFill>
                <a:srgbClr val="00FFFF"/>
              </a:solidFill>
              <a:latin typeface="+mj-lt"/>
            </a:endParaRP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" name="Picture 22" descr="loop eqns.jpg"/>
          <p:cNvPicPr>
            <a:picLocks noChangeAspect="1"/>
          </p:cNvPicPr>
          <p:nvPr/>
        </p:nvPicPr>
        <p:blipFill>
          <a:blip r:embed="rId2" cstate="print"/>
          <a:srcRect r="20246" b="64077"/>
          <a:stretch>
            <a:fillRect/>
          </a:stretch>
        </p:blipFill>
        <p:spPr>
          <a:xfrm>
            <a:off x="9372600" y="2514600"/>
            <a:ext cx="85344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Porky's" pitchFamily="2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Porky's" pitchFamily="2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Loop Sizing:</a:t>
            </a:r>
          </a:p>
          <a:p>
            <a:pPr algn="r"/>
            <a:endParaRPr lang="en-US" sz="3200" b="1" dirty="0" smtClean="0">
              <a:solidFill>
                <a:srgbClr val="00FFFF"/>
              </a:solidFill>
              <a:latin typeface="+mj-lt"/>
            </a:endParaRP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9461258" y="2514600"/>
          <a:ext cx="8521942" cy="1315226"/>
        </p:xfrm>
        <a:graphic>
          <a:graphicData uri="http://schemas.openxmlformats.org/presentationml/2006/ole">
            <p:oleObj spid="_x0000_s24577" name="Worksheet" r:id="rId3" imgW="4181368" imgH="714289" progId="Excel.Sheet.12">
              <p:embed/>
            </p:oleObj>
          </a:graphicData>
        </a:graphic>
      </p:graphicFrame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9458126" y="4724400"/>
          <a:ext cx="8525074" cy="1315709"/>
        </p:xfrm>
        <a:graphic>
          <a:graphicData uri="http://schemas.openxmlformats.org/presentationml/2006/ole">
            <p:oleObj spid="_x0000_s24579" name="Worksheet" r:id="rId4" imgW="4181368" imgH="714289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Loop Sizing:</a:t>
            </a:r>
          </a:p>
          <a:p>
            <a:pPr algn="r"/>
            <a:endParaRPr lang="en-US" sz="3200" b="1" dirty="0" smtClean="0">
              <a:solidFill>
                <a:srgbClr val="00FFFF"/>
              </a:solidFill>
              <a:latin typeface="+mj-lt"/>
            </a:endParaRP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9458126" y="4724400"/>
          <a:ext cx="8525074" cy="1315709"/>
        </p:xfrm>
        <a:graphic>
          <a:graphicData uri="http://schemas.openxmlformats.org/presentationml/2006/ole">
            <p:oleObj spid="_x0000_s25603" name="Worksheet" r:id="rId3" imgW="4181517" imgH="714248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Goals: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Meet Mechanical Load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Minimize Construction Cost</a:t>
            </a:r>
          </a:p>
          <a:p>
            <a:pPr algn="r"/>
            <a:endParaRPr lang="en-US" sz="3200" b="1" dirty="0" smtClean="0">
              <a:solidFill>
                <a:srgbClr val="00FFFF"/>
              </a:solidFill>
              <a:latin typeface="+mj-lt"/>
            </a:endParaRP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Assumptions: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Piping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 1” High Density Polyethylene [HDPE]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$0.53 per linear foot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40 foot lengths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$4.79 per weld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$40.25 per day for welding machine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Grout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 Constant Price of $5,937 regardless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Miscellaneous Site Costs  Specified by Number of Boreholes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Borehole Driller</a:t>
            </a:r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11353799" y="4724400"/>
          <a:ext cx="4029559" cy="1828800"/>
        </p:xfrm>
        <a:graphic>
          <a:graphicData uri="http://schemas.openxmlformats.org/presentationml/2006/ole">
            <p:oleObj spid="_x0000_s27649" name="Worksheet" r:id="rId3" imgW="2295672" imgH="115255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601200" y="1169312"/>
            <a:ext cx="82296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Presentation Overview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Results:</a:t>
            </a: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9906000" y="1981200"/>
          <a:ext cx="7518128" cy="4572000"/>
        </p:xfrm>
        <a:graphic>
          <a:graphicData uri="http://schemas.openxmlformats.org/presentationml/2006/ole">
            <p:oleObj spid="_x0000_s28675" name="Worksheet" r:id="rId3" imgW="9810821" imgH="5962701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Results:</a:t>
            </a: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9906000" y="1981200"/>
          <a:ext cx="7518128" cy="4572000"/>
        </p:xfrm>
        <a:graphic>
          <a:graphicData uri="http://schemas.openxmlformats.org/presentationml/2006/ole">
            <p:oleObj spid="_x0000_s29698" name="Worksheet" r:id="rId3" imgW="9810821" imgH="5962701" progId="Excel.Sheet.12">
              <p:embed/>
            </p:oleObj>
          </a:graphicData>
        </a:graphic>
      </p:graphicFrame>
      <p:sp>
        <p:nvSpPr>
          <p:cNvPr id="32" name="Rectangle 31"/>
          <p:cNvSpPr/>
          <p:nvPr/>
        </p:nvSpPr>
        <p:spPr>
          <a:xfrm>
            <a:off x="14935200" y="5638800"/>
            <a:ext cx="304800" cy="381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14478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Results: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[115] Boreholes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[218] feet per borehole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$86,889 Total Installed Cost</a:t>
            </a: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9372600" y="4953000"/>
          <a:ext cx="8686800" cy="916186"/>
        </p:xfrm>
        <a:graphic>
          <a:graphicData uri="http://schemas.openxmlformats.org/presentationml/2006/ole">
            <p:oleObj spid="_x0000_s30723" name="Worksheet" r:id="rId3" imgW="7734469" imgH="904917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rcRect l="3592" t="12590" r="53592" b="5396"/>
          <a:stretch>
            <a:fillRect/>
          </a:stretch>
        </p:blipFill>
        <p:spPr bwMode="auto">
          <a:xfrm>
            <a:off x="10134600" y="1166812"/>
            <a:ext cx="7338888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9947275" y="1143000"/>
          <a:ext cx="7502525" cy="5649913"/>
        </p:xfrm>
        <a:graphic>
          <a:graphicData uri="http://schemas.openxmlformats.org/presentationml/2006/ole">
            <p:oleObj spid="_x0000_s55297" name="Worksheet" r:id="rId3" imgW="8829704" imgH="666759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9842500" y="1219200"/>
          <a:ext cx="7835900" cy="5330825"/>
        </p:xfrm>
        <a:graphic>
          <a:graphicData uri="http://schemas.openxmlformats.org/presentationml/2006/ole">
            <p:oleObj spid="_x0000_s57347" name="Worksheet" r:id="rId3" imgW="8820259" imgH="6000750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9601199" y="1219200"/>
          <a:ext cx="5638801" cy="1994011"/>
        </p:xfrm>
        <a:graphic>
          <a:graphicData uri="http://schemas.openxmlformats.org/presentationml/2006/ole">
            <p:oleObj spid="_x0000_s58371" name="Worksheet" r:id="rId3" imgW="3048000" imgH="1200018" progId="Excel.Sheet.12">
              <p:embed/>
            </p:oleObj>
          </a:graphicData>
        </a:graphic>
      </p:graphicFrame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10744715" y="4114800"/>
          <a:ext cx="7421777" cy="2362200"/>
        </p:xfrm>
        <a:graphic>
          <a:graphicData uri="http://schemas.openxmlformats.org/presentationml/2006/ole">
            <p:oleObj spid="_x0000_s58373" name="Worksheet" r:id="rId4" imgW="4114719" imgH="1447759" progId="Excel.Sheet.12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5316200" y="1219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25% Reduction = </a:t>
            </a:r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7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/19 LEED Points [EA Credit 1]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601200" y="1447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Simple Payback Period: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0" y="248805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Redesign: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[67] Heat Pumps= $420,050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DOAS Units= $82,042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Vertical Loop= $86,889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Utility=$94,129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601200" y="2488050"/>
            <a:ext cx="411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Design: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Rooftop AHU’s =$280,000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ACCU’s= $12,000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$112,893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525000" y="45968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Simple Payback Period: 10.76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Vertical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601200" y="1447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Simple Payback Period: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0" y="2488050"/>
            <a:ext cx="4114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Redesign: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[67] Heat Pumps= $420,050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DOAS Units= $82,042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Vertical Loop= $86,889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Ductwork= $74,531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$94,129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601200" y="248805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Design: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Rooftop AHU’s =$280,000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ACCU’s= $12,000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$112,893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Ductwork= $319,850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01200" y="54102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Simple Payback Period: 1.2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Systems to be Replaced: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Series Fan Powered Boxes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 Heat Pump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Rooftop Air Handling Units  Dedicated Outdoor Air Unit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Project Background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1201400" y="1169312"/>
            <a:ext cx="66294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Project Information: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Size:			    	             85,355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sf</a:t>
            </a:r>
            <a:endParaRPr lang="en-US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Location:	                    		  Havertown, PA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Cost:					     $21.2 million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Stories:	              	            Classroom [3], Administration [1]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Construction Dates:	         May 2007-November 2008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Delivery Method:		             Design-Bid-Build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25000" y="4351853"/>
            <a:ext cx="66294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Project Team: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Owner:			            Haverford School District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Architect: 		 </a:t>
            </a:r>
            <a:r>
              <a:rPr lang="en-US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McKissick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Associates Architects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General Contractor: 		   John S. McManus, Inc.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Structural Engineer: 	 Baker Ingram &amp; Associates, Inc.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MEP Engineer: 			         H.F. Lenz Company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Assumptions: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Zoning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Heat Pumps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DOAS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601200" y="1447800"/>
            <a:ext cx="8229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Assumptions: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Sizing Method Applicable</a:t>
            </a:r>
          </a:p>
          <a:p>
            <a:pPr>
              <a:buFont typeface="Wingdings" pitchFamily="2" charset="2"/>
              <a:buChar char="§"/>
            </a:pP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Horizontal, 6-Pipe Coil</a:t>
            </a:r>
          </a:p>
          <a:p>
            <a:pPr>
              <a:buFont typeface="Wingdings" pitchFamily="2" charset="2"/>
              <a:buChar char="§"/>
            </a:pP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Ground Temperature</a:t>
            </a:r>
          </a:p>
        </p:txBody>
      </p:sp>
      <p:pic>
        <p:nvPicPr>
          <p:cNvPr id="31" name="Picture 30"/>
          <p:cNvPicPr/>
          <p:nvPr/>
        </p:nvPicPr>
        <p:blipFill>
          <a:blip r:embed="rId2" cstate="print"/>
          <a:srcRect l="37500" t="21066" r="54023" b="56115"/>
          <a:stretch>
            <a:fillRect/>
          </a:stretch>
        </p:blipFill>
        <p:spPr bwMode="auto">
          <a:xfrm>
            <a:off x="14249400" y="2971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9601200" y="14478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Results:</a:t>
            </a:r>
          </a:p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[150] foot per ton loop recommended</a:t>
            </a:r>
          </a:p>
          <a:p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[</a:t>
            </a:r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17,925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] feet of length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9753599" y="1219200"/>
          <a:ext cx="8077201" cy="5497554"/>
        </p:xfrm>
        <a:graphic>
          <a:graphicData uri="http://schemas.openxmlformats.org/presentationml/2006/ole">
            <p:oleObj spid="_x0000_s60417" name="Worksheet" r:id="rId3" imgW="8829704" imgH="6010211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9677400" y="1093787"/>
          <a:ext cx="8064500" cy="5764213"/>
        </p:xfrm>
        <a:graphic>
          <a:graphicData uri="http://schemas.openxmlformats.org/presentationml/2006/ole">
            <p:oleObj spid="_x0000_s64517" name="Worksheet" r:id="rId3" imgW="8839149" imgH="6315114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9601200" y="1219200"/>
          <a:ext cx="5641848" cy="1995088"/>
        </p:xfrm>
        <a:graphic>
          <a:graphicData uri="http://schemas.openxmlformats.org/presentationml/2006/ole">
            <p:oleObj spid="_x0000_s65539" name="Worksheet" r:id="rId3" imgW="3048000" imgH="1200018" progId="Excel.Sheet.12">
              <p:embed/>
            </p:oleObj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15316200" y="1219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12% Reduction = </a:t>
            </a:r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1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/19 LEED Point [EA Credit 1]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10668000" y="4038600"/>
          <a:ext cx="7424928" cy="2363203"/>
        </p:xfrm>
        <a:graphic>
          <a:graphicData uri="http://schemas.openxmlformats.org/presentationml/2006/ole">
            <p:oleObj spid="_x0000_s65541" name="Worksheet" r:id="rId4" imgW="4114719" imgH="1447759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Horizontal Loop Analysis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26600" y="1227925"/>
            <a:ext cx="4267200" cy="52014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Vertical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Optimization [Construction Management Breadth]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Horizontal Loop 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Loop Sizing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601200" y="1447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Simple Payback Period: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716000" y="2488050"/>
            <a:ext cx="4114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Redesign: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[67] Heat Pumps= $420,050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DOAS Units= $82,042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Horizontal Loop= $76,898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Ductwork= $74,531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$109,764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01200" y="248805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Design: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Rooftop AHU’s =$280,000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ACCU’s= $12,000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$112,893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Ductwork= $319,850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448800" y="5638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Simple Payback Period: 0.95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Air Source Heat Pumps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200" y="1143000"/>
            <a:ext cx="4267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Systems to be Replaced: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Series Fan Powered Boxes </a:t>
            </a: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 Heat Pump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  <a:sym typeface="Wingdings" pitchFamily="2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sym typeface="Wingdings" pitchFamily="2" charset="2"/>
              </a:rPr>
              <a:t>Rooftop Air Handling Units  Dedicated Outdoor Air Unit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Air Source Heat Pumps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200" y="1143000"/>
            <a:ext cx="4267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01200" y="14478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Assumptions:</a:t>
            </a: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Zoning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Heat Pumps</a:t>
            </a:r>
          </a:p>
          <a:p>
            <a:pPr>
              <a:buFont typeface="Wingdings" pitchFamily="2" charset="2"/>
              <a:buChar char="§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DOAS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Air Source Heat Pumps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200" y="1143000"/>
            <a:ext cx="4267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9601200" y="1143000"/>
          <a:ext cx="8325225" cy="5715000"/>
        </p:xfrm>
        <a:graphic>
          <a:graphicData uri="http://schemas.openxmlformats.org/presentationml/2006/ole">
            <p:oleObj spid="_x0000_s66561" name="Worksheet" r:id="rId3" imgW="8839149" imgH="6067515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Building Layout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fp blackkk.jpg"/>
          <p:cNvPicPr>
            <a:picLocks noChangeAspect="1"/>
          </p:cNvPicPr>
          <p:nvPr/>
        </p:nvPicPr>
        <p:blipFill>
          <a:blip r:embed="rId4" cstate="print"/>
          <a:srcRect l="12573" t="2044" r="15068"/>
          <a:stretch>
            <a:fillRect/>
          </a:stretch>
        </p:blipFill>
        <p:spPr>
          <a:xfrm>
            <a:off x="11201400" y="1066800"/>
            <a:ext cx="5715000" cy="5791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Air Source Heat Pumps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200" y="1143000"/>
            <a:ext cx="4267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9601200" y="1066800"/>
          <a:ext cx="8173688" cy="5562600"/>
        </p:xfrm>
        <a:graphic>
          <a:graphicData uri="http://schemas.openxmlformats.org/presentationml/2006/ole">
            <p:oleObj spid="_x0000_s68611" name="Worksheet" r:id="rId3" imgW="8829704" imgH="6010211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Air Source Heat Pumps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200" y="1143000"/>
            <a:ext cx="4267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9601200" y="1143000"/>
          <a:ext cx="5641848" cy="1995088"/>
        </p:xfrm>
        <a:graphic>
          <a:graphicData uri="http://schemas.openxmlformats.org/presentationml/2006/ole">
            <p:oleObj spid="_x0000_s69635" name="Worksheet" r:id="rId3" imgW="3048000" imgH="1200018" progId="Excel.Sheet.12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316200" y="12192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17% Reduction = </a:t>
            </a:r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3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/19 LEED Points [EA Credit 1]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9637" name="Object 5"/>
          <p:cNvGraphicFramePr>
            <a:graphicFrameLocks noChangeAspect="1"/>
          </p:cNvGraphicFramePr>
          <p:nvPr/>
        </p:nvGraphicFramePr>
        <p:xfrm>
          <a:off x="10668000" y="4191000"/>
          <a:ext cx="7424928" cy="2363203"/>
        </p:xfrm>
        <a:graphic>
          <a:graphicData uri="http://schemas.openxmlformats.org/presentationml/2006/ole">
            <p:oleObj spid="_x0000_s69637" name="Worksheet" r:id="rId4" imgW="4114719" imgH="1447759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Air Source Heat Pumps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74200" y="1143000"/>
            <a:ext cx="4267200" cy="18774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Analysis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Systems to be Replaced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Assumptions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b="1" dirty="0" smtClean="0">
                <a:solidFill>
                  <a:srgbClr val="00FFFF"/>
                </a:solidFill>
                <a:latin typeface="Calibri" pitchFamily="34" charset="0"/>
                <a:cs typeface="Calibri" pitchFamily="34" charset="0"/>
              </a:rPr>
              <a:t>Results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601200" y="1447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Simple Payback Period:</a:t>
            </a: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716000" y="248805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Redesign: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[67] Heat Pumps= $211,403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DOAS Units= $83,042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Ductwork= $74,531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$103,384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01200" y="2488050"/>
            <a:ext cx="4114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Design: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Rooftop AHU’s =$280,000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[5] ACCU’s= $12,000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Utility= $112,893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Ductwork= $319,850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48800" y="5638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Simple Payback Period: 0.65 years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System Comparison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9680423" y="1066800"/>
          <a:ext cx="8150377" cy="5791200"/>
        </p:xfrm>
        <a:graphic>
          <a:graphicData uri="http://schemas.openxmlformats.org/presentationml/2006/ole">
            <p:oleObj spid="_x0000_s53249" name="Worksheet" r:id="rId3" imgW="8829704" imgH="6277001" progId="Excel.Sheet.12">
              <p:embed/>
            </p:oleObj>
          </a:graphicData>
        </a:graphic>
      </p:graphicFrame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System Comparison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9680423" y="1066800"/>
          <a:ext cx="8150377" cy="5791200"/>
        </p:xfrm>
        <a:graphic>
          <a:graphicData uri="http://schemas.openxmlformats.org/presentationml/2006/ole">
            <p:oleObj spid="_x0000_s70658" name="Worksheet" r:id="rId3" imgW="8829704" imgH="6277001" progId="Excel.Sheet.12">
              <p:embed/>
            </p:oleObj>
          </a:graphicData>
        </a:graphic>
      </p:graphicFrame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3251" name="Object 3"/>
          <p:cNvGraphicFramePr>
            <a:graphicFrameLocks noChangeAspect="1"/>
          </p:cNvGraphicFramePr>
          <p:nvPr/>
        </p:nvGraphicFramePr>
        <p:xfrm>
          <a:off x="18357753" y="1066800"/>
          <a:ext cx="8236047" cy="5791200"/>
        </p:xfrm>
        <a:graphic>
          <a:graphicData uri="http://schemas.openxmlformats.org/presentationml/2006/ole">
            <p:oleObj spid="_x0000_s70659" name="Worksheet" r:id="rId4" imgW="8829704" imgH="6210236" progId="Excel.Shee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System Comparison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0"/>
            <a:ext cx="2743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1684" name="Object 4"/>
          <p:cNvGraphicFramePr>
            <a:graphicFrameLocks noChangeAspect="1"/>
          </p:cNvGraphicFramePr>
          <p:nvPr/>
        </p:nvGraphicFramePr>
        <p:xfrm>
          <a:off x="9601199" y="1143000"/>
          <a:ext cx="8337175" cy="3048000"/>
        </p:xfrm>
        <a:graphic>
          <a:graphicData uri="http://schemas.openxmlformats.org/presentationml/2006/ole">
            <p:oleObj spid="_x0000_s71684" name="Worksheet" r:id="rId3" imgW="4114916" imgH="1666965" progId="Excel.Sheet.12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8364200" y="1219200"/>
            <a:ext cx="8229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Simple Payback Period: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Vertical Loop GSHP = [1.2] years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Horizontal Loop GSHP = [0.95] years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Air Source Heat Pump= [0.65] years</a:t>
            </a:r>
          </a:p>
          <a:p>
            <a:pPr>
              <a:buFont typeface="Arial" pitchFamily="34" charset="0"/>
              <a:buChar char="•"/>
            </a:pPr>
            <a:endParaRPr lang="en-US" sz="3200" b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Final Recommendations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01200" y="11430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Emissions and Fuel Consumption: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Vertical Ground Source Heat Pump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77400" y="22860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Lowest First Cost: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Air Source Heat Pump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677400" y="35814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Fastest Potential Payback: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Air Source Heat Pump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677400" y="4851737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FFFF"/>
                </a:solidFill>
                <a:latin typeface="+mj-lt"/>
              </a:rPr>
              <a:t>LEED Points:</a:t>
            </a:r>
          </a:p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Vertical Ground Source Heat Pump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457200"/>
            <a:ext cx="8229600" cy="59436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Questions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9" y="457199"/>
            <a:ext cx="800100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+mn-lt"/>
              </a:rPr>
              <a:t>Special Thanks To: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Paul </a:t>
            </a:r>
            <a:r>
              <a:rPr lang="en-US" sz="2000" b="1" dirty="0" err="1" smtClean="0">
                <a:solidFill>
                  <a:schemeClr val="bg1"/>
                </a:solidFill>
                <a:latin typeface="+mn-lt"/>
              </a:rPr>
              <a:t>Cronauer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, H.F. Lenz Contact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Verne </a:t>
            </a:r>
            <a:r>
              <a:rPr lang="en-US" sz="2000" b="1" dirty="0" err="1" smtClean="0">
                <a:solidFill>
                  <a:schemeClr val="bg1"/>
                </a:solidFill>
                <a:latin typeface="+mn-lt"/>
              </a:rPr>
              <a:t>McKissick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+mn-lt"/>
              </a:rPr>
              <a:t>McKissick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 Architects Contact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Dr. </a:t>
            </a:r>
            <a:r>
              <a:rPr lang="en-US" sz="2000" b="1" dirty="0" err="1" smtClean="0">
                <a:solidFill>
                  <a:schemeClr val="bg1"/>
                </a:solidFill>
                <a:latin typeface="+mn-lt"/>
              </a:rPr>
              <a:t>Bahnfleth</a:t>
            </a: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, Faculty Advisor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Penn State Architectural Engineering Mechanical Faculty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Family and Friends for all their support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Fellow AE Students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Jonah, moral support</a:t>
            </a:r>
          </a:p>
          <a:p>
            <a:endParaRPr lang="en-US" sz="2800" b="1" dirty="0" smtClean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 descr="2006-08-10 Rendering, Manoa &amp; Eagle 2.tif"/>
          <p:cNvPicPr>
            <a:picLocks noChangeAspect="1"/>
          </p:cNvPicPr>
          <p:nvPr/>
        </p:nvPicPr>
        <p:blipFill>
          <a:blip r:embed="rId2" cstate="print"/>
          <a:srcRect t="18889" b="39583"/>
          <a:stretch>
            <a:fillRect/>
          </a:stretch>
        </p:blipFill>
        <p:spPr>
          <a:xfrm>
            <a:off x="9144000" y="1647826"/>
            <a:ext cx="9144000" cy="2847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Building Layout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fp blackkk.jpg"/>
          <p:cNvPicPr>
            <a:picLocks noChangeAspect="1"/>
          </p:cNvPicPr>
          <p:nvPr/>
        </p:nvPicPr>
        <p:blipFill>
          <a:blip r:embed="rId4" cstate="print"/>
          <a:srcRect l="12573" t="2044" r="15068"/>
          <a:stretch>
            <a:fillRect/>
          </a:stretch>
        </p:blipFill>
        <p:spPr>
          <a:xfrm>
            <a:off x="11201400" y="1066800"/>
            <a:ext cx="5715000" cy="579120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1649075" y="3076575"/>
            <a:ext cx="1323975" cy="3571875"/>
          </a:xfrm>
          <a:custGeom>
            <a:avLst/>
            <a:gdLst>
              <a:gd name="connsiteX0" fmla="*/ 0 w 1323975"/>
              <a:gd name="connsiteY0" fmla="*/ 647700 h 3571875"/>
              <a:gd name="connsiteX1" fmla="*/ 19050 w 1323975"/>
              <a:gd name="connsiteY1" fmla="*/ 3543300 h 3571875"/>
              <a:gd name="connsiteX2" fmla="*/ 571500 w 1323975"/>
              <a:gd name="connsiteY2" fmla="*/ 3543300 h 3571875"/>
              <a:gd name="connsiteX3" fmla="*/ 581025 w 1323975"/>
              <a:gd name="connsiteY3" fmla="*/ 3571875 h 3571875"/>
              <a:gd name="connsiteX4" fmla="*/ 1085850 w 1323975"/>
              <a:gd name="connsiteY4" fmla="*/ 3571875 h 3571875"/>
              <a:gd name="connsiteX5" fmla="*/ 1076325 w 1323975"/>
              <a:gd name="connsiteY5" fmla="*/ 3333750 h 3571875"/>
              <a:gd name="connsiteX6" fmla="*/ 1323975 w 1323975"/>
              <a:gd name="connsiteY6" fmla="*/ 3343275 h 3571875"/>
              <a:gd name="connsiteX7" fmla="*/ 1314450 w 1323975"/>
              <a:gd name="connsiteY7" fmla="*/ 638175 h 3571875"/>
              <a:gd name="connsiteX8" fmla="*/ 1190625 w 1323975"/>
              <a:gd name="connsiteY8" fmla="*/ 647700 h 3571875"/>
              <a:gd name="connsiteX9" fmla="*/ 1209675 w 1323975"/>
              <a:gd name="connsiteY9" fmla="*/ 0 h 3571875"/>
              <a:gd name="connsiteX10" fmla="*/ 133350 w 1323975"/>
              <a:gd name="connsiteY10" fmla="*/ 9525 h 3571875"/>
              <a:gd name="connsiteX11" fmla="*/ 133350 w 1323975"/>
              <a:gd name="connsiteY11" fmla="*/ 657225 h 3571875"/>
              <a:gd name="connsiteX12" fmla="*/ 0 w 1323975"/>
              <a:gd name="connsiteY12" fmla="*/ 647700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3975" h="3571875">
                <a:moveTo>
                  <a:pt x="0" y="647700"/>
                </a:moveTo>
                <a:lnTo>
                  <a:pt x="19050" y="3543300"/>
                </a:lnTo>
                <a:lnTo>
                  <a:pt x="571500" y="3543300"/>
                </a:lnTo>
                <a:lnTo>
                  <a:pt x="581025" y="3571875"/>
                </a:lnTo>
                <a:lnTo>
                  <a:pt x="1085850" y="3571875"/>
                </a:lnTo>
                <a:lnTo>
                  <a:pt x="1076325" y="3333750"/>
                </a:lnTo>
                <a:lnTo>
                  <a:pt x="1323975" y="3343275"/>
                </a:lnTo>
                <a:lnTo>
                  <a:pt x="1314450" y="638175"/>
                </a:lnTo>
                <a:lnTo>
                  <a:pt x="1190625" y="647700"/>
                </a:lnTo>
                <a:lnTo>
                  <a:pt x="1209675" y="0"/>
                </a:lnTo>
                <a:lnTo>
                  <a:pt x="133350" y="9525"/>
                </a:lnTo>
                <a:lnTo>
                  <a:pt x="133350" y="657225"/>
                </a:lnTo>
                <a:lnTo>
                  <a:pt x="0" y="647700"/>
                </a:lnTo>
                <a:close/>
              </a:path>
            </a:pathLst>
          </a:cu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Building Layout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fp blackkk.jpg"/>
          <p:cNvPicPr>
            <a:picLocks noChangeAspect="1"/>
          </p:cNvPicPr>
          <p:nvPr/>
        </p:nvPicPr>
        <p:blipFill>
          <a:blip r:embed="rId4" cstate="print"/>
          <a:srcRect l="12573" t="2044" r="15068"/>
          <a:stretch>
            <a:fillRect/>
          </a:stretch>
        </p:blipFill>
        <p:spPr>
          <a:xfrm>
            <a:off x="11201400" y="1066800"/>
            <a:ext cx="5715000" cy="579120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1382375" y="2105025"/>
            <a:ext cx="876300" cy="990600"/>
          </a:xfrm>
          <a:custGeom>
            <a:avLst/>
            <a:gdLst>
              <a:gd name="connsiteX0" fmla="*/ 0 w 876300"/>
              <a:gd name="connsiteY0" fmla="*/ 971550 h 990600"/>
              <a:gd name="connsiteX1" fmla="*/ 142875 w 876300"/>
              <a:gd name="connsiteY1" fmla="*/ 0 h 990600"/>
              <a:gd name="connsiteX2" fmla="*/ 876300 w 876300"/>
              <a:gd name="connsiteY2" fmla="*/ 104775 h 990600"/>
              <a:gd name="connsiteX3" fmla="*/ 866775 w 876300"/>
              <a:gd name="connsiteY3" fmla="*/ 990600 h 990600"/>
              <a:gd name="connsiteX4" fmla="*/ 381000 w 876300"/>
              <a:gd name="connsiteY4" fmla="*/ 990600 h 990600"/>
              <a:gd name="connsiteX5" fmla="*/ 0 w 876300"/>
              <a:gd name="connsiteY5" fmla="*/ 97155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6300" h="990600">
                <a:moveTo>
                  <a:pt x="0" y="971550"/>
                </a:moveTo>
                <a:lnTo>
                  <a:pt x="142875" y="0"/>
                </a:lnTo>
                <a:lnTo>
                  <a:pt x="876300" y="104775"/>
                </a:lnTo>
                <a:lnTo>
                  <a:pt x="866775" y="990600"/>
                </a:lnTo>
                <a:lnTo>
                  <a:pt x="381000" y="990600"/>
                </a:lnTo>
                <a:lnTo>
                  <a:pt x="0" y="971550"/>
                </a:lnTo>
                <a:close/>
              </a:path>
            </a:pathLst>
          </a:cu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Building Layout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fp blackkk.jpg"/>
          <p:cNvPicPr>
            <a:picLocks noChangeAspect="1"/>
          </p:cNvPicPr>
          <p:nvPr/>
        </p:nvPicPr>
        <p:blipFill>
          <a:blip r:embed="rId4" cstate="print"/>
          <a:srcRect l="12573" t="2044" r="15068"/>
          <a:stretch>
            <a:fillRect/>
          </a:stretch>
        </p:blipFill>
        <p:spPr>
          <a:xfrm>
            <a:off x="11201400" y="1066800"/>
            <a:ext cx="5715000" cy="5791200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2211050" y="1504950"/>
            <a:ext cx="2009775" cy="1847850"/>
          </a:xfrm>
          <a:custGeom>
            <a:avLst/>
            <a:gdLst>
              <a:gd name="connsiteX0" fmla="*/ 0 w 2009775"/>
              <a:gd name="connsiteY0" fmla="*/ 95250 h 1847850"/>
              <a:gd name="connsiteX1" fmla="*/ 9525 w 2009775"/>
              <a:gd name="connsiteY1" fmla="*/ 1581150 h 1847850"/>
              <a:gd name="connsiteX2" fmla="*/ 638175 w 2009775"/>
              <a:gd name="connsiteY2" fmla="*/ 1571625 h 1847850"/>
              <a:gd name="connsiteX3" fmla="*/ 647700 w 2009775"/>
              <a:gd name="connsiteY3" fmla="*/ 1752600 h 1847850"/>
              <a:gd name="connsiteX4" fmla="*/ 1323975 w 2009775"/>
              <a:gd name="connsiteY4" fmla="*/ 1847850 h 1847850"/>
              <a:gd name="connsiteX5" fmla="*/ 1457325 w 2009775"/>
              <a:gd name="connsiteY5" fmla="*/ 904875 h 1847850"/>
              <a:gd name="connsiteX6" fmla="*/ 1981200 w 2009775"/>
              <a:gd name="connsiteY6" fmla="*/ 971550 h 1847850"/>
              <a:gd name="connsiteX7" fmla="*/ 2009775 w 2009775"/>
              <a:gd name="connsiteY7" fmla="*/ 771525 h 1847850"/>
              <a:gd name="connsiteX8" fmla="*/ 1781175 w 2009775"/>
              <a:gd name="connsiteY8" fmla="*/ 733425 h 1847850"/>
              <a:gd name="connsiteX9" fmla="*/ 1781175 w 2009775"/>
              <a:gd name="connsiteY9" fmla="*/ 0 h 1847850"/>
              <a:gd name="connsiteX10" fmla="*/ 1352550 w 2009775"/>
              <a:gd name="connsiteY10" fmla="*/ 0 h 1847850"/>
              <a:gd name="connsiteX11" fmla="*/ 1352550 w 2009775"/>
              <a:gd name="connsiteY11" fmla="*/ 104775 h 1847850"/>
              <a:gd name="connsiteX12" fmla="*/ 0 w 2009775"/>
              <a:gd name="connsiteY12" fmla="*/ 9525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09775" h="1847850">
                <a:moveTo>
                  <a:pt x="0" y="95250"/>
                </a:moveTo>
                <a:lnTo>
                  <a:pt x="9525" y="1581150"/>
                </a:lnTo>
                <a:lnTo>
                  <a:pt x="638175" y="1571625"/>
                </a:lnTo>
                <a:lnTo>
                  <a:pt x="647700" y="1752600"/>
                </a:lnTo>
                <a:lnTo>
                  <a:pt x="1323975" y="1847850"/>
                </a:lnTo>
                <a:lnTo>
                  <a:pt x="1457325" y="904875"/>
                </a:lnTo>
                <a:lnTo>
                  <a:pt x="1981200" y="971550"/>
                </a:lnTo>
                <a:lnTo>
                  <a:pt x="2009775" y="771525"/>
                </a:lnTo>
                <a:lnTo>
                  <a:pt x="1781175" y="733425"/>
                </a:lnTo>
                <a:lnTo>
                  <a:pt x="1781175" y="0"/>
                </a:lnTo>
                <a:lnTo>
                  <a:pt x="1352550" y="0"/>
                </a:lnTo>
                <a:lnTo>
                  <a:pt x="1352550" y="104775"/>
                </a:lnTo>
                <a:lnTo>
                  <a:pt x="0" y="95250"/>
                </a:lnTo>
                <a:close/>
              </a:path>
            </a:pathLst>
          </a:cu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Building Layout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fp blackkk.jpg"/>
          <p:cNvPicPr>
            <a:picLocks noChangeAspect="1"/>
          </p:cNvPicPr>
          <p:nvPr/>
        </p:nvPicPr>
        <p:blipFill>
          <a:blip r:embed="rId4" cstate="print"/>
          <a:srcRect l="12573" t="2044" r="15068"/>
          <a:stretch>
            <a:fillRect/>
          </a:stretch>
        </p:blipFill>
        <p:spPr>
          <a:xfrm>
            <a:off x="11201400" y="1066800"/>
            <a:ext cx="5715000" cy="5791200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13535025" y="2400300"/>
            <a:ext cx="1619250" cy="1143000"/>
          </a:xfrm>
          <a:custGeom>
            <a:avLst/>
            <a:gdLst>
              <a:gd name="connsiteX0" fmla="*/ 133350 w 1619250"/>
              <a:gd name="connsiteY0" fmla="*/ 0 h 1143000"/>
              <a:gd name="connsiteX1" fmla="*/ 0 w 1619250"/>
              <a:gd name="connsiteY1" fmla="*/ 952500 h 1143000"/>
              <a:gd name="connsiteX2" fmla="*/ 1466850 w 1619250"/>
              <a:gd name="connsiteY2" fmla="*/ 1143000 h 1143000"/>
              <a:gd name="connsiteX3" fmla="*/ 1619250 w 1619250"/>
              <a:gd name="connsiteY3" fmla="*/ 228600 h 1143000"/>
              <a:gd name="connsiteX4" fmla="*/ 133350 w 161925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0" h="1143000">
                <a:moveTo>
                  <a:pt x="133350" y="0"/>
                </a:moveTo>
                <a:lnTo>
                  <a:pt x="0" y="952500"/>
                </a:lnTo>
                <a:lnTo>
                  <a:pt x="1466850" y="1143000"/>
                </a:lnTo>
                <a:lnTo>
                  <a:pt x="1619250" y="228600"/>
                </a:lnTo>
                <a:lnTo>
                  <a:pt x="133350" y="0"/>
                </a:lnTo>
                <a:close/>
              </a:path>
            </a:pathLst>
          </a:cu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4000" y="0"/>
            <a:ext cx="9144000" cy="6858000"/>
          </a:xfrm>
          <a:prstGeom prst="rect">
            <a:avLst/>
          </a:prstGeom>
          <a:noFill/>
          <a:ln w="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200" y="990600"/>
            <a:ext cx="8229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01200" y="2211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Impact" pitchFamily="34" charset="0"/>
              </a:rPr>
              <a:t>Building Layout</a:t>
            </a:r>
            <a:endParaRPr lang="en-US" sz="4400" dirty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24231600" y="304800"/>
            <a:ext cx="2743200" cy="2743200"/>
            <a:chOff x="24231600" y="304800"/>
            <a:chExt cx="2743200" cy="27432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7"/>
          <p:cNvGrpSpPr/>
          <p:nvPr/>
        </p:nvGrpSpPr>
        <p:grpSpPr>
          <a:xfrm rot="10800000">
            <a:off x="152400" y="3886200"/>
            <a:ext cx="2743200" cy="2743200"/>
            <a:chOff x="24231600" y="304800"/>
            <a:chExt cx="2743200" cy="274320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24231600" y="990600"/>
              <a:ext cx="2743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6593800" y="304800"/>
              <a:ext cx="0" cy="2743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pres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59600" y="1143000"/>
            <a:ext cx="6778812" cy="5550257"/>
          </a:xfrm>
          <a:prstGeom prst="rect">
            <a:avLst/>
          </a:prstGeom>
        </p:spPr>
      </p:pic>
      <p:pic>
        <p:nvPicPr>
          <p:cNvPr id="20" name="Picture 19" descr="siteplan blackk.jpg"/>
          <p:cNvPicPr>
            <a:picLocks noChangeAspect="1"/>
          </p:cNvPicPr>
          <p:nvPr/>
        </p:nvPicPr>
        <p:blipFill>
          <a:blip r:embed="rId3" cstate="print"/>
          <a:srcRect r="92595" b="81111"/>
          <a:stretch>
            <a:fillRect/>
          </a:stretch>
        </p:blipFill>
        <p:spPr>
          <a:xfrm>
            <a:off x="19010424" y="1143000"/>
            <a:ext cx="649176" cy="12954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5800" y="60960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Amanda Cronauer 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  <a:cs typeface="Times New Roman"/>
              </a:rPr>
              <a:t>│ Mechanical Option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231600" y="38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Spring 2010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8" name="Picture 17" descr="fp blackkk.jpg"/>
          <p:cNvPicPr>
            <a:picLocks noChangeAspect="1"/>
          </p:cNvPicPr>
          <p:nvPr/>
        </p:nvPicPr>
        <p:blipFill>
          <a:blip r:embed="rId4" cstate="print"/>
          <a:srcRect l="12573" t="2044" r="15068"/>
          <a:stretch>
            <a:fillRect/>
          </a:stretch>
        </p:blipFill>
        <p:spPr>
          <a:xfrm>
            <a:off x="11201400" y="1066800"/>
            <a:ext cx="5715000" cy="5791200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14173200" y="1457325"/>
            <a:ext cx="2343150" cy="2247900"/>
          </a:xfrm>
          <a:custGeom>
            <a:avLst/>
            <a:gdLst>
              <a:gd name="connsiteX0" fmla="*/ 0 w 2343150"/>
              <a:gd name="connsiteY0" fmla="*/ 1038225 h 2247900"/>
              <a:gd name="connsiteX1" fmla="*/ 28575 w 2343150"/>
              <a:gd name="connsiteY1" fmla="*/ 828675 h 2247900"/>
              <a:gd name="connsiteX2" fmla="*/ 695325 w 2343150"/>
              <a:gd name="connsiteY2" fmla="*/ 904875 h 2247900"/>
              <a:gd name="connsiteX3" fmla="*/ 819150 w 2343150"/>
              <a:gd name="connsiteY3" fmla="*/ 0 h 2247900"/>
              <a:gd name="connsiteX4" fmla="*/ 1781175 w 2343150"/>
              <a:gd name="connsiteY4" fmla="*/ 133350 h 2247900"/>
              <a:gd name="connsiteX5" fmla="*/ 1800225 w 2343150"/>
              <a:gd name="connsiteY5" fmla="*/ 28575 h 2247900"/>
              <a:gd name="connsiteX6" fmla="*/ 2114550 w 2343150"/>
              <a:gd name="connsiteY6" fmla="*/ 57150 h 2247900"/>
              <a:gd name="connsiteX7" fmla="*/ 2038350 w 2343150"/>
              <a:gd name="connsiteY7" fmla="*/ 685800 h 2247900"/>
              <a:gd name="connsiteX8" fmla="*/ 2343150 w 2343150"/>
              <a:gd name="connsiteY8" fmla="*/ 723900 h 2247900"/>
              <a:gd name="connsiteX9" fmla="*/ 2228850 w 2343150"/>
              <a:gd name="connsiteY9" fmla="*/ 1562100 h 2247900"/>
              <a:gd name="connsiteX10" fmla="*/ 2076450 w 2343150"/>
              <a:gd name="connsiteY10" fmla="*/ 1543050 h 2247900"/>
              <a:gd name="connsiteX11" fmla="*/ 1971675 w 2343150"/>
              <a:gd name="connsiteY11" fmla="*/ 2247900 h 2247900"/>
              <a:gd name="connsiteX12" fmla="*/ 847725 w 2343150"/>
              <a:gd name="connsiteY12" fmla="*/ 2095500 h 2247900"/>
              <a:gd name="connsiteX13" fmla="*/ 971550 w 2343150"/>
              <a:gd name="connsiteY13" fmla="*/ 1171575 h 2247900"/>
              <a:gd name="connsiteX14" fmla="*/ 0 w 2343150"/>
              <a:gd name="connsiteY14" fmla="*/ 1038225 h 224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43150" h="2247900">
                <a:moveTo>
                  <a:pt x="0" y="1038225"/>
                </a:moveTo>
                <a:lnTo>
                  <a:pt x="28575" y="828675"/>
                </a:lnTo>
                <a:lnTo>
                  <a:pt x="695325" y="904875"/>
                </a:lnTo>
                <a:lnTo>
                  <a:pt x="819150" y="0"/>
                </a:lnTo>
                <a:lnTo>
                  <a:pt x="1781175" y="133350"/>
                </a:lnTo>
                <a:lnTo>
                  <a:pt x="1800225" y="28575"/>
                </a:lnTo>
                <a:lnTo>
                  <a:pt x="2114550" y="57150"/>
                </a:lnTo>
                <a:lnTo>
                  <a:pt x="2038350" y="685800"/>
                </a:lnTo>
                <a:lnTo>
                  <a:pt x="2343150" y="723900"/>
                </a:lnTo>
                <a:lnTo>
                  <a:pt x="2228850" y="1562100"/>
                </a:lnTo>
                <a:lnTo>
                  <a:pt x="2076450" y="1543050"/>
                </a:lnTo>
                <a:lnTo>
                  <a:pt x="1971675" y="2247900"/>
                </a:lnTo>
                <a:lnTo>
                  <a:pt x="847725" y="2095500"/>
                </a:lnTo>
                <a:lnTo>
                  <a:pt x="971550" y="1171575"/>
                </a:lnTo>
                <a:lnTo>
                  <a:pt x="0" y="1038225"/>
                </a:lnTo>
                <a:close/>
              </a:path>
            </a:pathLst>
          </a:custGeom>
          <a:solidFill>
            <a:srgbClr val="00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733800" y="399365"/>
            <a:ext cx="4953000" cy="56015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Project Background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Existing Mechanical Summary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Design Objectives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Alternative Descriptions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Ground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Air Source Heat Pumps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System Comparison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Final Recommendations</a:t>
            </a:r>
          </a:p>
          <a:p>
            <a:pPr>
              <a:buFont typeface="Wingdings" pitchFamily="2" charset="2"/>
              <a:buChar char="§"/>
            </a:pPr>
            <a:endParaRPr lang="en-US" b="1" dirty="0">
              <a:solidFill>
                <a:srgbClr val="8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5082</TotalTime>
  <Words>2898</Words>
  <Application>Microsoft Office PowerPoint</Application>
  <PresentationFormat>Custom</PresentationFormat>
  <Paragraphs>988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amc5101</cp:lastModifiedBy>
  <cp:revision>236</cp:revision>
  <dcterms:created xsi:type="dcterms:W3CDTF">2006-11-29T18:17:25Z</dcterms:created>
  <dcterms:modified xsi:type="dcterms:W3CDTF">2010-04-14T14:03:58Z</dcterms:modified>
</cp:coreProperties>
</file>