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handoutMasterIdLst>
    <p:handoutMasterId r:id="rId38"/>
  </p:handoutMasterIdLst>
  <p:sldIdLst>
    <p:sldId id="303" r:id="rId2"/>
    <p:sldId id="346" r:id="rId3"/>
    <p:sldId id="317" r:id="rId4"/>
    <p:sldId id="323" r:id="rId5"/>
    <p:sldId id="304" r:id="rId6"/>
    <p:sldId id="319" r:id="rId7"/>
    <p:sldId id="312" r:id="rId8"/>
    <p:sldId id="314" r:id="rId9"/>
    <p:sldId id="313" r:id="rId10"/>
    <p:sldId id="322" r:id="rId11"/>
    <p:sldId id="306" r:id="rId12"/>
    <p:sldId id="325" r:id="rId13"/>
    <p:sldId id="326" r:id="rId14"/>
    <p:sldId id="327" r:id="rId15"/>
    <p:sldId id="329" r:id="rId16"/>
    <p:sldId id="328" r:id="rId17"/>
    <p:sldId id="330" r:id="rId18"/>
    <p:sldId id="307" r:id="rId19"/>
    <p:sldId id="331" r:id="rId20"/>
    <p:sldId id="332" r:id="rId21"/>
    <p:sldId id="336" r:id="rId22"/>
    <p:sldId id="337" r:id="rId23"/>
    <p:sldId id="338" r:id="rId24"/>
    <p:sldId id="335" r:id="rId25"/>
    <p:sldId id="334" r:id="rId26"/>
    <p:sldId id="308" r:id="rId27"/>
    <p:sldId id="339" r:id="rId28"/>
    <p:sldId id="340" r:id="rId29"/>
    <p:sldId id="342" r:id="rId30"/>
    <p:sldId id="343" r:id="rId31"/>
    <p:sldId id="341" r:id="rId32"/>
    <p:sldId id="344" r:id="rId33"/>
    <p:sldId id="345" r:id="rId34"/>
    <p:sldId id="309" r:id="rId35"/>
    <p:sldId id="315" r:id="rId36"/>
    <p:sldId id="316" r:id="rId37"/>
  </p:sldIdLst>
  <p:sldSz cx="27432000" cy="6858000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2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2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2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2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3E6EDA"/>
    <a:srgbClr val="7598E5"/>
    <a:srgbClr val="5883DF"/>
    <a:srgbClr val="8FABE9"/>
    <a:srgbClr val="DFE52C"/>
    <a:srgbClr val="1E2E8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43" autoAdjust="0"/>
    <p:restoredTop sz="98177" autoAdjust="0"/>
  </p:normalViewPr>
  <p:slideViewPr>
    <p:cSldViewPr>
      <p:cViewPr varScale="1">
        <p:scale>
          <a:sx n="36" d="100"/>
          <a:sy n="36" d="100"/>
        </p:scale>
        <p:origin x="-72" y="-1590"/>
      </p:cViewPr>
      <p:guideLst>
        <p:guide orient="horz" pos="2160"/>
        <p:guide pos="86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win.pass.psu.edu\apt5004\My%20Documents\Thesis\Research\Solar\Solar%20Est\cash%20payback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win.pass.psu.edu\apt5004\My%20Documents\Thesis\Research\Solar\Solar%20Est\cash%20payback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win.pass.psu.edu\apt5004\My%20Documents\Thesis\Research\Solar\Solar%20Est\cash%20payback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/>
            </a:pPr>
            <a:r>
              <a:rPr lang="en-US"/>
              <a:t>System</a:t>
            </a:r>
            <a:r>
              <a:rPr lang="en-US" baseline="0"/>
              <a:t> Payback</a:t>
            </a:r>
            <a:endParaRPr lang="en-US"/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val>
            <c:numRef>
              <c:f>Sheet1!$A$4:$AY$4</c:f>
              <c:numCache>
                <c:formatCode>"$"#,##0_);[Red]\("$"#,##0\)</c:formatCode>
                <c:ptCount val="51"/>
                <c:pt idx="0">
                  <c:v>-230294</c:v>
                </c:pt>
                <c:pt idx="1">
                  <c:v>-222056.4</c:v>
                </c:pt>
                <c:pt idx="2">
                  <c:v>-213868.22560000001</c:v>
                </c:pt>
                <c:pt idx="3">
                  <c:v>-205729.4768</c:v>
                </c:pt>
                <c:pt idx="4">
                  <c:v>-197640.1535999999</c:v>
                </c:pt>
                <c:pt idx="5">
                  <c:v>-189600.25599999999</c:v>
                </c:pt>
                <c:pt idx="6">
                  <c:v>-181609.78399999999</c:v>
                </c:pt>
                <c:pt idx="7">
                  <c:v>-173668.73759999999</c:v>
                </c:pt>
                <c:pt idx="8">
                  <c:v>-165777.11679999999</c:v>
                </c:pt>
                <c:pt idx="9">
                  <c:v>-157934.92159999986</c:v>
                </c:pt>
                <c:pt idx="10">
                  <c:v>-150142.152</c:v>
                </c:pt>
                <c:pt idx="11">
                  <c:v>-142398.80799999999</c:v>
                </c:pt>
                <c:pt idx="12">
                  <c:v>-134704.88959999982</c:v>
                </c:pt>
                <c:pt idx="13">
                  <c:v>-127060.39679999999</c:v>
                </c:pt>
                <c:pt idx="14">
                  <c:v>-119465.32959999998</c:v>
                </c:pt>
                <c:pt idx="15">
                  <c:v>-111919.68799999998</c:v>
                </c:pt>
                <c:pt idx="16">
                  <c:v>-104423.47199999998</c:v>
                </c:pt>
                <c:pt idx="17">
                  <c:v>-96976.681599999982</c:v>
                </c:pt>
                <c:pt idx="18">
                  <c:v>-89579.316799999971</c:v>
                </c:pt>
                <c:pt idx="19">
                  <c:v>-82231.377599999993</c:v>
                </c:pt>
                <c:pt idx="20">
                  <c:v>-74932.863999999972</c:v>
                </c:pt>
                <c:pt idx="21">
                  <c:v>-67683.775999999983</c:v>
                </c:pt>
                <c:pt idx="22">
                  <c:v>-60484.113599999997</c:v>
                </c:pt>
                <c:pt idx="23">
                  <c:v>-53333.876799999998</c:v>
                </c:pt>
                <c:pt idx="24">
                  <c:v>-46233.065599999994</c:v>
                </c:pt>
                <c:pt idx="25">
                  <c:v>-39181.679999999993</c:v>
                </c:pt>
                <c:pt idx="26">
                  <c:v>-32179.719999999954</c:v>
                </c:pt>
                <c:pt idx="27">
                  <c:v>-25227.185599999972</c:v>
                </c:pt>
                <c:pt idx="28">
                  <c:v>-18324.076799999973</c:v>
                </c:pt>
                <c:pt idx="29">
                  <c:v>-11470.393599999969</c:v>
                </c:pt>
                <c:pt idx="30">
                  <c:v>-4666.135999999975</c:v>
                </c:pt>
                <c:pt idx="31">
                  <c:v>2088.6960000000267</c:v>
                </c:pt>
                <c:pt idx="32">
                  <c:v>8794.1024000000289</c:v>
                </c:pt>
                <c:pt idx="33">
                  <c:v>15450.08320000003</c:v>
                </c:pt>
                <c:pt idx="34">
                  <c:v>22056.638400000033</c:v>
                </c:pt>
                <c:pt idx="35">
                  <c:v>28613.768000000044</c:v>
                </c:pt>
                <c:pt idx="36">
                  <c:v>35121.472000000031</c:v>
                </c:pt>
                <c:pt idx="37">
                  <c:v>41579.750400000034</c:v>
                </c:pt>
                <c:pt idx="38">
                  <c:v>47988.603200000034</c:v>
                </c:pt>
                <c:pt idx="39">
                  <c:v>54348.030400000025</c:v>
                </c:pt>
                <c:pt idx="40">
                  <c:v>60658.032000000036</c:v>
                </c:pt>
                <c:pt idx="41">
                  <c:v>66918.608000000037</c:v>
                </c:pt>
                <c:pt idx="42">
                  <c:v>73129.758400000035</c:v>
                </c:pt>
                <c:pt idx="43">
                  <c:v>79291.483199999988</c:v>
                </c:pt>
                <c:pt idx="44">
                  <c:v>85403.782400000011</c:v>
                </c:pt>
                <c:pt idx="45">
                  <c:v>91466.656000000032</c:v>
                </c:pt>
                <c:pt idx="46">
                  <c:v>97480.104000000036</c:v>
                </c:pt>
                <c:pt idx="47">
                  <c:v>103444.12640000005</c:v>
                </c:pt>
                <c:pt idx="48">
                  <c:v>109358.72320000004</c:v>
                </c:pt>
                <c:pt idx="49">
                  <c:v>115223.89440000003</c:v>
                </c:pt>
                <c:pt idx="50">
                  <c:v>121039.64000000003</c:v>
                </c:pt>
              </c:numCache>
            </c:numRef>
          </c:val>
        </c:ser>
        <c:gapWidth val="0"/>
        <c:axId val="94968448"/>
        <c:axId val="94991104"/>
      </c:barChart>
      <c:catAx>
        <c:axId val="94968448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Years</a:t>
                </a:r>
              </a:p>
            </c:rich>
          </c:tx>
          <c:layout/>
        </c:title>
        <c:majorTickMark val="none"/>
        <c:tickLblPos val="nextTo"/>
        <c:crossAx val="94991104"/>
        <c:crosses val="autoZero"/>
        <c:auto val="1"/>
        <c:lblAlgn val="ctr"/>
        <c:lblOffset val="100"/>
      </c:catAx>
      <c:valAx>
        <c:axId val="94991104"/>
        <c:scaling>
          <c:orientation val="minMax"/>
        </c:scaling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Debt</a:t>
                </a:r>
                <a:r>
                  <a:rPr lang="en-US" baseline="0"/>
                  <a:t> Payback</a:t>
                </a:r>
                <a:endParaRPr lang="en-US"/>
              </a:p>
            </c:rich>
          </c:tx>
          <c:layout/>
        </c:title>
        <c:numFmt formatCode="&quot;$&quot;#,##0_);[Red]\(&quot;$&quot;#,##0\)" sourceLinked="1"/>
        <c:tickLblPos val="nextTo"/>
        <c:crossAx val="94968448"/>
        <c:crosses val="autoZero"/>
        <c:crossBetween val="between"/>
      </c:valAx>
    </c:plotArea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/>
          <a:lstStyle/>
          <a:p>
            <a:pPr>
              <a:defRPr/>
            </a:pPr>
            <a:r>
              <a:rPr lang="en-US" baseline="0" dirty="0" smtClean="0"/>
              <a:t>38.64kW </a:t>
            </a:r>
            <a:r>
              <a:rPr lang="en-US" baseline="0" dirty="0"/>
              <a:t>Payback</a:t>
            </a:r>
            <a:endParaRPr lang="en-US" dirty="0"/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val>
            <c:numRef>
              <c:f>Sheet1!$A$4:$AY$4</c:f>
              <c:numCache>
                <c:formatCode>"$"#,##0_);[Red]\("$"#,##0\)</c:formatCode>
                <c:ptCount val="51"/>
                <c:pt idx="0">
                  <c:v>-230294</c:v>
                </c:pt>
                <c:pt idx="1">
                  <c:v>-222056.4</c:v>
                </c:pt>
                <c:pt idx="2">
                  <c:v>-213868.22560000001</c:v>
                </c:pt>
                <c:pt idx="3">
                  <c:v>-205729.4768</c:v>
                </c:pt>
                <c:pt idx="4">
                  <c:v>-197640.1535999999</c:v>
                </c:pt>
                <c:pt idx="5">
                  <c:v>-189600.25599999999</c:v>
                </c:pt>
                <c:pt idx="6">
                  <c:v>-181609.78399999999</c:v>
                </c:pt>
                <c:pt idx="7">
                  <c:v>-173668.73759999999</c:v>
                </c:pt>
                <c:pt idx="8">
                  <c:v>-165777.11679999999</c:v>
                </c:pt>
                <c:pt idx="9">
                  <c:v>-157934.92159999986</c:v>
                </c:pt>
                <c:pt idx="10">
                  <c:v>-150142.152</c:v>
                </c:pt>
                <c:pt idx="11">
                  <c:v>-142398.80799999999</c:v>
                </c:pt>
                <c:pt idx="12">
                  <c:v>-134704.88959999982</c:v>
                </c:pt>
                <c:pt idx="13">
                  <c:v>-127060.39679999999</c:v>
                </c:pt>
                <c:pt idx="14">
                  <c:v>-119465.32959999998</c:v>
                </c:pt>
                <c:pt idx="15">
                  <c:v>-111919.68799999998</c:v>
                </c:pt>
                <c:pt idx="16">
                  <c:v>-104423.47199999998</c:v>
                </c:pt>
                <c:pt idx="17">
                  <c:v>-96976.681599999982</c:v>
                </c:pt>
                <c:pt idx="18">
                  <c:v>-89579.316799999971</c:v>
                </c:pt>
                <c:pt idx="19">
                  <c:v>-82231.377599999993</c:v>
                </c:pt>
                <c:pt idx="20">
                  <c:v>-74932.863999999972</c:v>
                </c:pt>
                <c:pt idx="21">
                  <c:v>-67683.775999999983</c:v>
                </c:pt>
                <c:pt idx="22">
                  <c:v>-60484.113599999997</c:v>
                </c:pt>
                <c:pt idx="23">
                  <c:v>-53333.876799999998</c:v>
                </c:pt>
                <c:pt idx="24">
                  <c:v>-46233.065599999994</c:v>
                </c:pt>
                <c:pt idx="25">
                  <c:v>-39181.679999999993</c:v>
                </c:pt>
                <c:pt idx="26">
                  <c:v>-32179.719999999954</c:v>
                </c:pt>
                <c:pt idx="27">
                  <c:v>-25227.185599999972</c:v>
                </c:pt>
                <c:pt idx="28">
                  <c:v>-18324.076799999973</c:v>
                </c:pt>
                <c:pt idx="29">
                  <c:v>-11470.393599999969</c:v>
                </c:pt>
                <c:pt idx="30">
                  <c:v>-4666.1359999999768</c:v>
                </c:pt>
                <c:pt idx="31">
                  <c:v>2088.6960000000267</c:v>
                </c:pt>
                <c:pt idx="32">
                  <c:v>8794.1024000000289</c:v>
                </c:pt>
                <c:pt idx="33">
                  <c:v>15450.08320000003</c:v>
                </c:pt>
                <c:pt idx="34">
                  <c:v>22056.638400000033</c:v>
                </c:pt>
                <c:pt idx="35">
                  <c:v>28613.768000000044</c:v>
                </c:pt>
                <c:pt idx="36">
                  <c:v>35121.472000000031</c:v>
                </c:pt>
                <c:pt idx="37">
                  <c:v>41579.750400000034</c:v>
                </c:pt>
                <c:pt idx="38">
                  <c:v>47988.603200000034</c:v>
                </c:pt>
                <c:pt idx="39">
                  <c:v>54348.030400000025</c:v>
                </c:pt>
                <c:pt idx="40">
                  <c:v>60658.032000000036</c:v>
                </c:pt>
                <c:pt idx="41">
                  <c:v>66918.608000000037</c:v>
                </c:pt>
                <c:pt idx="42">
                  <c:v>73129.758400000035</c:v>
                </c:pt>
                <c:pt idx="43">
                  <c:v>79291.483199999988</c:v>
                </c:pt>
                <c:pt idx="44">
                  <c:v>85403.782400000011</c:v>
                </c:pt>
                <c:pt idx="45">
                  <c:v>91466.656000000032</c:v>
                </c:pt>
                <c:pt idx="46">
                  <c:v>97480.104000000036</c:v>
                </c:pt>
                <c:pt idx="47">
                  <c:v>103444.12640000005</c:v>
                </c:pt>
                <c:pt idx="48">
                  <c:v>109358.72320000004</c:v>
                </c:pt>
                <c:pt idx="49">
                  <c:v>115223.89440000003</c:v>
                </c:pt>
                <c:pt idx="50">
                  <c:v>121039.64000000003</c:v>
                </c:pt>
              </c:numCache>
            </c:numRef>
          </c:val>
        </c:ser>
        <c:gapWidth val="0"/>
        <c:axId val="94921856"/>
        <c:axId val="94923776"/>
      </c:barChart>
      <c:catAx>
        <c:axId val="94921856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Years</a:t>
                </a:r>
              </a:p>
            </c:rich>
          </c:tx>
          <c:layout/>
        </c:title>
        <c:majorTickMark val="none"/>
        <c:tickLblPos val="nextTo"/>
        <c:crossAx val="94923776"/>
        <c:crosses val="autoZero"/>
        <c:auto val="1"/>
        <c:lblAlgn val="ctr"/>
        <c:lblOffset val="100"/>
      </c:catAx>
      <c:valAx>
        <c:axId val="94923776"/>
        <c:scaling>
          <c:orientation val="minMax"/>
        </c:scaling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Debt</a:t>
                </a:r>
                <a:r>
                  <a:rPr lang="en-US" baseline="0"/>
                  <a:t> Payback</a:t>
                </a:r>
                <a:endParaRPr lang="en-US"/>
              </a:p>
            </c:rich>
          </c:tx>
          <c:layout/>
        </c:title>
        <c:numFmt formatCode="&quot;$&quot;#,##0_);[Red]\(&quot;$&quot;#,##0\)" sourceLinked="1"/>
        <c:tickLblPos val="nextTo"/>
        <c:crossAx val="94921856"/>
        <c:crosses val="autoZero"/>
        <c:crossBetween val="between"/>
      </c:valAx>
    </c:plotArea>
    <c:plotVisOnly val="1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7.59kW</a:t>
            </a:r>
            <a:r>
              <a:rPr lang="en-US" baseline="0" dirty="0" smtClean="0"/>
              <a:t> </a:t>
            </a:r>
            <a:r>
              <a:rPr lang="en-US" baseline="0" dirty="0"/>
              <a:t>Payback</a:t>
            </a:r>
            <a:endParaRPr lang="en-US" dirty="0"/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val>
            <c:numRef>
              <c:f>Sheet1!$A$6:$AY$6</c:f>
              <c:numCache>
                <c:formatCode>"$"#,##0.00_);[Red]\("$"#,##0.00\)</c:formatCode>
                <c:ptCount val="51"/>
                <c:pt idx="0">
                  <c:v>-45236.4</c:v>
                </c:pt>
                <c:pt idx="1">
                  <c:v>-43617.599999999999</c:v>
                </c:pt>
                <c:pt idx="2">
                  <c:v>-42008.512800000011</c:v>
                </c:pt>
                <c:pt idx="3">
                  <c:v>-40409.138400000003</c:v>
                </c:pt>
                <c:pt idx="4">
                  <c:v>-38819.476800000011</c:v>
                </c:pt>
                <c:pt idx="5">
                  <c:v>-37239.527999999998</c:v>
                </c:pt>
                <c:pt idx="6">
                  <c:v>-35669.291999999994</c:v>
                </c:pt>
                <c:pt idx="7">
                  <c:v>-34108.768799999998</c:v>
                </c:pt>
                <c:pt idx="8">
                  <c:v>-32557.95840000001</c:v>
                </c:pt>
                <c:pt idx="9">
                  <c:v>-31016.860799999999</c:v>
                </c:pt>
                <c:pt idx="10">
                  <c:v>-29485.475999999999</c:v>
                </c:pt>
                <c:pt idx="11">
                  <c:v>-27963.804</c:v>
                </c:pt>
                <c:pt idx="12">
                  <c:v>-26451.844799999999</c:v>
                </c:pt>
                <c:pt idx="13">
                  <c:v>-24949.598399999999</c:v>
                </c:pt>
                <c:pt idx="14">
                  <c:v>-23457.064800000011</c:v>
                </c:pt>
                <c:pt idx="15">
                  <c:v>-21974.243999999999</c:v>
                </c:pt>
                <c:pt idx="16">
                  <c:v>-20501.135999999988</c:v>
                </c:pt>
                <c:pt idx="17">
                  <c:v>-19037.74080000001</c:v>
                </c:pt>
                <c:pt idx="18">
                  <c:v>-17584.058399999998</c:v>
                </c:pt>
                <c:pt idx="19">
                  <c:v>-16140.088799999992</c:v>
                </c:pt>
                <c:pt idx="20">
                  <c:v>-14705.831999999993</c:v>
                </c:pt>
                <c:pt idx="21">
                  <c:v>-13281.287999999993</c:v>
                </c:pt>
                <c:pt idx="22">
                  <c:v>-11866.456799999989</c:v>
                </c:pt>
                <c:pt idx="23">
                  <c:v>-10461.338399999993</c:v>
                </c:pt>
                <c:pt idx="24">
                  <c:v>-9065.932799999995</c:v>
                </c:pt>
                <c:pt idx="25">
                  <c:v>-7680.24</c:v>
                </c:pt>
                <c:pt idx="26">
                  <c:v>-6304.26</c:v>
                </c:pt>
                <c:pt idx="27">
                  <c:v>-4937.9928</c:v>
                </c:pt>
                <c:pt idx="28">
                  <c:v>-3581.4383999999982</c:v>
                </c:pt>
                <c:pt idx="29">
                  <c:v>-2234.5967999999984</c:v>
                </c:pt>
                <c:pt idx="30">
                  <c:v>-897.46799999999814</c:v>
                </c:pt>
                <c:pt idx="31">
                  <c:v>429.94800000000168</c:v>
                </c:pt>
                <c:pt idx="32">
                  <c:v>1747.6512000000012</c:v>
                </c:pt>
                <c:pt idx="33">
                  <c:v>3055.6416000000017</c:v>
                </c:pt>
                <c:pt idx="34">
                  <c:v>4353.9192000000021</c:v>
                </c:pt>
                <c:pt idx="35">
                  <c:v>5642.4839999999995</c:v>
                </c:pt>
                <c:pt idx="36">
                  <c:v>6921.3360000000021</c:v>
                </c:pt>
                <c:pt idx="37">
                  <c:v>8190.4752000000026</c:v>
                </c:pt>
                <c:pt idx="38">
                  <c:v>9449.9016000000011</c:v>
                </c:pt>
                <c:pt idx="39">
                  <c:v>10699.615200000004</c:v>
                </c:pt>
                <c:pt idx="40">
                  <c:v>11939.616000000004</c:v>
                </c:pt>
                <c:pt idx="41">
                  <c:v>13169.904000000004</c:v>
                </c:pt>
                <c:pt idx="42">
                  <c:v>14390.479200000003</c:v>
                </c:pt>
                <c:pt idx="43">
                  <c:v>15601.341600000003</c:v>
                </c:pt>
                <c:pt idx="44">
                  <c:v>16802.491200000004</c:v>
                </c:pt>
                <c:pt idx="45">
                  <c:v>17993.928000000014</c:v>
                </c:pt>
                <c:pt idx="46">
                  <c:v>19175.652000000002</c:v>
                </c:pt>
                <c:pt idx="47">
                  <c:v>20347.663200000003</c:v>
                </c:pt>
                <c:pt idx="48">
                  <c:v>21509.961600000013</c:v>
                </c:pt>
                <c:pt idx="49">
                  <c:v>22662.547200000001</c:v>
                </c:pt>
                <c:pt idx="50">
                  <c:v>23805.420000000009</c:v>
                </c:pt>
              </c:numCache>
            </c:numRef>
          </c:val>
        </c:ser>
        <c:gapWidth val="0"/>
        <c:axId val="94947968"/>
        <c:axId val="94573312"/>
      </c:barChart>
      <c:catAx>
        <c:axId val="94947968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Years</a:t>
                </a:r>
              </a:p>
            </c:rich>
          </c:tx>
          <c:layout/>
        </c:title>
        <c:majorTickMark val="none"/>
        <c:tickLblPos val="nextTo"/>
        <c:crossAx val="94573312"/>
        <c:crosses val="autoZero"/>
        <c:auto val="1"/>
        <c:lblAlgn val="ctr"/>
        <c:lblOffset val="100"/>
      </c:catAx>
      <c:valAx>
        <c:axId val="94573312"/>
        <c:scaling>
          <c:orientation val="minMax"/>
        </c:scaling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Debt</a:t>
                </a:r>
                <a:r>
                  <a:rPr lang="en-US" baseline="0"/>
                  <a:t> Payback</a:t>
                </a:r>
                <a:endParaRPr lang="en-US"/>
              </a:p>
            </c:rich>
          </c:tx>
          <c:layout/>
        </c:title>
        <c:numFmt formatCode="&quot;$&quot;#,##0.00_);[Red]\(&quot;$&quot;#,##0.00\)" sourceLinked="1"/>
        <c:tickLblPos val="nextTo"/>
        <c:crossAx val="94947968"/>
        <c:crosses val="autoZero"/>
        <c:crossBetween val="between"/>
      </c:valAx>
    </c:plotArea>
    <c:plotVisOnly val="1"/>
  </c:chart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9920" cy="48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47" tIns="47873" rIns="95747" bIns="47873" numCol="1" anchor="t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endParaRPr lang="en-US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587" y="0"/>
            <a:ext cx="3169920" cy="48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47" tIns="47873" rIns="95747" bIns="47873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endParaRPr lang="en-US"/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19173"/>
            <a:ext cx="3169920" cy="48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47" tIns="47873" rIns="95747" bIns="47873" numCol="1" anchor="b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endParaRPr lang="en-US"/>
          </a:p>
        </p:txBody>
      </p:sp>
      <p:sp>
        <p:nvSpPr>
          <p:cNvPr id="235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587" y="9119173"/>
            <a:ext cx="3169920" cy="48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47" tIns="47873" rIns="95747" bIns="47873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fld id="{888412D8-060F-47F7-8912-5BFE43A7677F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27432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27432" y="6053328"/>
            <a:ext cx="6748272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7077456" y="6044184"/>
            <a:ext cx="2035454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7086600" y="4038600"/>
            <a:ext cx="19431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7086600" y="6050037"/>
            <a:ext cx="201168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228600" y="6068699"/>
            <a:ext cx="61722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 algn="ctr" eaLnBrk="1" latinLnBrk="0" hangingPunct="1"/>
            <a:fld id="{23A271A1-F6D6-438B-A432-4747EE7ECD40}" type="datetimeFigureOut">
              <a:rPr lang="en-US" smtClean="0"/>
              <a:pPr algn="ctr" eaLnBrk="1" latinLnBrk="0" hangingPunct="1"/>
              <a:t>4/14/2010</a:t>
            </a:fld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6256179" y="236539"/>
            <a:ext cx="176022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 algn="r" eaLnBrk="1" latinLnBrk="0" hangingPunct="1"/>
            <a:endParaRPr kumimoji="0" lang="en-US" dirty="0">
              <a:solidFill>
                <a:schemeClr val="tx2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24003000" y="228600"/>
            <a:ext cx="25146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71A1-F6D6-438B-A432-4747EE7ECD40}" type="datetimeFigureOut">
              <a:rPr lang="en-US" smtClean="0"/>
              <a:pPr/>
              <a:t>4/14/2010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94032-CD4C-4C25-B0C2-CEC720522D92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9659600" y="609601"/>
            <a:ext cx="61722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09600"/>
            <a:ext cx="166878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9659600" y="6248403"/>
            <a:ext cx="6629400" cy="365125"/>
          </a:xfrm>
        </p:spPr>
        <p:txBody>
          <a:bodyPr/>
          <a:lstStyle/>
          <a:p>
            <a:fld id="{23A271A1-F6D6-438B-A432-4747EE7ECD40}" type="datetimeFigureOut">
              <a:rPr lang="en-US" smtClean="0"/>
              <a:pPr/>
              <a:t>4/14/2010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5" y="6248208"/>
            <a:ext cx="16720449" cy="365125"/>
          </a:xfrm>
        </p:spPr>
        <p:txBody>
          <a:bodyPr/>
          <a:lstStyle/>
          <a:p>
            <a:endParaRPr kumimoji="0" lang="en-US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18288954" y="0"/>
            <a:ext cx="96012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8426114" y="609600"/>
            <a:ext cx="6858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8426114" y="0"/>
            <a:ext cx="6858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18502314" y="-100014"/>
            <a:ext cx="533400" cy="733428"/>
          </a:xfrm>
        </p:spPr>
        <p:txBody>
          <a:bodyPr/>
          <a:lstStyle/>
          <a:p>
            <a:fld id="{F0C94032-CD4C-4C25-B0C2-CEC720522D92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7944" y="228600"/>
            <a:ext cx="244602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71A1-F6D6-438B-A432-4747EE7ECD40}" type="datetimeFigureOut">
              <a:rPr lang="en-US" smtClean="0"/>
              <a:pPr/>
              <a:t>4/14/2010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1837944" y="1600200"/>
            <a:ext cx="244602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14801" y="2743200"/>
            <a:ext cx="21369339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27432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38862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4114800" y="1600200"/>
            <a:ext cx="233172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4800" y="1600200"/>
            <a:ext cx="2286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71A1-F6D6-438B-A432-4747EE7ECD40}" type="datetimeFigureOut">
              <a:rPr lang="en-US" smtClean="0"/>
              <a:pPr/>
              <a:t>4/14/2010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38862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 sz="2400" dirty="0">
              <a:solidFill>
                <a:srgbClr val="FFFFFF"/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1828800" y="1589567"/>
            <a:ext cx="11658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14534703" y="1589567"/>
            <a:ext cx="11658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23A271A1-F6D6-438B-A432-4747EE7ECD40}" type="datetimeFigureOut">
              <a:rPr lang="en-US" smtClean="0"/>
              <a:pPr/>
              <a:t>4/14/2010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273050"/>
            <a:ext cx="244602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1828800" y="2438400"/>
            <a:ext cx="116586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14401800" y="2438400"/>
            <a:ext cx="116586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23A271A1-F6D6-438B-A432-4747EE7ECD40}" type="datetimeFigureOut">
              <a:rPr lang="en-US" smtClean="0"/>
              <a:pPr/>
              <a:t>4/14/2010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kumimoji="0"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1828800" y="1752600"/>
            <a:ext cx="116586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14401800" y="1752600"/>
            <a:ext cx="116586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71A1-F6D6-438B-A432-4747EE7ECD40}" type="datetimeFigureOut">
              <a:rPr lang="en-US" smtClean="0"/>
              <a:pPr/>
              <a:t>4/14/2010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71A1-F6D6-438B-A432-4747EE7ECD40}" type="datetimeFigureOut">
              <a:rPr lang="en-US" smtClean="0"/>
              <a:pPr/>
              <a:t>4/14/2010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1600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273050"/>
            <a:ext cx="242316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71A1-F6D6-438B-A432-4747EE7ECD40}" type="datetimeFigureOut">
              <a:rPr lang="en-US" smtClean="0"/>
              <a:pPr/>
              <a:t>4/14/2010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828800" y="1752600"/>
            <a:ext cx="48006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7086600" y="1752600"/>
            <a:ext cx="192024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00600" y="5486400"/>
            <a:ext cx="219456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27432" y="4572000"/>
            <a:ext cx="27432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27432" y="4663440"/>
            <a:ext cx="438912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4636008" y="4654296"/>
            <a:ext cx="22795992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0600" y="4648200"/>
            <a:ext cx="219456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4343400" y="0"/>
            <a:ext cx="301752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18745200" y="6248401"/>
            <a:ext cx="8001000" cy="365125"/>
          </a:xfrm>
        </p:spPr>
        <p:txBody>
          <a:bodyPr rtlCol="0"/>
          <a:lstStyle/>
          <a:p>
            <a:fld id="{23A271A1-F6D6-438B-A432-4747EE7ECD40}" type="datetimeFigureOut">
              <a:rPr lang="en-US" smtClean="0"/>
              <a:pPr/>
              <a:t>4/14/2010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4343400" cy="663578"/>
          </a:xfrm>
        </p:spPr>
        <p:txBody>
          <a:bodyPr rtlCol="0"/>
          <a:lstStyle>
            <a:lvl1pPr>
              <a:defRPr sz="2800"/>
            </a:lvl1pPr>
          </a:lstStyle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 sz="2800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4800600" y="6248207"/>
            <a:ext cx="13716000" cy="365125"/>
          </a:xfrm>
        </p:spPr>
        <p:txBody>
          <a:bodyPr rtlCol="0"/>
          <a:lstStyle/>
          <a:p>
            <a:endParaRPr kumimoji="0"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81728" y="0"/>
            <a:ext cx="22750272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1828800" y="228600"/>
            <a:ext cx="244602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1837944" y="1600200"/>
            <a:ext cx="244602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18288000" y="6248401"/>
            <a:ext cx="8001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23A271A1-F6D6-438B-A432-4747EE7ECD40}" type="datetimeFigureOut">
              <a:rPr lang="en-US" smtClean="0"/>
              <a:pPr/>
              <a:t>4/14/2010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828802" y="6248207"/>
            <a:ext cx="16263249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algn="r" eaLnBrk="1" latinLnBrk="0" hangingPunct="1"/>
            <a:endParaRPr kumimoji="0" lang="en-US" sz="1400" dirty="0">
              <a:solidFill>
                <a:schemeClr val="tx2"/>
              </a:solidFill>
            </a:endParaRPr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27432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16002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771650" y="1280160"/>
            <a:ext cx="256603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16002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 sz="1400" b="1" dirty="0">
              <a:solidFill>
                <a:srgbClr val="FFFFFF"/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gi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3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4.bin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W:\My Documents\Thesis\Graphics\nhs-entry.jpg"/>
          <p:cNvPicPr>
            <a:picLocks noChangeAspect="1" noChangeArrowheads="1"/>
          </p:cNvPicPr>
          <p:nvPr/>
        </p:nvPicPr>
        <p:blipFill>
          <a:blip r:embed="rId2" cstate="print"/>
          <a:srcRect t="-2174"/>
          <a:stretch>
            <a:fillRect/>
          </a:stretch>
        </p:blipFill>
        <p:spPr bwMode="auto">
          <a:xfrm>
            <a:off x="9160349" y="685800"/>
            <a:ext cx="9111302" cy="35814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10148490" y="4267200"/>
            <a:ext cx="461844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schemeClr val="tx2">
                      <a:alpha val="40000"/>
                    </a:schemeClr>
                  </a:outerShdw>
                </a:effectLst>
                <a:latin typeface="Garamond Premr Pro" pitchFamily="18" charset="0"/>
                <a:cs typeface="Simplex" pitchFamily="2" charset="0"/>
              </a:rPr>
              <a:t>Worcester North</a:t>
            </a:r>
          </a:p>
        </p:txBody>
      </p:sp>
      <p:sp>
        <p:nvSpPr>
          <p:cNvPr id="4" name="Rectangle 3"/>
          <p:cNvSpPr/>
          <p:nvPr/>
        </p:nvSpPr>
        <p:spPr>
          <a:xfrm>
            <a:off x="13130691" y="5172670"/>
            <a:ext cx="35207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schemeClr val="tx2">
                      <a:alpha val="40000"/>
                    </a:schemeClr>
                  </a:outerShdw>
                </a:effectLst>
                <a:latin typeface="Garamond Premr Pro" pitchFamily="18" charset="0"/>
                <a:cs typeface="Simplex" pitchFamily="2" charset="0"/>
              </a:rPr>
              <a:t>High School</a:t>
            </a:r>
            <a:endParaRPr lang="en-US" sz="5400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50800" dist="38100" dir="2700000" algn="tl" rotWithShape="0">
                  <a:schemeClr val="tx2">
                    <a:alpha val="40000"/>
                  </a:schemeClr>
                </a:outerShdw>
              </a:effectLst>
              <a:latin typeface="Garamond Premr Pro" pitchFamily="18" charset="0"/>
              <a:cs typeface="Simplex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143000" y="990600"/>
            <a:ext cx="6705600" cy="34747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04800" y="165080"/>
            <a:ext cx="74676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Introduction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	Building Overview</a:t>
            </a:r>
          </a:p>
          <a:p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	Thesis Overview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Breadth Analysis 1: CHPS Study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Breadth Analysis 2: Green Roof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Breadth Analysis 3: Solar PV System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Conclusions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Lessons Learned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Closing Remarks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220200" y="101025"/>
            <a:ext cx="899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Garamond Premr Pro" pitchFamily="18" charset="0"/>
              </a:rPr>
              <a:t>Overview: Thesis Efforts</a:t>
            </a:r>
            <a:endParaRPr lang="en-US" sz="3200" dirty="0">
              <a:latin typeface="Garamond Premr Pro" pitchFamily="18" charset="0"/>
            </a:endParaRPr>
          </a:p>
        </p:txBody>
      </p:sp>
      <p:grpSp>
        <p:nvGrpSpPr>
          <p:cNvPr id="2" name="Group 12"/>
          <p:cNvGrpSpPr/>
          <p:nvPr/>
        </p:nvGrpSpPr>
        <p:grpSpPr>
          <a:xfrm>
            <a:off x="0" y="3962400"/>
            <a:ext cx="9144000" cy="2859361"/>
            <a:chOff x="0" y="3962400"/>
            <a:chExt cx="9144000" cy="2859361"/>
          </a:xfrm>
        </p:grpSpPr>
        <p:sp>
          <p:nvSpPr>
            <p:cNvPr id="14" name="Rectangle 13"/>
            <p:cNvSpPr/>
            <p:nvPr/>
          </p:nvSpPr>
          <p:spPr>
            <a:xfrm>
              <a:off x="0" y="3962400"/>
              <a:ext cx="9144000" cy="533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819400" y="4000500"/>
              <a:ext cx="6172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800" dirty="0" smtClean="0">
                  <a:latin typeface="Garamond Premr Pro" pitchFamily="18" charset="0"/>
                </a:rPr>
                <a:t>Worcester North High School</a:t>
              </a:r>
              <a:endParaRPr lang="en-US" sz="2800" dirty="0">
                <a:latin typeface="Garamond Premr Pro" pitchFamily="18" charset="0"/>
              </a:endParaRPr>
            </a:p>
          </p:txBody>
        </p:sp>
        <p:pic>
          <p:nvPicPr>
            <p:cNvPr id="16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2506" t="33835" r="2262" b="6203"/>
            <a:stretch>
              <a:fillRect/>
            </a:stretch>
          </p:blipFill>
          <p:spPr bwMode="auto">
            <a:xfrm>
              <a:off x="1" y="4495801"/>
              <a:ext cx="9143415" cy="23259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8" name="TextBox 17"/>
          <p:cNvSpPr txBox="1"/>
          <p:nvPr/>
        </p:nvSpPr>
        <p:spPr>
          <a:xfrm>
            <a:off x="9601200" y="727293"/>
            <a:ext cx="85344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Common Thread: Sustainability</a:t>
            </a:r>
          </a:p>
          <a:p>
            <a:pPr algn="ctr">
              <a:lnSpc>
                <a:spcPct val="250000"/>
              </a:lnSpc>
            </a:pP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How can this building’s efficiency be improved?</a:t>
            </a:r>
          </a:p>
          <a:p>
            <a:pPr>
              <a:lnSpc>
                <a:spcPct val="250000"/>
              </a:lnSpc>
            </a:pP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Analyses:</a:t>
            </a:r>
          </a:p>
          <a:p>
            <a:pPr>
              <a:lnSpc>
                <a:spcPct val="150000"/>
              </a:lnSpc>
            </a:pP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I. CHPS Rating 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(Collaborative for High-Performance Schools)</a:t>
            </a:r>
          </a:p>
          <a:p>
            <a:pPr>
              <a:lnSpc>
                <a:spcPct val="150000"/>
              </a:lnSpc>
            </a:pP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II. Green Roof</a:t>
            </a:r>
          </a:p>
          <a:p>
            <a:pPr>
              <a:lnSpc>
                <a:spcPct val="150000"/>
              </a:lnSpc>
            </a:pP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III. Solar PV System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IV. LED Luminaire Implementation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304800" y="1328928"/>
            <a:ext cx="6705600" cy="34747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04800" y="165080"/>
            <a:ext cx="74676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Introduction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	Building Overview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	Thesis Overview</a:t>
            </a:r>
          </a:p>
          <a:p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Breadth Analysis 1: CHPS Study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Breadth Analysis 2: Green Roof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Breadth Analysis 3: Solar PV System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Conclusions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Lessons Learned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Closing Remarks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601200" y="1524000"/>
            <a:ext cx="81534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  <a:p>
            <a:pPr algn="ctr"/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How do CHPS and/or LEED affect the construction industry and building process?</a:t>
            </a:r>
          </a:p>
          <a:p>
            <a:pPr algn="ctr"/>
            <a:endParaRPr 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  <a:p>
            <a:pPr algn="ctr"/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What can be done to improve the quality and efficiency of the rating system?</a:t>
            </a:r>
            <a:endPara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  <a:p>
            <a:pPr>
              <a:lnSpc>
                <a:spcPct val="200000"/>
              </a:lnSpc>
            </a:pP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220200" y="101025"/>
            <a:ext cx="899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Garamond Premr Pro" pitchFamily="18" charset="0"/>
              </a:rPr>
              <a:t>CHPS Study: Probing Questions</a:t>
            </a:r>
            <a:endParaRPr lang="en-US" sz="3200" dirty="0">
              <a:latin typeface="Garamond Premr Pro" pitchFamily="18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0" y="3962400"/>
            <a:ext cx="9144000" cy="2859361"/>
            <a:chOff x="0" y="3962400"/>
            <a:chExt cx="9144000" cy="2859361"/>
          </a:xfrm>
        </p:grpSpPr>
        <p:sp>
          <p:nvSpPr>
            <p:cNvPr id="14" name="Rectangle 13"/>
            <p:cNvSpPr/>
            <p:nvPr/>
          </p:nvSpPr>
          <p:spPr>
            <a:xfrm>
              <a:off x="0" y="3962400"/>
              <a:ext cx="9144000" cy="533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819400" y="4000500"/>
              <a:ext cx="6172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800" dirty="0" smtClean="0">
                  <a:latin typeface="Garamond Premr Pro" pitchFamily="18" charset="0"/>
                </a:rPr>
                <a:t>Worcester North High School</a:t>
              </a:r>
              <a:endParaRPr lang="en-US" sz="2800" dirty="0">
                <a:latin typeface="Garamond Premr Pro" pitchFamily="18" charset="0"/>
              </a:endParaRPr>
            </a:p>
          </p:txBody>
        </p:sp>
        <p:pic>
          <p:nvPicPr>
            <p:cNvPr id="16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2506" t="33835" r="2262" b="6203"/>
            <a:stretch>
              <a:fillRect/>
            </a:stretch>
          </p:blipFill>
          <p:spPr bwMode="auto">
            <a:xfrm>
              <a:off x="1" y="4495801"/>
              <a:ext cx="9143415" cy="23259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8" name="Group 16"/>
          <p:cNvGrpSpPr/>
          <p:nvPr/>
        </p:nvGrpSpPr>
        <p:grpSpPr>
          <a:xfrm>
            <a:off x="20193000" y="1790700"/>
            <a:ext cx="5334000" cy="3276600"/>
            <a:chOff x="19126200" y="1066800"/>
            <a:chExt cx="5334000" cy="3276600"/>
          </a:xfrm>
        </p:grpSpPr>
        <p:sp>
          <p:nvSpPr>
            <p:cNvPr id="19" name="Rectangle 18"/>
            <p:cNvSpPr/>
            <p:nvPr/>
          </p:nvSpPr>
          <p:spPr>
            <a:xfrm>
              <a:off x="19126200" y="1066800"/>
              <a:ext cx="5334000" cy="3276600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0" name="Picture 19" descr="CHPS-Member.gif"/>
            <p:cNvPicPr>
              <a:picLocks noChangeAspect="1"/>
            </p:cNvPicPr>
            <p:nvPr/>
          </p:nvPicPr>
          <p:blipFill>
            <a:blip r:embed="rId3" cstate="print"/>
            <a:srcRect b="20000"/>
            <a:stretch>
              <a:fillRect/>
            </a:stretch>
          </p:blipFill>
          <p:spPr>
            <a:xfrm>
              <a:off x="19354800" y="1219200"/>
              <a:ext cx="4943475" cy="304800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718243">
            <a:off x="22960980" y="1530430"/>
            <a:ext cx="3452474" cy="430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/>
          <p:nvPr/>
        </p:nvSpPr>
        <p:spPr>
          <a:xfrm>
            <a:off x="304800" y="1328928"/>
            <a:ext cx="6705600" cy="34747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04800" y="165080"/>
            <a:ext cx="74676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Introduction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	Building Overview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	Thesis Overview</a:t>
            </a:r>
          </a:p>
          <a:p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Breadth Analysis 1: CHPS Study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Breadth Analysis 2: Green Roof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Breadth Analysis 3: Solar PV System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Conclusions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Lessons Learned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Closing Remarks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601200" y="1066800"/>
            <a:ext cx="8153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 Personal review of the rating system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 Surveys of professionals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220200" y="101025"/>
            <a:ext cx="899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Garamond Premr Pro" pitchFamily="18" charset="0"/>
              </a:rPr>
              <a:t>CHPS Study: Research Methods</a:t>
            </a:r>
            <a:endParaRPr lang="en-US" sz="3200" dirty="0">
              <a:latin typeface="Garamond Premr Pro" pitchFamily="18" charset="0"/>
            </a:endParaRPr>
          </a:p>
        </p:txBody>
      </p:sp>
      <p:grpSp>
        <p:nvGrpSpPr>
          <p:cNvPr id="2" name="Group 12"/>
          <p:cNvGrpSpPr/>
          <p:nvPr/>
        </p:nvGrpSpPr>
        <p:grpSpPr>
          <a:xfrm>
            <a:off x="0" y="3962400"/>
            <a:ext cx="9144000" cy="2859361"/>
            <a:chOff x="0" y="3962400"/>
            <a:chExt cx="9144000" cy="2859361"/>
          </a:xfrm>
        </p:grpSpPr>
        <p:sp>
          <p:nvSpPr>
            <p:cNvPr id="14" name="Rectangle 13"/>
            <p:cNvSpPr/>
            <p:nvPr/>
          </p:nvSpPr>
          <p:spPr>
            <a:xfrm>
              <a:off x="0" y="3962400"/>
              <a:ext cx="9144000" cy="533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819400" y="4000500"/>
              <a:ext cx="6172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800" dirty="0" smtClean="0">
                  <a:latin typeface="Garamond Premr Pro" pitchFamily="18" charset="0"/>
                </a:rPr>
                <a:t>Worcester North High School</a:t>
              </a:r>
              <a:endParaRPr lang="en-US" sz="2800" dirty="0">
                <a:latin typeface="Garamond Premr Pro" pitchFamily="18" charset="0"/>
              </a:endParaRPr>
            </a:p>
          </p:txBody>
        </p:sp>
        <p:pic>
          <p:nvPicPr>
            <p:cNvPr id="16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l="2506" t="33835" r="2262" b="6203"/>
            <a:stretch>
              <a:fillRect/>
            </a:stretch>
          </p:blipFill>
          <p:spPr bwMode="auto">
            <a:xfrm>
              <a:off x="1" y="4495801"/>
              <a:ext cx="9143415" cy="23259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897600" y="457200"/>
            <a:ext cx="4141981" cy="539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304800" y="1328928"/>
            <a:ext cx="6705600" cy="34747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04800" y="165080"/>
            <a:ext cx="74676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Introduction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	Building Overview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	Thesis Overview</a:t>
            </a:r>
          </a:p>
          <a:p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Breadth Analysis 1: CHPS Study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Breadth Analysis 2: Green Roof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Breadth Analysis 3: Solar PV System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Conclusions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Lessons Learned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Closing Remarks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448800" y="1066800"/>
            <a:ext cx="8153400" cy="33461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 Established in California, 1999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 Region-specific programs in 11 states</a:t>
            </a:r>
            <a:b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</a:b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	CA, WA, NY, MA, ME, NH, VT, CT, RI, CO, TX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 Over 225 organizations are currently members</a:t>
            </a:r>
            <a:b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</a:b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	(Schools, Utilities, Design firms, etc.)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220200" y="101025"/>
            <a:ext cx="899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Garamond Premr Pro" pitchFamily="18" charset="0"/>
              </a:rPr>
              <a:t>CHPS Study: Background</a:t>
            </a:r>
            <a:endParaRPr lang="en-US" sz="3200" dirty="0">
              <a:latin typeface="Garamond Premr Pro" pitchFamily="18" charset="0"/>
            </a:endParaRPr>
          </a:p>
        </p:txBody>
      </p:sp>
      <p:grpSp>
        <p:nvGrpSpPr>
          <p:cNvPr id="2" name="Group 12"/>
          <p:cNvGrpSpPr/>
          <p:nvPr/>
        </p:nvGrpSpPr>
        <p:grpSpPr>
          <a:xfrm>
            <a:off x="0" y="3962400"/>
            <a:ext cx="9144000" cy="2859361"/>
            <a:chOff x="0" y="3962400"/>
            <a:chExt cx="9144000" cy="2859361"/>
          </a:xfrm>
        </p:grpSpPr>
        <p:sp>
          <p:nvSpPr>
            <p:cNvPr id="14" name="Rectangle 13"/>
            <p:cNvSpPr/>
            <p:nvPr/>
          </p:nvSpPr>
          <p:spPr>
            <a:xfrm>
              <a:off x="0" y="3962400"/>
              <a:ext cx="9144000" cy="533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819400" y="4000500"/>
              <a:ext cx="6172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800" dirty="0" smtClean="0">
                  <a:latin typeface="Garamond Premr Pro" pitchFamily="18" charset="0"/>
                </a:rPr>
                <a:t>Worcester North High School</a:t>
              </a:r>
              <a:endParaRPr lang="en-US" sz="2800" dirty="0">
                <a:latin typeface="Garamond Premr Pro" pitchFamily="18" charset="0"/>
              </a:endParaRPr>
            </a:p>
          </p:txBody>
        </p:sp>
        <p:pic>
          <p:nvPicPr>
            <p:cNvPr id="16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2506" t="33835" r="2262" b="6203"/>
            <a:stretch>
              <a:fillRect/>
            </a:stretch>
          </p:blipFill>
          <p:spPr bwMode="auto">
            <a:xfrm>
              <a:off x="1" y="4495801"/>
              <a:ext cx="9143415" cy="23259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304800" y="1328928"/>
            <a:ext cx="6705600" cy="34747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04800" y="165080"/>
            <a:ext cx="74676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Introduction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	Building Overview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	Thesis Overview</a:t>
            </a:r>
          </a:p>
          <a:p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Breadth Analysis 1: CHPS Study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Breadth Analysis 2: Green Roof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Breadth Analysis 3: Solar PV System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Conclusions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Lessons Learned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Closing Remarks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372600" y="1066800"/>
            <a:ext cx="8839200" cy="43165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Massachusetts:</a:t>
            </a:r>
            <a:endParaRPr 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 Version 1.0 in 2006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 Version 2009 second and current version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 Standard for all new schools in Massachusetts 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 23 Prerequisite credits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 125 possible points:</a:t>
            </a:r>
            <a:b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</a:b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		+ </a:t>
            </a:r>
            <a:r>
              <a:rPr lang="en-US" sz="2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Minimum of 40 points to be “Verified”</a:t>
            </a:r>
            <a:br>
              <a:rPr lang="en-US" sz="2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</a:br>
            <a:r>
              <a:rPr lang="en-US" sz="2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		+ Minimum of 50 points to be “Verified Leader”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220200" y="101025"/>
            <a:ext cx="899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Garamond Premr Pro" pitchFamily="18" charset="0"/>
              </a:rPr>
              <a:t>CHPS Study: Background</a:t>
            </a:r>
            <a:endParaRPr lang="en-US" sz="3200" dirty="0">
              <a:latin typeface="Garamond Premr Pro" pitchFamily="18" charset="0"/>
            </a:endParaRPr>
          </a:p>
        </p:txBody>
      </p:sp>
      <p:grpSp>
        <p:nvGrpSpPr>
          <p:cNvPr id="2" name="Group 12"/>
          <p:cNvGrpSpPr/>
          <p:nvPr/>
        </p:nvGrpSpPr>
        <p:grpSpPr>
          <a:xfrm>
            <a:off x="0" y="3962400"/>
            <a:ext cx="9144000" cy="2859361"/>
            <a:chOff x="0" y="3962400"/>
            <a:chExt cx="9144000" cy="2859361"/>
          </a:xfrm>
        </p:grpSpPr>
        <p:sp>
          <p:nvSpPr>
            <p:cNvPr id="14" name="Rectangle 13"/>
            <p:cNvSpPr/>
            <p:nvPr/>
          </p:nvSpPr>
          <p:spPr>
            <a:xfrm>
              <a:off x="0" y="3962400"/>
              <a:ext cx="9144000" cy="533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819400" y="4000500"/>
              <a:ext cx="6172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800" dirty="0" smtClean="0">
                  <a:latin typeface="Garamond Premr Pro" pitchFamily="18" charset="0"/>
                </a:rPr>
                <a:t>Worcester North High School</a:t>
              </a:r>
              <a:endParaRPr lang="en-US" sz="2800" dirty="0">
                <a:latin typeface="Garamond Premr Pro" pitchFamily="18" charset="0"/>
              </a:endParaRPr>
            </a:p>
          </p:txBody>
        </p:sp>
        <p:pic>
          <p:nvPicPr>
            <p:cNvPr id="16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2506" t="33835" r="2262" b="6203"/>
            <a:stretch>
              <a:fillRect/>
            </a:stretch>
          </p:blipFill>
          <p:spPr bwMode="auto">
            <a:xfrm>
              <a:off x="1" y="4495801"/>
              <a:ext cx="9143415" cy="23259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897600" y="1143000"/>
            <a:ext cx="3552408" cy="460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385965" y="1143000"/>
            <a:ext cx="3512635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Right Arrow 19"/>
          <p:cNvSpPr/>
          <p:nvPr/>
        </p:nvSpPr>
        <p:spPr>
          <a:xfrm>
            <a:off x="21717000" y="3200400"/>
            <a:ext cx="2743200" cy="1371600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304800" y="1328928"/>
            <a:ext cx="6705600" cy="34747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04800" y="165080"/>
            <a:ext cx="74676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Introduction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	Building Overview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	Thesis Overview</a:t>
            </a:r>
          </a:p>
          <a:p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Breadth Analysis 1: CHPS Study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Breadth Analysis 2: Green Roof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Breadth Analysis 3: Solar PV System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Conclusions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Lessons Learned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Closing Remarks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372600" y="1066800"/>
            <a:ext cx="8839200" cy="43165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Massachusetts:</a:t>
            </a:r>
            <a:endParaRPr 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 Version 1.0 in 2006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 Version 2009 second and current version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 Standard for all new schools in Massachusetts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 23 Prerequisite credits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 125 possible points:</a:t>
            </a:r>
            <a:b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</a:b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		+ </a:t>
            </a:r>
            <a:r>
              <a:rPr lang="en-US" sz="2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Minimum of 40 points to be “Verified”</a:t>
            </a:r>
            <a:br>
              <a:rPr lang="en-US" sz="2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</a:br>
            <a:r>
              <a:rPr lang="en-US" sz="2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		+ Minimum of 50 points to be “Verified Leader”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220200" y="101025"/>
            <a:ext cx="899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Garamond Premr Pro" pitchFamily="18" charset="0"/>
              </a:rPr>
              <a:t>CHPS Study: Background</a:t>
            </a:r>
            <a:endParaRPr lang="en-US" sz="3200" dirty="0">
              <a:latin typeface="Garamond Premr Pro" pitchFamily="18" charset="0"/>
            </a:endParaRPr>
          </a:p>
        </p:txBody>
      </p:sp>
      <p:grpSp>
        <p:nvGrpSpPr>
          <p:cNvPr id="2" name="Group 12"/>
          <p:cNvGrpSpPr/>
          <p:nvPr/>
        </p:nvGrpSpPr>
        <p:grpSpPr>
          <a:xfrm>
            <a:off x="0" y="3962400"/>
            <a:ext cx="9144000" cy="2859361"/>
            <a:chOff x="0" y="3962400"/>
            <a:chExt cx="9144000" cy="2859361"/>
          </a:xfrm>
        </p:grpSpPr>
        <p:sp>
          <p:nvSpPr>
            <p:cNvPr id="14" name="Rectangle 13"/>
            <p:cNvSpPr/>
            <p:nvPr/>
          </p:nvSpPr>
          <p:spPr>
            <a:xfrm>
              <a:off x="0" y="3962400"/>
              <a:ext cx="9144000" cy="533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819400" y="4000500"/>
              <a:ext cx="6172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800" dirty="0" smtClean="0">
                  <a:latin typeface="Garamond Premr Pro" pitchFamily="18" charset="0"/>
                </a:rPr>
                <a:t>Worcester North High School</a:t>
              </a:r>
              <a:endParaRPr lang="en-US" sz="2800" dirty="0">
                <a:latin typeface="Garamond Premr Pro" pitchFamily="18" charset="0"/>
              </a:endParaRPr>
            </a:p>
          </p:txBody>
        </p:sp>
        <p:pic>
          <p:nvPicPr>
            <p:cNvPr id="16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2506" t="33835" r="2262" b="6203"/>
            <a:stretch>
              <a:fillRect/>
            </a:stretch>
          </p:blipFill>
          <p:spPr bwMode="auto">
            <a:xfrm>
              <a:off x="1" y="4495801"/>
              <a:ext cx="9143415" cy="23259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650200" y="533400"/>
            <a:ext cx="4660254" cy="592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304800" y="1328928"/>
            <a:ext cx="6705600" cy="34747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04800" y="165080"/>
            <a:ext cx="74676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Introduction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	Building Overview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	Thesis Overview</a:t>
            </a:r>
          </a:p>
          <a:p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Breadth Analysis 1: CHPS Study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Breadth Analysis 2: Green Roof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Breadth Analysis 3: Solar PV System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Conclusions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Lessons Learned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Closing Remarks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372600" y="1066800"/>
            <a:ext cx="86868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 LEED difficult on limited budgets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 Closer relationships: CM, Designers, Owner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 CHPS is a smaller organization than LEED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 Need for lessons learned database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 No drastic change to CM by CHPS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 North High School will be CHPS Verified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220200" y="101025"/>
            <a:ext cx="899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Garamond Premr Pro" pitchFamily="18" charset="0"/>
              </a:rPr>
              <a:t>CHPS Study: Findings</a:t>
            </a:r>
            <a:endParaRPr lang="en-US" sz="3200" dirty="0">
              <a:latin typeface="Garamond Premr Pro" pitchFamily="18" charset="0"/>
            </a:endParaRPr>
          </a:p>
        </p:txBody>
      </p:sp>
      <p:grpSp>
        <p:nvGrpSpPr>
          <p:cNvPr id="2" name="Group 12"/>
          <p:cNvGrpSpPr/>
          <p:nvPr/>
        </p:nvGrpSpPr>
        <p:grpSpPr>
          <a:xfrm>
            <a:off x="0" y="3962400"/>
            <a:ext cx="9144000" cy="2859361"/>
            <a:chOff x="0" y="3962400"/>
            <a:chExt cx="9144000" cy="2859361"/>
          </a:xfrm>
        </p:grpSpPr>
        <p:sp>
          <p:nvSpPr>
            <p:cNvPr id="14" name="Rectangle 13"/>
            <p:cNvSpPr/>
            <p:nvPr/>
          </p:nvSpPr>
          <p:spPr>
            <a:xfrm>
              <a:off x="0" y="3962400"/>
              <a:ext cx="9144000" cy="533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819400" y="4000500"/>
              <a:ext cx="6172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800" dirty="0" smtClean="0">
                  <a:latin typeface="Garamond Premr Pro" pitchFamily="18" charset="0"/>
                </a:rPr>
                <a:t>Worcester North High School</a:t>
              </a:r>
              <a:endParaRPr lang="en-US" sz="2800" dirty="0">
                <a:latin typeface="Garamond Premr Pro" pitchFamily="18" charset="0"/>
              </a:endParaRPr>
            </a:p>
          </p:txBody>
        </p:sp>
        <p:pic>
          <p:nvPicPr>
            <p:cNvPr id="16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2506" t="33835" r="2262" b="6203"/>
            <a:stretch>
              <a:fillRect/>
            </a:stretch>
          </p:blipFill>
          <p:spPr bwMode="auto">
            <a:xfrm>
              <a:off x="1" y="4495801"/>
              <a:ext cx="9143415" cy="23259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62465" name="Picture 1"/>
          <p:cNvPicPr>
            <a:picLocks noChangeAspect="1" noChangeArrowheads="1"/>
          </p:cNvPicPr>
          <p:nvPr/>
        </p:nvPicPr>
        <p:blipFill>
          <a:blip r:embed="rId3" cstate="print"/>
          <a:srcRect l="16000" t="14545" r="15636" b="15636"/>
          <a:stretch>
            <a:fillRect/>
          </a:stretch>
        </p:blipFill>
        <p:spPr bwMode="auto">
          <a:xfrm>
            <a:off x="19202401" y="2514600"/>
            <a:ext cx="23876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3" name="Group 16"/>
          <p:cNvGrpSpPr>
            <a:grpSpLocks noChangeAspect="1"/>
          </p:cNvGrpSpPr>
          <p:nvPr/>
        </p:nvGrpSpPr>
        <p:grpSpPr>
          <a:xfrm>
            <a:off x="22479000" y="2438400"/>
            <a:ext cx="4114800" cy="2527663"/>
            <a:chOff x="19126200" y="1066800"/>
            <a:chExt cx="5334000" cy="3276600"/>
          </a:xfrm>
        </p:grpSpPr>
        <p:sp>
          <p:nvSpPr>
            <p:cNvPr id="17" name="Rectangle 16"/>
            <p:cNvSpPr/>
            <p:nvPr/>
          </p:nvSpPr>
          <p:spPr>
            <a:xfrm>
              <a:off x="19126200" y="1066800"/>
              <a:ext cx="5334000" cy="3276600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8" name="Picture 17" descr="CHPS-Member.gif"/>
            <p:cNvPicPr>
              <a:picLocks noChangeAspect="1"/>
            </p:cNvPicPr>
            <p:nvPr/>
          </p:nvPicPr>
          <p:blipFill>
            <a:blip r:embed="rId4" cstate="print"/>
            <a:srcRect b="20000"/>
            <a:stretch>
              <a:fillRect/>
            </a:stretch>
          </p:blipFill>
          <p:spPr>
            <a:xfrm>
              <a:off x="19354800" y="1219200"/>
              <a:ext cx="4943475" cy="304800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304800" y="1328928"/>
            <a:ext cx="6705600" cy="34747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04800" y="165080"/>
            <a:ext cx="74676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Introduction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	Building Overview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	Thesis Overview</a:t>
            </a:r>
          </a:p>
          <a:p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Breadth Analysis 1: CHPS Study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Breadth Analysis 2: Green Roof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Breadth Analysis 3: Solar PV System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Conclusions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Lessons Learned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Closing Remarks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372600" y="1066800"/>
            <a:ext cx="86868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 CHPS is better for MA schools than LEED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 Need for training professionals in CHPS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 Create lessons-learned database for CHPS projects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 Increase capabilities of regional offices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 Glean input from students and administration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220200" y="101025"/>
            <a:ext cx="899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Garamond Premr Pro" pitchFamily="18" charset="0"/>
              </a:rPr>
              <a:t>CHPS Study: Recommendations</a:t>
            </a:r>
            <a:endParaRPr lang="en-US" sz="3200" dirty="0">
              <a:latin typeface="Garamond Premr Pro" pitchFamily="18" charset="0"/>
            </a:endParaRPr>
          </a:p>
        </p:txBody>
      </p:sp>
      <p:grpSp>
        <p:nvGrpSpPr>
          <p:cNvPr id="2" name="Group 12"/>
          <p:cNvGrpSpPr/>
          <p:nvPr/>
        </p:nvGrpSpPr>
        <p:grpSpPr>
          <a:xfrm>
            <a:off x="0" y="3962400"/>
            <a:ext cx="9144000" cy="2859361"/>
            <a:chOff x="0" y="3962400"/>
            <a:chExt cx="9144000" cy="2859361"/>
          </a:xfrm>
        </p:grpSpPr>
        <p:sp>
          <p:nvSpPr>
            <p:cNvPr id="14" name="Rectangle 13"/>
            <p:cNvSpPr/>
            <p:nvPr/>
          </p:nvSpPr>
          <p:spPr>
            <a:xfrm>
              <a:off x="0" y="3962400"/>
              <a:ext cx="9144000" cy="533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819400" y="4000500"/>
              <a:ext cx="6172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800" dirty="0" smtClean="0">
                  <a:latin typeface="Garamond Premr Pro" pitchFamily="18" charset="0"/>
                </a:rPr>
                <a:t>Worcester North High School</a:t>
              </a:r>
              <a:endParaRPr lang="en-US" sz="2800" dirty="0">
                <a:latin typeface="Garamond Premr Pro" pitchFamily="18" charset="0"/>
              </a:endParaRPr>
            </a:p>
          </p:txBody>
        </p:sp>
        <p:pic>
          <p:nvPicPr>
            <p:cNvPr id="16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2506" t="33835" r="2262" b="6203"/>
            <a:stretch>
              <a:fillRect/>
            </a:stretch>
          </p:blipFill>
          <p:spPr bwMode="auto">
            <a:xfrm>
              <a:off x="1" y="4495801"/>
              <a:ext cx="9143415" cy="23259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304800" y="1676400"/>
            <a:ext cx="6705600" cy="34747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04800" y="165080"/>
            <a:ext cx="74676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Introduction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	Building Overview</a:t>
            </a:r>
          </a:p>
          <a:p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	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Thesis Overview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Breadth Analysis 1: CHPS Study</a:t>
            </a:r>
          </a:p>
          <a:p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Breadth Analysis 2: Green Roof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Breadth Analysis 3: Solar PV System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Conclusions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Lessons Learned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Closing Remarks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601200" y="1371600"/>
            <a:ext cx="81534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endParaRPr 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  <a:p>
            <a:pPr algn="ctr">
              <a:lnSpc>
                <a:spcPct val="200000"/>
              </a:lnSpc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Evaluate the implementation of a green roof on North High school, considering structural effects.</a:t>
            </a:r>
          </a:p>
          <a:p>
            <a:pPr>
              <a:lnSpc>
                <a:spcPct val="200000"/>
              </a:lnSpc>
            </a:pP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220200" y="101025"/>
            <a:ext cx="899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Garamond Premr Pro" pitchFamily="18" charset="0"/>
              </a:rPr>
              <a:t>Green Roof Study: Intent</a:t>
            </a:r>
            <a:endParaRPr lang="en-US" sz="3200" dirty="0">
              <a:latin typeface="Garamond Premr Pro" pitchFamily="18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0" y="3962400"/>
            <a:ext cx="9144000" cy="2859361"/>
            <a:chOff x="0" y="3962400"/>
            <a:chExt cx="9144000" cy="2859361"/>
          </a:xfrm>
        </p:grpSpPr>
        <p:sp>
          <p:nvSpPr>
            <p:cNvPr id="14" name="Rectangle 13"/>
            <p:cNvSpPr/>
            <p:nvPr/>
          </p:nvSpPr>
          <p:spPr>
            <a:xfrm>
              <a:off x="0" y="3962400"/>
              <a:ext cx="9144000" cy="533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819400" y="4000500"/>
              <a:ext cx="6172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800" dirty="0" smtClean="0">
                  <a:latin typeface="Garamond Premr Pro" pitchFamily="18" charset="0"/>
                </a:rPr>
                <a:t>Worcester North High School</a:t>
              </a:r>
              <a:endParaRPr lang="en-US" sz="2800" dirty="0">
                <a:latin typeface="Garamond Premr Pro" pitchFamily="18" charset="0"/>
              </a:endParaRPr>
            </a:p>
          </p:txBody>
        </p:sp>
        <p:pic>
          <p:nvPicPr>
            <p:cNvPr id="16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2506" t="33835" r="2262" b="6203"/>
            <a:stretch>
              <a:fillRect/>
            </a:stretch>
          </p:blipFill>
          <p:spPr bwMode="auto">
            <a:xfrm>
              <a:off x="1" y="4495801"/>
              <a:ext cx="9143415" cy="23259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304800" y="1676400"/>
            <a:ext cx="6705600" cy="34747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04800" y="165080"/>
            <a:ext cx="74676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Introduction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	Building Overview</a:t>
            </a:r>
          </a:p>
          <a:p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	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Thesis Overview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Breadth Analysis 1: CHPS Study</a:t>
            </a:r>
          </a:p>
          <a:p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Breadth Analysis 2: Green Roof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Breadth Analysis 3: Solar PV System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Conclusions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Lessons Learned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Closing Remarks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220200" y="101025"/>
            <a:ext cx="899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Garamond Premr Pro" pitchFamily="18" charset="0"/>
              </a:rPr>
              <a:t>Green Roof Study: Background</a:t>
            </a:r>
            <a:endParaRPr lang="en-US" sz="3200" dirty="0">
              <a:latin typeface="Garamond Premr Pro" pitchFamily="18" charset="0"/>
            </a:endParaRPr>
          </a:p>
        </p:txBody>
      </p:sp>
      <p:grpSp>
        <p:nvGrpSpPr>
          <p:cNvPr id="2" name="Group 12"/>
          <p:cNvGrpSpPr/>
          <p:nvPr/>
        </p:nvGrpSpPr>
        <p:grpSpPr>
          <a:xfrm>
            <a:off x="0" y="3962400"/>
            <a:ext cx="9144000" cy="2859361"/>
            <a:chOff x="0" y="3962400"/>
            <a:chExt cx="9144000" cy="2859361"/>
          </a:xfrm>
        </p:grpSpPr>
        <p:sp>
          <p:nvSpPr>
            <p:cNvPr id="14" name="Rectangle 13"/>
            <p:cNvSpPr/>
            <p:nvPr/>
          </p:nvSpPr>
          <p:spPr>
            <a:xfrm>
              <a:off x="0" y="3962400"/>
              <a:ext cx="9144000" cy="533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819400" y="4000500"/>
              <a:ext cx="6172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800" dirty="0" smtClean="0">
                  <a:latin typeface="Garamond Premr Pro" pitchFamily="18" charset="0"/>
                </a:rPr>
                <a:t>Worcester North High School</a:t>
              </a:r>
              <a:endParaRPr lang="en-US" sz="2800" dirty="0">
                <a:latin typeface="Garamond Premr Pro" pitchFamily="18" charset="0"/>
              </a:endParaRPr>
            </a:p>
          </p:txBody>
        </p:sp>
        <p:pic>
          <p:nvPicPr>
            <p:cNvPr id="16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2506" t="33835" r="2262" b="6203"/>
            <a:stretch>
              <a:fillRect/>
            </a:stretch>
          </p:blipFill>
          <p:spPr bwMode="auto">
            <a:xfrm>
              <a:off x="1" y="4495801"/>
              <a:ext cx="9143415" cy="23259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3" name="TextBox 12"/>
          <p:cNvSpPr txBox="1"/>
          <p:nvPr/>
        </p:nvSpPr>
        <p:spPr>
          <a:xfrm>
            <a:off x="9448800" y="1066800"/>
            <a:ext cx="81534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 Reduced storm water runoff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 Reduced heat-island effects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 Increased aesthetic quality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 Increased life of roof membrane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 Incremental addition to roof R-value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 Possible addition to CHPS score</a:t>
            </a:r>
          </a:p>
        </p:txBody>
      </p:sp>
      <p:pic>
        <p:nvPicPr>
          <p:cNvPr id="4198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116800" y="1295400"/>
            <a:ext cx="5457825" cy="416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W:\My Documents\Thesis\Graphics\nhs-entry.jpg"/>
          <p:cNvPicPr>
            <a:picLocks noChangeAspect="1" noChangeArrowheads="1"/>
          </p:cNvPicPr>
          <p:nvPr/>
        </p:nvPicPr>
        <p:blipFill>
          <a:blip r:embed="rId2" cstate="print"/>
          <a:srcRect t="-2174"/>
          <a:stretch>
            <a:fillRect/>
          </a:stretch>
        </p:blipFill>
        <p:spPr bwMode="auto">
          <a:xfrm>
            <a:off x="9160349" y="685800"/>
            <a:ext cx="9111302" cy="35814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10148490" y="4267200"/>
            <a:ext cx="461844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schemeClr val="tx2">
                      <a:alpha val="40000"/>
                    </a:schemeClr>
                  </a:outerShdw>
                </a:effectLst>
                <a:latin typeface="Garamond Premr Pro" pitchFamily="18" charset="0"/>
                <a:cs typeface="Simplex" pitchFamily="2" charset="0"/>
              </a:rPr>
              <a:t>Worcester North</a:t>
            </a:r>
          </a:p>
        </p:txBody>
      </p:sp>
      <p:sp>
        <p:nvSpPr>
          <p:cNvPr id="4" name="Rectangle 3"/>
          <p:cNvSpPr/>
          <p:nvPr/>
        </p:nvSpPr>
        <p:spPr>
          <a:xfrm>
            <a:off x="13130691" y="5172670"/>
            <a:ext cx="35207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schemeClr val="tx2">
                      <a:alpha val="40000"/>
                    </a:schemeClr>
                  </a:outerShdw>
                </a:effectLst>
                <a:latin typeface="Garamond Premr Pro" pitchFamily="18" charset="0"/>
                <a:cs typeface="Simplex" pitchFamily="2" charset="0"/>
              </a:rPr>
              <a:t>High School</a:t>
            </a:r>
            <a:endParaRPr lang="en-US" sz="5400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50800" dist="38100" dir="2700000" algn="tl" rotWithShape="0">
                  <a:schemeClr val="tx2">
                    <a:alpha val="40000"/>
                  </a:schemeClr>
                </a:outerShdw>
              </a:effectLst>
              <a:latin typeface="Garamond Premr Pro" pitchFamily="18" charset="0"/>
              <a:cs typeface="Simplex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144000" y="6027003"/>
            <a:ext cx="9296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Adam Trumbour				 	       2010 AE|CM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304800" y="1676400"/>
            <a:ext cx="6705600" cy="34747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04800" y="165080"/>
            <a:ext cx="74676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Introduction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	Building Overview</a:t>
            </a:r>
          </a:p>
          <a:p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	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Thesis Overview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Breadth Analysis 1: CHPS Study</a:t>
            </a:r>
          </a:p>
          <a:p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Breadth Analysis 2: Green Roof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Breadth Analysis 3: Solar PV System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Conclusions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Lessons Learned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Closing Remarks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220200" y="101025"/>
            <a:ext cx="899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Garamond Premr Pro" pitchFamily="18" charset="0"/>
              </a:rPr>
              <a:t>Green Roof Study: Analysis Method</a:t>
            </a:r>
            <a:endParaRPr lang="en-US" sz="3200" dirty="0">
              <a:latin typeface="Garamond Premr Pro" pitchFamily="18" charset="0"/>
            </a:endParaRPr>
          </a:p>
        </p:txBody>
      </p:sp>
      <p:grpSp>
        <p:nvGrpSpPr>
          <p:cNvPr id="2" name="Group 12"/>
          <p:cNvGrpSpPr/>
          <p:nvPr/>
        </p:nvGrpSpPr>
        <p:grpSpPr>
          <a:xfrm>
            <a:off x="0" y="3962400"/>
            <a:ext cx="9144000" cy="2859361"/>
            <a:chOff x="0" y="3962400"/>
            <a:chExt cx="9144000" cy="2859361"/>
          </a:xfrm>
        </p:grpSpPr>
        <p:sp>
          <p:nvSpPr>
            <p:cNvPr id="14" name="Rectangle 13"/>
            <p:cNvSpPr/>
            <p:nvPr/>
          </p:nvSpPr>
          <p:spPr>
            <a:xfrm>
              <a:off x="0" y="3962400"/>
              <a:ext cx="9144000" cy="533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819400" y="4000500"/>
              <a:ext cx="6172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800" dirty="0" smtClean="0">
                  <a:latin typeface="Garamond Premr Pro" pitchFamily="18" charset="0"/>
                </a:rPr>
                <a:t>Worcester North High School</a:t>
              </a:r>
              <a:endParaRPr lang="en-US" sz="2800" dirty="0">
                <a:latin typeface="Garamond Premr Pro" pitchFamily="18" charset="0"/>
              </a:endParaRPr>
            </a:p>
          </p:txBody>
        </p:sp>
        <p:pic>
          <p:nvPicPr>
            <p:cNvPr id="16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2506" t="33835" r="2262" b="6203"/>
            <a:stretch>
              <a:fillRect/>
            </a:stretch>
          </p:blipFill>
          <p:spPr bwMode="auto">
            <a:xfrm>
              <a:off x="1" y="4495801"/>
              <a:ext cx="9143415" cy="23259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3" name="TextBox 12"/>
          <p:cNvSpPr txBox="1"/>
          <p:nvPr/>
        </p:nvSpPr>
        <p:spPr>
          <a:xfrm>
            <a:off x="9448800" y="1066800"/>
            <a:ext cx="8153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lvl="1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 Research available green roof systems</a:t>
            </a:r>
          </a:p>
          <a:p>
            <a:pPr marL="914400" lvl="1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 Assemble weight data</a:t>
            </a:r>
          </a:p>
          <a:p>
            <a:pPr marL="914400" lvl="1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 Choose most economical option</a:t>
            </a:r>
          </a:p>
          <a:p>
            <a:pPr marL="914400" lvl="1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 Evaluate structural capacity</a:t>
            </a:r>
          </a:p>
        </p:txBody>
      </p:sp>
      <p:pic>
        <p:nvPicPr>
          <p:cNvPr id="4096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404242" y="3581400"/>
            <a:ext cx="2636608" cy="2027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117050" y="838200"/>
            <a:ext cx="4781550" cy="478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951651" y="838200"/>
            <a:ext cx="3089199" cy="2633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304800" y="1676400"/>
            <a:ext cx="6705600" cy="34747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04800" y="165080"/>
            <a:ext cx="74676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Introduction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	Building Overview</a:t>
            </a:r>
          </a:p>
          <a:p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	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Thesis Overview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Breadth Analysis 1: CHPS Study</a:t>
            </a:r>
          </a:p>
          <a:p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Breadth Analysis 2: Green Roof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Breadth Analysis 3: Solar PV System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Conclusions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Lessons Learned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Closing Remarks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220200" y="101025"/>
            <a:ext cx="899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Garamond Premr Pro" pitchFamily="18" charset="0"/>
              </a:rPr>
              <a:t>Green Roof Study: Analysis Method</a:t>
            </a:r>
            <a:endParaRPr lang="en-US" sz="3200" dirty="0">
              <a:latin typeface="Garamond Premr Pro" pitchFamily="18" charset="0"/>
            </a:endParaRPr>
          </a:p>
        </p:txBody>
      </p:sp>
      <p:grpSp>
        <p:nvGrpSpPr>
          <p:cNvPr id="2" name="Group 12"/>
          <p:cNvGrpSpPr/>
          <p:nvPr/>
        </p:nvGrpSpPr>
        <p:grpSpPr>
          <a:xfrm>
            <a:off x="0" y="3962400"/>
            <a:ext cx="9144000" cy="2859361"/>
            <a:chOff x="0" y="3962400"/>
            <a:chExt cx="9144000" cy="2859361"/>
          </a:xfrm>
        </p:grpSpPr>
        <p:sp>
          <p:nvSpPr>
            <p:cNvPr id="14" name="Rectangle 13"/>
            <p:cNvSpPr/>
            <p:nvPr/>
          </p:nvSpPr>
          <p:spPr>
            <a:xfrm>
              <a:off x="0" y="3962400"/>
              <a:ext cx="9144000" cy="533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819400" y="4000500"/>
              <a:ext cx="6172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800" dirty="0" smtClean="0">
                  <a:latin typeface="Garamond Premr Pro" pitchFamily="18" charset="0"/>
                </a:rPr>
                <a:t>Worcester North High School</a:t>
              </a:r>
              <a:endParaRPr lang="en-US" sz="2800" dirty="0">
                <a:latin typeface="Garamond Premr Pro" pitchFamily="18" charset="0"/>
              </a:endParaRPr>
            </a:p>
          </p:txBody>
        </p:sp>
        <p:pic>
          <p:nvPicPr>
            <p:cNvPr id="16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2506" t="33835" r="2262" b="6203"/>
            <a:stretch>
              <a:fillRect/>
            </a:stretch>
          </p:blipFill>
          <p:spPr bwMode="auto">
            <a:xfrm>
              <a:off x="1" y="4495801"/>
              <a:ext cx="9143415" cy="23259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3" name="TextBox 12"/>
          <p:cNvSpPr txBox="1"/>
          <p:nvPr/>
        </p:nvSpPr>
        <p:spPr>
          <a:xfrm>
            <a:off x="9448800" y="1066800"/>
            <a:ext cx="8153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lvl="1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 Research available green roof systems</a:t>
            </a:r>
          </a:p>
          <a:p>
            <a:pPr marL="914400" lvl="1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 Assemble weight data</a:t>
            </a:r>
          </a:p>
          <a:p>
            <a:pPr marL="914400" lvl="1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 Choose most economical option</a:t>
            </a:r>
          </a:p>
          <a:p>
            <a:pPr marL="914400" lvl="1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 Evaluate structural capacity</a:t>
            </a:r>
          </a:p>
        </p:txBody>
      </p:sp>
      <p:graphicFrame>
        <p:nvGraphicFramePr>
          <p:cNvPr id="17" name="Table 16"/>
          <p:cNvGraphicFramePr>
            <a:graphicFrameLocks noGrp="1"/>
          </p:cNvGraphicFramePr>
          <p:nvPr/>
        </p:nvGraphicFramePr>
        <p:xfrm>
          <a:off x="18821400" y="1371600"/>
          <a:ext cx="8229600" cy="3505200"/>
        </p:xfrm>
        <a:graphic>
          <a:graphicData uri="http://schemas.openxmlformats.org/drawingml/2006/table">
            <a:tbl>
              <a:tblPr/>
              <a:tblGrid>
                <a:gridCol w="2544666"/>
                <a:gridCol w="2616890"/>
                <a:gridCol w="1173395"/>
                <a:gridCol w="1894649"/>
              </a:tblGrid>
              <a:tr h="490028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Manufacturer</a:t>
                      </a:r>
                      <a:endParaRPr lang="en-US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Size</a:t>
                      </a:r>
                      <a:endParaRPr lang="en-US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Soil Depth</a:t>
                      </a:r>
                      <a:endParaRPr lang="en-US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Saturated Weight</a:t>
                      </a:r>
                      <a:endParaRPr lang="en-US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</a:tr>
              <a:tr h="508779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u="none" dirty="0" err="1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Roofscapes</a:t>
                      </a:r>
                      <a:r>
                        <a:rPr lang="en-US" sz="1600" b="1" u="none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b="1" u="none" dirty="0" err="1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Roofmeadow</a:t>
                      </a:r>
                      <a:endParaRPr lang="en-US" sz="1800" b="1" u="none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No module size (mat-type)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3" – 5"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20 – 34 PSF</a:t>
                      </a:r>
                      <a:endParaRPr lang="en-US" sz="1800" b="1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08779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u="none" dirty="0" err="1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ZinCo</a:t>
                      </a:r>
                      <a:endParaRPr lang="en-US" sz="1800" b="1" u="none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No module size (mat-type)</a:t>
                      </a:r>
                      <a:endParaRPr lang="en-US" sz="1800" b="1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4.5"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22 PSF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08779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u="none" dirty="0" err="1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Hydrotech</a:t>
                      </a:r>
                      <a:r>
                        <a:rPr lang="en-US" sz="1600" b="1" u="none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USA</a:t>
                      </a:r>
                      <a:endParaRPr lang="en-US" sz="1800" b="1" u="none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No module size (mat-type)</a:t>
                      </a:r>
                      <a:endParaRPr lang="en-US" sz="1800" b="1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2" – 6"</a:t>
                      </a:r>
                      <a:endParaRPr lang="en-US" sz="1800" b="1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17 – 41 PSF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90028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u="none" dirty="0" err="1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GreenGrid</a:t>
                      </a:r>
                      <a:endParaRPr lang="en-US" sz="1800" b="1" u="none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2' x 2', 2' x 4', 1.5' x 2'</a:t>
                      </a:r>
                      <a:endParaRPr lang="en-US" sz="1800" b="1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4"</a:t>
                      </a:r>
                      <a:endParaRPr lang="en-US" sz="1800" b="1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18 – 25 PSF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90028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u="none" dirty="0" err="1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LiveRoof</a:t>
                      </a:r>
                      <a:endParaRPr lang="en-US" sz="1800" b="1" u="none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1' x 2'</a:t>
                      </a:r>
                      <a:endParaRPr lang="en-US" sz="1800" b="1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4" – 4.25"</a:t>
                      </a:r>
                      <a:endParaRPr lang="en-US" sz="1800" b="1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15 – 29 PSF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08779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Barrett Company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No module size (mat-type)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21 PSF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18821400" y="1905000"/>
            <a:ext cx="8229600" cy="34747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04800" y="1676400"/>
            <a:ext cx="6705600" cy="34747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04800" y="165080"/>
            <a:ext cx="74676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Introduction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	Building Overview</a:t>
            </a:r>
          </a:p>
          <a:p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	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Thesis Overview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Breadth Analysis 1: CHPS Study</a:t>
            </a:r>
          </a:p>
          <a:p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Breadth Analysis 2: Green Roof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Breadth Analysis 3: Solar PV System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Conclusions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Lessons Learned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Closing Remarks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220200" y="101025"/>
            <a:ext cx="899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Garamond Premr Pro" pitchFamily="18" charset="0"/>
              </a:rPr>
              <a:t>Green Roof Study: Analysis Method</a:t>
            </a:r>
            <a:endParaRPr lang="en-US" sz="3200" dirty="0">
              <a:latin typeface="Garamond Premr Pro" pitchFamily="18" charset="0"/>
            </a:endParaRPr>
          </a:p>
        </p:txBody>
      </p:sp>
      <p:grpSp>
        <p:nvGrpSpPr>
          <p:cNvPr id="2" name="Group 12"/>
          <p:cNvGrpSpPr/>
          <p:nvPr/>
        </p:nvGrpSpPr>
        <p:grpSpPr>
          <a:xfrm>
            <a:off x="0" y="3962400"/>
            <a:ext cx="9144000" cy="2859361"/>
            <a:chOff x="0" y="3962400"/>
            <a:chExt cx="9144000" cy="2859361"/>
          </a:xfrm>
        </p:grpSpPr>
        <p:sp>
          <p:nvSpPr>
            <p:cNvPr id="14" name="Rectangle 13"/>
            <p:cNvSpPr/>
            <p:nvPr/>
          </p:nvSpPr>
          <p:spPr>
            <a:xfrm>
              <a:off x="0" y="3962400"/>
              <a:ext cx="9144000" cy="533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819400" y="4000500"/>
              <a:ext cx="6172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800" dirty="0" smtClean="0">
                  <a:latin typeface="Garamond Premr Pro" pitchFamily="18" charset="0"/>
                </a:rPr>
                <a:t>Worcester North High School</a:t>
              </a:r>
              <a:endParaRPr lang="en-US" sz="2800" dirty="0">
                <a:latin typeface="Garamond Premr Pro" pitchFamily="18" charset="0"/>
              </a:endParaRPr>
            </a:p>
          </p:txBody>
        </p:sp>
        <p:pic>
          <p:nvPicPr>
            <p:cNvPr id="16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2506" t="33835" r="2262" b="6203"/>
            <a:stretch>
              <a:fillRect/>
            </a:stretch>
          </p:blipFill>
          <p:spPr bwMode="auto">
            <a:xfrm>
              <a:off x="1" y="4495801"/>
              <a:ext cx="9143415" cy="23259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3" name="TextBox 12"/>
          <p:cNvSpPr txBox="1"/>
          <p:nvPr/>
        </p:nvSpPr>
        <p:spPr>
          <a:xfrm>
            <a:off x="9448800" y="1066800"/>
            <a:ext cx="8153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lvl="1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 Research available green roof systems</a:t>
            </a:r>
          </a:p>
          <a:p>
            <a:pPr marL="914400" lvl="1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 Assemble weight data</a:t>
            </a:r>
          </a:p>
          <a:p>
            <a:pPr marL="914400" lvl="1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 Choose most economical option</a:t>
            </a:r>
          </a:p>
          <a:p>
            <a:pPr marL="914400" lvl="1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 Evaluate structural capacity</a:t>
            </a:r>
          </a:p>
        </p:txBody>
      </p:sp>
      <p:graphicFrame>
        <p:nvGraphicFramePr>
          <p:cNvPr id="17" name="Table 16"/>
          <p:cNvGraphicFramePr>
            <a:graphicFrameLocks noGrp="1"/>
          </p:cNvGraphicFramePr>
          <p:nvPr/>
        </p:nvGraphicFramePr>
        <p:xfrm>
          <a:off x="18821400" y="1371600"/>
          <a:ext cx="8229600" cy="3505200"/>
        </p:xfrm>
        <a:graphic>
          <a:graphicData uri="http://schemas.openxmlformats.org/drawingml/2006/table">
            <a:tbl>
              <a:tblPr/>
              <a:tblGrid>
                <a:gridCol w="2544666"/>
                <a:gridCol w="2616890"/>
                <a:gridCol w="1173395"/>
                <a:gridCol w="1894649"/>
              </a:tblGrid>
              <a:tr h="490028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Manufacturer</a:t>
                      </a:r>
                      <a:endParaRPr lang="en-US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Size</a:t>
                      </a:r>
                      <a:endParaRPr lang="en-US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Soil Depth</a:t>
                      </a:r>
                      <a:endParaRPr lang="en-US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Saturated Weight</a:t>
                      </a:r>
                      <a:endParaRPr lang="en-US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</a:tr>
              <a:tr h="508779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u="none" dirty="0" err="1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Roofscapes</a:t>
                      </a:r>
                      <a:r>
                        <a:rPr lang="en-US" sz="1600" b="1" u="none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b="1" u="none" dirty="0" err="1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Roofmeadow</a:t>
                      </a:r>
                      <a:endParaRPr lang="en-US" sz="1800" b="1" u="none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No module size (mat-type)</a:t>
                      </a:r>
                      <a:endParaRPr lang="en-US" sz="1800" b="1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3" – 5"</a:t>
                      </a:r>
                      <a:endParaRPr lang="en-US" sz="1800" b="1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20 – 34 PSF</a:t>
                      </a:r>
                      <a:endParaRPr lang="en-US" sz="1800" b="1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08779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u="none" dirty="0" err="1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ZinCo</a:t>
                      </a:r>
                      <a:endParaRPr lang="en-US" sz="1800" b="1" u="none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No module size (mat-type)</a:t>
                      </a:r>
                      <a:endParaRPr lang="en-US" sz="1800" b="1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4.5"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22 PSF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08779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u="none" dirty="0" err="1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Hydrotech</a:t>
                      </a:r>
                      <a:r>
                        <a:rPr lang="en-US" sz="1600" b="1" u="none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USA</a:t>
                      </a:r>
                      <a:endParaRPr lang="en-US" sz="1800" b="1" u="none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No module size (mat-type)</a:t>
                      </a:r>
                      <a:endParaRPr lang="en-US" sz="1800" b="1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2" – 6"</a:t>
                      </a:r>
                      <a:endParaRPr lang="en-US" sz="1800" b="1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17 – 41 PSF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90028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u="none" dirty="0" err="1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GreenGrid</a:t>
                      </a:r>
                      <a:endParaRPr lang="en-US" sz="1800" b="1" u="none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2' x 2', 2' x 4', 1.5' x 2'</a:t>
                      </a:r>
                      <a:endParaRPr lang="en-US" sz="1800" b="1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4"</a:t>
                      </a:r>
                      <a:endParaRPr lang="en-US" sz="1800" b="1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18 – 25 PSF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90028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u="none" dirty="0" err="1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LiveRoof</a:t>
                      </a:r>
                      <a:endParaRPr lang="en-US" sz="1800" b="1" u="none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1' x 2'</a:t>
                      </a:r>
                      <a:endParaRPr lang="en-US" sz="1800" b="1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4" – 4.25"</a:t>
                      </a:r>
                      <a:endParaRPr lang="en-US" sz="1800" b="1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15 – 29 PSF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08779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Barrett Company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No module size (mat-type)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21 PSF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304800" y="1676400"/>
            <a:ext cx="6705600" cy="34747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04800" y="165080"/>
            <a:ext cx="74676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Introduction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	Building Overview</a:t>
            </a:r>
          </a:p>
          <a:p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	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Thesis Overview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Breadth Analysis 1: CHPS Study</a:t>
            </a:r>
          </a:p>
          <a:p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Breadth Analysis 2: Green Roof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Breadth Analysis 3: Solar PV System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Conclusions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Lessons Learned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Closing Remarks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220200" y="101025"/>
            <a:ext cx="899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Garamond Premr Pro" pitchFamily="18" charset="0"/>
              </a:rPr>
              <a:t>Green Roof Study: Analysis Method</a:t>
            </a:r>
            <a:endParaRPr lang="en-US" sz="3200" dirty="0">
              <a:latin typeface="Garamond Premr Pro" pitchFamily="18" charset="0"/>
            </a:endParaRPr>
          </a:p>
        </p:txBody>
      </p:sp>
      <p:grpSp>
        <p:nvGrpSpPr>
          <p:cNvPr id="2" name="Group 12"/>
          <p:cNvGrpSpPr/>
          <p:nvPr/>
        </p:nvGrpSpPr>
        <p:grpSpPr>
          <a:xfrm>
            <a:off x="0" y="3962400"/>
            <a:ext cx="9144000" cy="2859361"/>
            <a:chOff x="0" y="3962400"/>
            <a:chExt cx="9144000" cy="2859361"/>
          </a:xfrm>
        </p:grpSpPr>
        <p:sp>
          <p:nvSpPr>
            <p:cNvPr id="14" name="Rectangle 13"/>
            <p:cNvSpPr/>
            <p:nvPr/>
          </p:nvSpPr>
          <p:spPr>
            <a:xfrm>
              <a:off x="0" y="3962400"/>
              <a:ext cx="9144000" cy="533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819400" y="4000500"/>
              <a:ext cx="6172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800" dirty="0" smtClean="0">
                  <a:latin typeface="Garamond Premr Pro" pitchFamily="18" charset="0"/>
                </a:rPr>
                <a:t>Worcester North High School</a:t>
              </a:r>
              <a:endParaRPr lang="en-US" sz="2800" dirty="0">
                <a:latin typeface="Garamond Premr Pro" pitchFamily="18" charset="0"/>
              </a:endParaRPr>
            </a:p>
          </p:txBody>
        </p:sp>
        <p:pic>
          <p:nvPicPr>
            <p:cNvPr id="16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2506" t="33835" r="2262" b="6203"/>
            <a:stretch>
              <a:fillRect/>
            </a:stretch>
          </p:blipFill>
          <p:spPr bwMode="auto">
            <a:xfrm>
              <a:off x="1" y="4495801"/>
              <a:ext cx="9143415" cy="23259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3" name="TextBox 12"/>
          <p:cNvSpPr txBox="1"/>
          <p:nvPr/>
        </p:nvSpPr>
        <p:spPr>
          <a:xfrm>
            <a:off x="9448800" y="1066800"/>
            <a:ext cx="8153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lvl="1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 Research available green roof systems</a:t>
            </a:r>
          </a:p>
          <a:p>
            <a:pPr marL="914400" lvl="1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 Assemble weight data</a:t>
            </a:r>
          </a:p>
          <a:p>
            <a:pPr marL="914400" lvl="1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 Choose most economical option</a:t>
            </a:r>
          </a:p>
          <a:p>
            <a:pPr marL="914400" lvl="1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 Evaluate structural capacity</a:t>
            </a:r>
          </a:p>
        </p:txBody>
      </p:sp>
      <p:pic>
        <p:nvPicPr>
          <p:cNvPr id="45058" name="Picture 2" descr="W:\My Documents\Thesis\Graphics\roof bay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031200" y="762000"/>
            <a:ext cx="3777216" cy="5156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304800" y="1676400"/>
            <a:ext cx="6705600" cy="34747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04800" y="165080"/>
            <a:ext cx="74676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Introduction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	Building Overview</a:t>
            </a:r>
          </a:p>
          <a:p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	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Thesis Overview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Breadth Analysis 1: CHPS Study</a:t>
            </a:r>
          </a:p>
          <a:p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Breadth Analysis 2: Green Roof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Breadth Analysis 3: Solar PV System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Conclusions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Lessons Learned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Closing Remarks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220200" y="101025"/>
            <a:ext cx="899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Garamond Premr Pro" pitchFamily="18" charset="0"/>
              </a:rPr>
              <a:t>Green Roof Study: Findings</a:t>
            </a:r>
            <a:endParaRPr lang="en-US" sz="3200" dirty="0">
              <a:latin typeface="Garamond Premr Pro" pitchFamily="18" charset="0"/>
            </a:endParaRPr>
          </a:p>
        </p:txBody>
      </p:sp>
      <p:grpSp>
        <p:nvGrpSpPr>
          <p:cNvPr id="2" name="Group 12"/>
          <p:cNvGrpSpPr/>
          <p:nvPr/>
        </p:nvGrpSpPr>
        <p:grpSpPr>
          <a:xfrm>
            <a:off x="0" y="3962400"/>
            <a:ext cx="9144000" cy="2859361"/>
            <a:chOff x="0" y="3962400"/>
            <a:chExt cx="9144000" cy="2859361"/>
          </a:xfrm>
        </p:grpSpPr>
        <p:sp>
          <p:nvSpPr>
            <p:cNvPr id="14" name="Rectangle 13"/>
            <p:cNvSpPr/>
            <p:nvPr/>
          </p:nvSpPr>
          <p:spPr>
            <a:xfrm>
              <a:off x="0" y="3962400"/>
              <a:ext cx="9144000" cy="533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819400" y="4000500"/>
              <a:ext cx="6172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800" dirty="0" smtClean="0">
                  <a:latin typeface="Garamond Premr Pro" pitchFamily="18" charset="0"/>
                </a:rPr>
                <a:t>Worcester North High School</a:t>
              </a:r>
              <a:endParaRPr lang="en-US" sz="2800" dirty="0">
                <a:latin typeface="Garamond Premr Pro" pitchFamily="18" charset="0"/>
              </a:endParaRPr>
            </a:p>
          </p:txBody>
        </p:sp>
        <p:pic>
          <p:nvPicPr>
            <p:cNvPr id="16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2506" t="33835" r="2262" b="6203"/>
            <a:stretch>
              <a:fillRect/>
            </a:stretch>
          </p:blipFill>
          <p:spPr bwMode="auto">
            <a:xfrm>
              <a:off x="1" y="4495801"/>
              <a:ext cx="9143415" cy="23259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3" name="TextBox 12"/>
          <p:cNvSpPr txBox="1"/>
          <p:nvPr/>
        </p:nvSpPr>
        <p:spPr>
          <a:xfrm>
            <a:off x="9448800" y="1066800"/>
            <a:ext cx="81534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 Extensive roof appropriate option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 Minimum 15 PSF, Maximum 41 PSF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 Use 3” system with 23 PSF rating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 Maximum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area is 51,000 SF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 Maximum moment, shear and deflection within 	allowable limits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 Added cost: $522,750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 No schedule delay; not on critical path</a:t>
            </a:r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516600" y="76200"/>
            <a:ext cx="8686800" cy="6712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304800" y="1676400"/>
            <a:ext cx="6705600" cy="34747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04800" y="165080"/>
            <a:ext cx="74676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Introduction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	Building Overview</a:t>
            </a:r>
          </a:p>
          <a:p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	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Thesis Overview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Breadth Analysis 1: CHPS Study</a:t>
            </a:r>
          </a:p>
          <a:p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Breadth Analysis 2: Green Roof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Breadth Analysis 3: Solar PV System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Conclusions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Lessons Learned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Closing Remarks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220200" y="101025"/>
            <a:ext cx="899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Garamond Premr Pro" pitchFamily="18" charset="0"/>
              </a:rPr>
              <a:t>Green Roof Study: Recommendation</a:t>
            </a:r>
            <a:endParaRPr lang="en-US" sz="3200" dirty="0">
              <a:latin typeface="Garamond Premr Pro" pitchFamily="18" charset="0"/>
            </a:endParaRPr>
          </a:p>
        </p:txBody>
      </p:sp>
      <p:grpSp>
        <p:nvGrpSpPr>
          <p:cNvPr id="2" name="Group 12"/>
          <p:cNvGrpSpPr/>
          <p:nvPr/>
        </p:nvGrpSpPr>
        <p:grpSpPr>
          <a:xfrm>
            <a:off x="0" y="3962400"/>
            <a:ext cx="9144000" cy="2859361"/>
            <a:chOff x="0" y="3962400"/>
            <a:chExt cx="9144000" cy="2859361"/>
          </a:xfrm>
        </p:grpSpPr>
        <p:sp>
          <p:nvSpPr>
            <p:cNvPr id="14" name="Rectangle 13"/>
            <p:cNvSpPr/>
            <p:nvPr/>
          </p:nvSpPr>
          <p:spPr>
            <a:xfrm>
              <a:off x="0" y="3962400"/>
              <a:ext cx="9144000" cy="533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819400" y="4000500"/>
              <a:ext cx="6172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800" dirty="0" smtClean="0">
                  <a:latin typeface="Garamond Premr Pro" pitchFamily="18" charset="0"/>
                </a:rPr>
                <a:t>Worcester North High School</a:t>
              </a:r>
              <a:endParaRPr lang="en-US" sz="2800" dirty="0">
                <a:latin typeface="Garamond Premr Pro" pitchFamily="18" charset="0"/>
              </a:endParaRPr>
            </a:p>
          </p:txBody>
        </p:sp>
        <p:pic>
          <p:nvPicPr>
            <p:cNvPr id="16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2506" t="33835" r="2262" b="6203"/>
            <a:stretch>
              <a:fillRect/>
            </a:stretch>
          </p:blipFill>
          <p:spPr bwMode="auto">
            <a:xfrm>
              <a:off x="1" y="4495801"/>
              <a:ext cx="9143415" cy="23259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3" name="TextBox 12"/>
          <p:cNvSpPr txBox="1"/>
          <p:nvPr/>
        </p:nvSpPr>
        <p:spPr>
          <a:xfrm>
            <a:off x="9448800" y="1066800"/>
            <a:ext cx="81534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 Install green roof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 Use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Roofscapes</a:t>
            </a:r>
            <a:r>
              <a:rPr lang="en-US" sz="2400" baseline="30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TM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assembly: Primarily sedum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 51,000 square-feet will cost $522,750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 Cost may be recouped after 50 year 	maintenance is deferred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 1 Point addition to CHPS score</a:t>
            </a:r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64200" y="444848"/>
            <a:ext cx="9067800" cy="5879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78100" y="4581525"/>
            <a:ext cx="2857500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304800" y="2057400"/>
            <a:ext cx="6705600" cy="34747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04800" y="165080"/>
            <a:ext cx="74676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Introduction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	Building Overview</a:t>
            </a:r>
          </a:p>
          <a:p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	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Thesis Overview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Breadth Analysis 1: CHPS Study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Breadth Analysis 2: Green Roof</a:t>
            </a:r>
          </a:p>
          <a:p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Breadth Analysis 3: Solar PV System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Conclusions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Lessons Learned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Closing Remarks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601200" y="1676400"/>
            <a:ext cx="8153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Design a roof mounted solar photovoltaic system, meeting the given $250,000 allowance.</a:t>
            </a:r>
          </a:p>
          <a:p>
            <a:pPr>
              <a:lnSpc>
                <a:spcPct val="200000"/>
              </a:lnSpc>
            </a:pP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220200" y="101025"/>
            <a:ext cx="899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Garamond Premr Pro" pitchFamily="18" charset="0"/>
              </a:rPr>
              <a:t>Solar PV: Intent</a:t>
            </a:r>
            <a:endParaRPr lang="en-US" sz="3200" dirty="0">
              <a:latin typeface="Garamond Premr Pro" pitchFamily="18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0" y="3962400"/>
            <a:ext cx="9144000" cy="2859361"/>
            <a:chOff x="0" y="3962400"/>
            <a:chExt cx="9144000" cy="2859361"/>
          </a:xfrm>
        </p:grpSpPr>
        <p:sp>
          <p:nvSpPr>
            <p:cNvPr id="14" name="Rectangle 13"/>
            <p:cNvSpPr/>
            <p:nvPr/>
          </p:nvSpPr>
          <p:spPr>
            <a:xfrm>
              <a:off x="0" y="3962400"/>
              <a:ext cx="9144000" cy="533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819400" y="4000500"/>
              <a:ext cx="6172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800" dirty="0" smtClean="0">
                  <a:latin typeface="Garamond Premr Pro" pitchFamily="18" charset="0"/>
                </a:rPr>
                <a:t>Worcester North High School</a:t>
              </a:r>
              <a:endParaRPr lang="en-US" sz="2800" dirty="0">
                <a:latin typeface="Garamond Premr Pro" pitchFamily="18" charset="0"/>
              </a:endParaRPr>
            </a:p>
          </p:txBody>
        </p:sp>
        <p:pic>
          <p:nvPicPr>
            <p:cNvPr id="16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2506" t="33835" r="2262" b="6203"/>
            <a:stretch>
              <a:fillRect/>
            </a:stretch>
          </p:blipFill>
          <p:spPr bwMode="auto">
            <a:xfrm>
              <a:off x="1" y="4495801"/>
              <a:ext cx="9143415" cy="23259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304800" y="2057400"/>
            <a:ext cx="6705600" cy="34747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04800" y="165080"/>
            <a:ext cx="74676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Introduction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	Building Overview</a:t>
            </a:r>
          </a:p>
          <a:p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	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Thesis Overview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Breadth Analysis 1: CHPS Study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Breadth Analysis 2: Green Roof</a:t>
            </a:r>
          </a:p>
          <a:p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Breadth Analysis 3: Solar PV System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Conclusions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Lessons Learned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Closing Remarks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601200" y="1295400"/>
            <a:ext cx="81534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 $250,000 allowance in budget, unused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 System has the ability to provide sustainable power 	to North High School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 Potential credit to CHPS score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 System design is project-specific</a:t>
            </a:r>
          </a:p>
          <a:p>
            <a:pPr>
              <a:lnSpc>
                <a:spcPct val="200000"/>
              </a:lnSpc>
            </a:pP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220200" y="101025"/>
            <a:ext cx="899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Garamond Premr Pro" pitchFamily="18" charset="0"/>
              </a:rPr>
              <a:t>Solar PV: Background</a:t>
            </a:r>
            <a:endParaRPr lang="en-US" sz="3200" dirty="0">
              <a:latin typeface="Garamond Premr Pro" pitchFamily="18" charset="0"/>
            </a:endParaRPr>
          </a:p>
        </p:txBody>
      </p:sp>
      <p:grpSp>
        <p:nvGrpSpPr>
          <p:cNvPr id="2" name="Group 12"/>
          <p:cNvGrpSpPr/>
          <p:nvPr/>
        </p:nvGrpSpPr>
        <p:grpSpPr>
          <a:xfrm>
            <a:off x="0" y="3962400"/>
            <a:ext cx="9144000" cy="2859361"/>
            <a:chOff x="0" y="3962400"/>
            <a:chExt cx="9144000" cy="2859361"/>
          </a:xfrm>
        </p:grpSpPr>
        <p:sp>
          <p:nvSpPr>
            <p:cNvPr id="14" name="Rectangle 13"/>
            <p:cNvSpPr/>
            <p:nvPr/>
          </p:nvSpPr>
          <p:spPr>
            <a:xfrm>
              <a:off x="0" y="3962400"/>
              <a:ext cx="9144000" cy="533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819400" y="4000500"/>
              <a:ext cx="6172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800" dirty="0" smtClean="0">
                  <a:latin typeface="Garamond Premr Pro" pitchFamily="18" charset="0"/>
                </a:rPr>
                <a:t>Worcester North High School</a:t>
              </a:r>
              <a:endParaRPr lang="en-US" sz="2800" dirty="0">
                <a:latin typeface="Garamond Premr Pro" pitchFamily="18" charset="0"/>
              </a:endParaRPr>
            </a:p>
          </p:txBody>
        </p:sp>
        <p:pic>
          <p:nvPicPr>
            <p:cNvPr id="16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2506" t="33835" r="2262" b="6203"/>
            <a:stretch>
              <a:fillRect/>
            </a:stretch>
          </p:blipFill>
          <p:spPr bwMode="auto">
            <a:xfrm>
              <a:off x="1" y="4495801"/>
              <a:ext cx="9143415" cy="23259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3" name="Picture 12" descr="bdg overview.bmp"/>
          <p:cNvPicPr>
            <a:picLocks noChangeAspect="1"/>
          </p:cNvPicPr>
          <p:nvPr/>
        </p:nvPicPr>
        <p:blipFill>
          <a:blip r:embed="rId3" cstate="print">
            <a:lum bright="-40000" contrast="40000"/>
          </a:blip>
          <a:stretch>
            <a:fillRect/>
          </a:stretch>
        </p:blipFill>
        <p:spPr>
          <a:xfrm>
            <a:off x="19278600" y="609600"/>
            <a:ext cx="7239000" cy="4319047"/>
          </a:xfrm>
          <a:prstGeom prst="rect">
            <a:avLst/>
          </a:prstGeom>
        </p:spPr>
      </p:pic>
      <p:pic>
        <p:nvPicPr>
          <p:cNvPr id="50177" name="Picture 1" descr="C:\Documents and Settings\apt5004\Local Settings\Temporary Internet Files\Content.IE5\TU914ZLK\MCj04404050000[1].png"/>
          <p:cNvPicPr>
            <a:picLocks noChangeAspect="1" noChangeArrowheads="1"/>
          </p:cNvPicPr>
          <p:nvPr/>
        </p:nvPicPr>
        <p:blipFill>
          <a:blip r:embed="rId4" cstate="print"/>
          <a:srcRect b="51794"/>
          <a:stretch>
            <a:fillRect/>
          </a:stretch>
        </p:blipFill>
        <p:spPr bwMode="auto">
          <a:xfrm>
            <a:off x="21564600" y="5230813"/>
            <a:ext cx="2743200" cy="13223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304800" y="2057400"/>
            <a:ext cx="6705600" cy="34747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04800" y="165080"/>
            <a:ext cx="74676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Introduction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	Building Overview</a:t>
            </a:r>
          </a:p>
          <a:p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	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Thesis Overview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Breadth Analysis 1: CHPS Study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Breadth Analysis 2: Green Roof</a:t>
            </a:r>
          </a:p>
          <a:p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Breadth Analysis 3: Solar PV System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Conclusions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Lessons Learned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Closing Remarks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601200" y="1219200"/>
            <a:ext cx="81534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Research system types and components, costs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Design 2 options:</a:t>
            </a:r>
            <a:b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</a:b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	Meet full $250,000 allowance</a:t>
            </a:r>
            <a:b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</a:b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	Fill allotted roof space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Calculate Payback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220200" y="101025"/>
            <a:ext cx="899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Garamond Premr Pro" pitchFamily="18" charset="0"/>
              </a:rPr>
              <a:t>Solar PV: Method</a:t>
            </a:r>
            <a:endParaRPr lang="en-US" sz="3200" dirty="0">
              <a:latin typeface="Garamond Premr Pro" pitchFamily="18" charset="0"/>
            </a:endParaRPr>
          </a:p>
        </p:txBody>
      </p:sp>
      <p:grpSp>
        <p:nvGrpSpPr>
          <p:cNvPr id="2" name="Group 12"/>
          <p:cNvGrpSpPr/>
          <p:nvPr/>
        </p:nvGrpSpPr>
        <p:grpSpPr>
          <a:xfrm>
            <a:off x="0" y="3962400"/>
            <a:ext cx="9144000" cy="2859361"/>
            <a:chOff x="0" y="3962400"/>
            <a:chExt cx="9144000" cy="2859361"/>
          </a:xfrm>
        </p:grpSpPr>
        <p:sp>
          <p:nvSpPr>
            <p:cNvPr id="14" name="Rectangle 13"/>
            <p:cNvSpPr/>
            <p:nvPr/>
          </p:nvSpPr>
          <p:spPr>
            <a:xfrm>
              <a:off x="0" y="3962400"/>
              <a:ext cx="9144000" cy="533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819400" y="4000500"/>
              <a:ext cx="6172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800" dirty="0" smtClean="0">
                  <a:latin typeface="Garamond Premr Pro" pitchFamily="18" charset="0"/>
                </a:rPr>
                <a:t>Worcester North High School</a:t>
              </a:r>
              <a:endParaRPr lang="en-US" sz="2800" dirty="0">
                <a:latin typeface="Garamond Premr Pro" pitchFamily="18" charset="0"/>
              </a:endParaRPr>
            </a:p>
          </p:txBody>
        </p:sp>
        <p:pic>
          <p:nvPicPr>
            <p:cNvPr id="16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2506" t="33835" r="2262" b="6203"/>
            <a:stretch>
              <a:fillRect/>
            </a:stretch>
          </p:blipFill>
          <p:spPr bwMode="auto">
            <a:xfrm>
              <a:off x="1" y="4495801"/>
              <a:ext cx="9143415" cy="23259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9153" name="Text Box 1"/>
          <p:cNvSpPr txBox="1">
            <a:spLocks noChangeArrowheads="1"/>
          </p:cNvSpPr>
          <p:nvPr/>
        </p:nvSpPr>
        <p:spPr bwMode="auto">
          <a:xfrm>
            <a:off x="-58738" y="195263"/>
            <a:ext cx="2925763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9154" name="Text Box 2"/>
          <p:cNvSpPr txBox="1">
            <a:spLocks noChangeArrowheads="1"/>
          </p:cNvSpPr>
          <p:nvPr/>
        </p:nvSpPr>
        <p:spPr bwMode="auto">
          <a:xfrm>
            <a:off x="2935288" y="-1339850"/>
            <a:ext cx="2376487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4915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421350" y="1295400"/>
            <a:ext cx="893445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304800" y="2057400"/>
            <a:ext cx="6705600" cy="34747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04800" y="165080"/>
            <a:ext cx="74676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Introduction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	Building Overview</a:t>
            </a:r>
          </a:p>
          <a:p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	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Thesis Overview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Breadth Analysis 1: CHPS Study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Breadth Analysis 2: Green Roof</a:t>
            </a:r>
          </a:p>
          <a:p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Breadth Analysis 3: Solar PV System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Conclusions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Lessons Learned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Closing Remarks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601200" y="1219200"/>
            <a:ext cx="81534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Research system types and components, costs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Design 2 options:</a:t>
            </a:r>
            <a:b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</a:b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	Meet full $250,000 allowance</a:t>
            </a:r>
            <a:b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</a:b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	Fill allotted roof space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Calculate Payback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220200" y="101025"/>
            <a:ext cx="899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Garamond Premr Pro" pitchFamily="18" charset="0"/>
              </a:rPr>
              <a:t>Solar PV: Method</a:t>
            </a:r>
            <a:endParaRPr lang="en-US" sz="3200" dirty="0">
              <a:latin typeface="Garamond Premr Pro" pitchFamily="18" charset="0"/>
            </a:endParaRPr>
          </a:p>
        </p:txBody>
      </p:sp>
      <p:grpSp>
        <p:nvGrpSpPr>
          <p:cNvPr id="2" name="Group 12"/>
          <p:cNvGrpSpPr/>
          <p:nvPr/>
        </p:nvGrpSpPr>
        <p:grpSpPr>
          <a:xfrm>
            <a:off x="0" y="3962400"/>
            <a:ext cx="9144000" cy="2859361"/>
            <a:chOff x="0" y="3962400"/>
            <a:chExt cx="9144000" cy="2859361"/>
          </a:xfrm>
        </p:grpSpPr>
        <p:sp>
          <p:nvSpPr>
            <p:cNvPr id="14" name="Rectangle 13"/>
            <p:cNvSpPr/>
            <p:nvPr/>
          </p:nvSpPr>
          <p:spPr>
            <a:xfrm>
              <a:off x="0" y="3962400"/>
              <a:ext cx="9144000" cy="533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819400" y="4000500"/>
              <a:ext cx="6172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800" dirty="0" smtClean="0">
                  <a:latin typeface="Garamond Premr Pro" pitchFamily="18" charset="0"/>
                </a:rPr>
                <a:t>Worcester North High School</a:t>
              </a:r>
              <a:endParaRPr lang="en-US" sz="2800" dirty="0">
                <a:latin typeface="Garamond Premr Pro" pitchFamily="18" charset="0"/>
              </a:endParaRPr>
            </a:p>
          </p:txBody>
        </p:sp>
        <p:pic>
          <p:nvPicPr>
            <p:cNvPr id="16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2506" t="33835" r="2262" b="6203"/>
            <a:stretch>
              <a:fillRect/>
            </a:stretch>
          </p:blipFill>
          <p:spPr bwMode="auto">
            <a:xfrm>
              <a:off x="1" y="4495801"/>
              <a:ext cx="9143415" cy="23259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7" name="Picture 16" descr="roof plan cropped.bmp"/>
          <p:cNvPicPr>
            <a:picLocks noChangeAspect="1"/>
          </p:cNvPicPr>
          <p:nvPr/>
        </p:nvPicPr>
        <p:blipFill>
          <a:blip r:embed="rId3" cstate="print">
            <a:lum bright="-40000" contrast="40000"/>
          </a:blip>
          <a:stretch>
            <a:fillRect/>
          </a:stretch>
        </p:blipFill>
        <p:spPr>
          <a:xfrm>
            <a:off x="18424059" y="1613535"/>
            <a:ext cx="8931741" cy="3644265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19735800" y="4495800"/>
            <a:ext cx="1981200" cy="152400"/>
          </a:xfrm>
          <a:prstGeom prst="rect">
            <a:avLst/>
          </a:prstGeom>
          <a:solidFill>
            <a:schemeClr val="accent2"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22740941" y="4495800"/>
            <a:ext cx="1295400" cy="152400"/>
          </a:xfrm>
          <a:prstGeom prst="rect">
            <a:avLst/>
          </a:prstGeom>
          <a:solidFill>
            <a:schemeClr val="accent2"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21869400" y="4495800"/>
            <a:ext cx="685800" cy="152400"/>
          </a:xfrm>
          <a:prstGeom prst="rect">
            <a:avLst/>
          </a:prstGeom>
          <a:solidFill>
            <a:schemeClr val="accent2"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W:\My Documents\Thesis\Graphics\Massachusetts_map_edi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0" y="983236"/>
            <a:ext cx="9144000" cy="4891528"/>
          </a:xfrm>
          <a:prstGeom prst="rect">
            <a:avLst/>
          </a:prstGeom>
          <a:noFill/>
        </p:spPr>
      </p:pic>
      <p:sp>
        <p:nvSpPr>
          <p:cNvPr id="12" name="Rectangle 11"/>
          <p:cNvSpPr/>
          <p:nvPr/>
        </p:nvSpPr>
        <p:spPr>
          <a:xfrm>
            <a:off x="1143000" y="609600"/>
            <a:ext cx="6705600" cy="34747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04800" y="165080"/>
            <a:ext cx="63246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Introduction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	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Building Overview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	Thesis Overview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Breadth Analysis 1: CHPS Study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Breadth Analysis 2: Green Roof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Breadth Analysis 3: Solar PV System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Conclusions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Lessons Learned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Closing Remarks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21869400" y="2895600"/>
            <a:ext cx="914400" cy="457200"/>
          </a:xfrm>
          <a:prstGeom prst="ellipse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9601200" y="727293"/>
            <a:ext cx="74676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Location: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	Worcester, Massachusetts</a:t>
            </a:r>
          </a:p>
          <a:p>
            <a:pPr>
              <a:lnSpc>
                <a:spcPct val="200000"/>
              </a:lnSpc>
            </a:pP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Size: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	195,000 Square-Foot Educational Facility</a:t>
            </a:r>
          </a:p>
          <a:p>
            <a:pPr>
              <a:lnSpc>
                <a:spcPct val="200000"/>
              </a:lnSpc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	Replacing Existing 75,000 SF Building</a:t>
            </a:r>
          </a:p>
          <a:p>
            <a:pPr>
              <a:lnSpc>
                <a:spcPct val="200000"/>
              </a:lnSpc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	1,200 Students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220200" y="101025"/>
            <a:ext cx="899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Garamond Premr Pro" pitchFamily="18" charset="0"/>
              </a:rPr>
              <a:t>Project At A Glance</a:t>
            </a:r>
            <a:endParaRPr lang="en-US" sz="3200" dirty="0">
              <a:latin typeface="Garamond Premr Pro" pitchFamily="18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0" y="3962400"/>
            <a:ext cx="9144000" cy="2859361"/>
            <a:chOff x="0" y="3962400"/>
            <a:chExt cx="9144000" cy="2859361"/>
          </a:xfrm>
        </p:grpSpPr>
        <p:sp>
          <p:nvSpPr>
            <p:cNvPr id="14" name="Rectangle 13"/>
            <p:cNvSpPr/>
            <p:nvPr/>
          </p:nvSpPr>
          <p:spPr>
            <a:xfrm>
              <a:off x="0" y="3962400"/>
              <a:ext cx="9144000" cy="533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819400" y="4000500"/>
              <a:ext cx="6172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800" dirty="0" smtClean="0">
                  <a:latin typeface="Garamond Premr Pro" pitchFamily="18" charset="0"/>
                </a:rPr>
                <a:t>Worcester North High School</a:t>
              </a:r>
              <a:endParaRPr lang="en-US" sz="2800" dirty="0">
                <a:latin typeface="Garamond Premr Pro" pitchFamily="18" charset="0"/>
              </a:endParaRPr>
            </a:p>
          </p:txBody>
        </p:sp>
        <p:pic>
          <p:nvPicPr>
            <p:cNvPr id="16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l="2506" t="33835" r="2262" b="6203"/>
            <a:stretch>
              <a:fillRect/>
            </a:stretch>
          </p:blipFill>
          <p:spPr bwMode="auto">
            <a:xfrm>
              <a:off x="1" y="4495801"/>
              <a:ext cx="9143415" cy="23259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304800" y="2057400"/>
            <a:ext cx="6705600" cy="34747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04800" y="165080"/>
            <a:ext cx="74676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Introduction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	Building Overview</a:t>
            </a:r>
          </a:p>
          <a:p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	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Thesis Overview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Breadth Analysis 1: CHPS Study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Breadth Analysis 2: Green Roof</a:t>
            </a:r>
          </a:p>
          <a:p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Breadth Analysis 3: Solar PV System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Conclusions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Lessons Learned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Closing Remarks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601200" y="1219200"/>
            <a:ext cx="81534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Research system types and components, costs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Design 2 options:</a:t>
            </a:r>
            <a:b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</a:b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	Meet full $250,000 allowance</a:t>
            </a:r>
            <a:b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</a:b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	Fill allotted roof space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Calculate Payback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220200" y="101025"/>
            <a:ext cx="899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Garamond Premr Pro" pitchFamily="18" charset="0"/>
              </a:rPr>
              <a:t>Solar PV: Method</a:t>
            </a:r>
            <a:endParaRPr lang="en-US" sz="3200" dirty="0">
              <a:latin typeface="Garamond Premr Pro" pitchFamily="18" charset="0"/>
            </a:endParaRPr>
          </a:p>
        </p:txBody>
      </p:sp>
      <p:grpSp>
        <p:nvGrpSpPr>
          <p:cNvPr id="2" name="Group 12"/>
          <p:cNvGrpSpPr/>
          <p:nvPr/>
        </p:nvGrpSpPr>
        <p:grpSpPr>
          <a:xfrm>
            <a:off x="0" y="3962400"/>
            <a:ext cx="9144000" cy="2859361"/>
            <a:chOff x="0" y="3962400"/>
            <a:chExt cx="9144000" cy="2859361"/>
          </a:xfrm>
        </p:grpSpPr>
        <p:sp>
          <p:nvSpPr>
            <p:cNvPr id="14" name="Rectangle 13"/>
            <p:cNvSpPr/>
            <p:nvPr/>
          </p:nvSpPr>
          <p:spPr>
            <a:xfrm>
              <a:off x="0" y="3962400"/>
              <a:ext cx="9144000" cy="533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819400" y="4000500"/>
              <a:ext cx="6172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800" dirty="0" smtClean="0">
                  <a:latin typeface="Garamond Premr Pro" pitchFamily="18" charset="0"/>
                </a:rPr>
                <a:t>Worcester North High School</a:t>
              </a:r>
              <a:endParaRPr lang="en-US" sz="2800" dirty="0">
                <a:latin typeface="Garamond Premr Pro" pitchFamily="18" charset="0"/>
              </a:endParaRPr>
            </a:p>
          </p:txBody>
        </p:sp>
        <p:pic>
          <p:nvPicPr>
            <p:cNvPr id="16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2506" t="33835" r="2262" b="6203"/>
            <a:stretch>
              <a:fillRect/>
            </a:stretch>
          </p:blipFill>
          <p:spPr bwMode="auto">
            <a:xfrm>
              <a:off x="1" y="4495801"/>
              <a:ext cx="9143415" cy="23259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aphicFrame>
        <p:nvGraphicFramePr>
          <p:cNvPr id="13" name="Chart 12"/>
          <p:cNvGraphicFramePr/>
          <p:nvPr/>
        </p:nvGraphicFramePr>
        <p:xfrm>
          <a:off x="19278600" y="914400"/>
          <a:ext cx="7239000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304800" y="2057400"/>
            <a:ext cx="6705600" cy="34747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04800" y="165080"/>
            <a:ext cx="74676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Introduction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	Building Overview</a:t>
            </a:r>
          </a:p>
          <a:p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	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Thesis Overview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Breadth Analysis 1: CHPS Study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Breadth Analysis 2: Green Roof</a:t>
            </a:r>
          </a:p>
          <a:p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Breadth Analysis 3: Solar PV System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Conclusions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Lessons Learned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Closing Remarks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220200" y="101025"/>
            <a:ext cx="899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Garamond Premr Pro" pitchFamily="18" charset="0"/>
              </a:rPr>
              <a:t>Solar PV: $250,000 System</a:t>
            </a:r>
            <a:endParaRPr lang="en-US" sz="3200" dirty="0">
              <a:latin typeface="Garamond Premr Pro" pitchFamily="18" charset="0"/>
            </a:endParaRPr>
          </a:p>
        </p:txBody>
      </p:sp>
      <p:grpSp>
        <p:nvGrpSpPr>
          <p:cNvPr id="2" name="Group 12"/>
          <p:cNvGrpSpPr/>
          <p:nvPr/>
        </p:nvGrpSpPr>
        <p:grpSpPr>
          <a:xfrm>
            <a:off x="0" y="3962400"/>
            <a:ext cx="9144000" cy="2859361"/>
            <a:chOff x="0" y="3962400"/>
            <a:chExt cx="9144000" cy="2859361"/>
          </a:xfrm>
        </p:grpSpPr>
        <p:sp>
          <p:nvSpPr>
            <p:cNvPr id="14" name="Rectangle 13"/>
            <p:cNvSpPr/>
            <p:nvPr/>
          </p:nvSpPr>
          <p:spPr>
            <a:xfrm>
              <a:off x="0" y="3962400"/>
              <a:ext cx="9144000" cy="533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819400" y="4000500"/>
              <a:ext cx="6172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800" dirty="0" smtClean="0">
                  <a:latin typeface="Garamond Premr Pro" pitchFamily="18" charset="0"/>
                </a:rPr>
                <a:t>Worcester North High School</a:t>
              </a:r>
              <a:endParaRPr lang="en-US" sz="2800" dirty="0">
                <a:latin typeface="Garamond Premr Pro" pitchFamily="18" charset="0"/>
              </a:endParaRPr>
            </a:p>
          </p:txBody>
        </p:sp>
        <p:pic>
          <p:nvPicPr>
            <p:cNvPr id="16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l="2506" t="33835" r="2262" b="6203"/>
            <a:stretch>
              <a:fillRect/>
            </a:stretch>
          </p:blipFill>
          <p:spPr bwMode="auto">
            <a:xfrm>
              <a:off x="1" y="4495801"/>
              <a:ext cx="9143415" cy="23259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3" name="TextBox 12"/>
          <p:cNvSpPr txBox="1"/>
          <p:nvPr/>
        </p:nvSpPr>
        <p:spPr>
          <a:xfrm>
            <a:off x="9601200" y="1219200"/>
            <a:ext cx="81534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entury Gothic" pitchFamily="34" charset="0"/>
              </a:rPr>
              <a:t>Maximum Power:  	38,640 Watts (38.64 kW)</a:t>
            </a:r>
          </a:p>
          <a:p>
            <a:endParaRPr lang="en-US" sz="2400" b="1" dirty="0" smtClean="0">
              <a:latin typeface="Century Gothic" pitchFamily="34" charset="0"/>
            </a:endParaRPr>
          </a:p>
          <a:p>
            <a:r>
              <a:rPr lang="en-US" sz="2400" b="1" dirty="0" smtClean="0">
                <a:latin typeface="Century Gothic" pitchFamily="34" charset="0"/>
              </a:rPr>
              <a:t>(3) </a:t>
            </a:r>
            <a:r>
              <a:rPr lang="en-US" sz="2400" dirty="0" smtClean="0">
                <a:latin typeface="Century Gothic" pitchFamily="34" charset="0"/>
              </a:rPr>
              <a:t>12.88kW arrays comprise the 38.64 kW system:</a:t>
            </a:r>
          </a:p>
          <a:p>
            <a:r>
              <a:rPr lang="en-US" sz="2400" dirty="0" smtClean="0">
                <a:latin typeface="Century Gothic" pitchFamily="34" charset="0"/>
              </a:rPr>
              <a:t> </a:t>
            </a:r>
          </a:p>
          <a:p>
            <a:r>
              <a:rPr lang="en-US" sz="2400" dirty="0" smtClean="0">
                <a:latin typeface="Century Gothic" pitchFamily="34" charset="0"/>
              </a:rPr>
              <a:t>Solar Panels:	(56) BP Solar 3230T, 230W each</a:t>
            </a:r>
          </a:p>
          <a:p>
            <a:endParaRPr lang="en-US" sz="2400" dirty="0" smtClean="0">
              <a:latin typeface="Century Gothic" pitchFamily="34" charset="0"/>
            </a:endParaRPr>
          </a:p>
          <a:p>
            <a:r>
              <a:rPr lang="en-US" sz="2400" dirty="0" smtClean="0">
                <a:latin typeface="Century Gothic" pitchFamily="34" charset="0"/>
              </a:rPr>
              <a:t>Inverter: 		(1) </a:t>
            </a:r>
            <a:r>
              <a:rPr lang="en-US" sz="2400" dirty="0" err="1" smtClean="0">
                <a:latin typeface="Century Gothic" pitchFamily="34" charset="0"/>
              </a:rPr>
              <a:t>Fronius</a:t>
            </a:r>
            <a:r>
              <a:rPr lang="en-US" sz="2400" dirty="0" smtClean="0">
                <a:latin typeface="Century Gothic" pitchFamily="34" charset="0"/>
              </a:rPr>
              <a:t> IG Plus, 13.8 kW</a:t>
            </a:r>
          </a:p>
          <a:p>
            <a:endParaRPr lang="en-US" sz="2400" dirty="0" smtClean="0">
              <a:latin typeface="Century Gothic" pitchFamily="34" charset="0"/>
            </a:endParaRPr>
          </a:p>
          <a:p>
            <a:r>
              <a:rPr lang="en-US" sz="2400" dirty="0" smtClean="0">
                <a:latin typeface="Century Gothic" pitchFamily="34" charset="0"/>
              </a:rPr>
              <a:t>Combiner Box:	(1) SMA SBCB-6</a:t>
            </a:r>
          </a:p>
          <a:p>
            <a:endParaRPr lang="en-US" sz="2400" dirty="0" smtClean="0">
              <a:latin typeface="Century Gothic" pitchFamily="34" charset="0"/>
            </a:endParaRPr>
          </a:p>
          <a:p>
            <a:r>
              <a:rPr lang="en-US" sz="2400" dirty="0" smtClean="0">
                <a:latin typeface="Century Gothic" pitchFamily="34" charset="0"/>
              </a:rPr>
              <a:t>Wiring:	 	(4) Strings in Parallel</a:t>
            </a:r>
            <a:br>
              <a:rPr lang="en-US" sz="2400" dirty="0" smtClean="0">
                <a:latin typeface="Century Gothic" pitchFamily="34" charset="0"/>
              </a:rPr>
            </a:br>
            <a:r>
              <a:rPr lang="en-US" sz="2400" dirty="0" smtClean="0">
                <a:latin typeface="Century Gothic" pitchFamily="34" charset="0"/>
              </a:rPr>
              <a:t>			(1) string = 14 panels in series</a:t>
            </a:r>
          </a:p>
          <a:p>
            <a:endParaRPr lang="en-US" sz="2400" dirty="0" smtClean="0">
              <a:latin typeface="Century Gothic" pitchFamily="34" charset="0"/>
            </a:endParaRPr>
          </a:p>
          <a:p>
            <a:r>
              <a:rPr lang="en-US" sz="2400" dirty="0" smtClean="0">
                <a:latin typeface="Century Gothic" pitchFamily="34" charset="0"/>
              </a:rPr>
              <a:t>Area Required:	3,000 Square Feet</a:t>
            </a:r>
          </a:p>
          <a:p>
            <a:endParaRPr lang="en-US" sz="2400" dirty="0" smtClean="0">
              <a:latin typeface="Century Gothic" pitchFamily="34" charset="0"/>
            </a:endParaRPr>
          </a:p>
        </p:txBody>
      </p:sp>
      <p:graphicFrame>
        <p:nvGraphicFramePr>
          <p:cNvPr id="48129" name="Object 1"/>
          <p:cNvGraphicFramePr>
            <a:graphicFrameLocks noChangeAspect="1"/>
          </p:cNvGraphicFramePr>
          <p:nvPr/>
        </p:nvGraphicFramePr>
        <p:xfrm>
          <a:off x="18516601" y="1066800"/>
          <a:ext cx="2819400" cy="3628498"/>
        </p:xfrm>
        <a:graphic>
          <a:graphicData uri="http://schemas.openxmlformats.org/presentationml/2006/ole">
            <p:oleObj spid="_x0000_s48129" name="Visio" r:id="rId4" imgW="5069991" imgH="6533106" progId="Visio.Drawing.11">
              <p:embed/>
            </p:oleObj>
          </a:graphicData>
        </a:graphic>
      </p:graphicFrame>
      <p:graphicFrame>
        <p:nvGraphicFramePr>
          <p:cNvPr id="18" name="Object 1"/>
          <p:cNvGraphicFramePr>
            <a:graphicFrameLocks noChangeAspect="1"/>
          </p:cNvGraphicFramePr>
          <p:nvPr/>
        </p:nvGraphicFramePr>
        <p:xfrm>
          <a:off x="21564600" y="1219200"/>
          <a:ext cx="2664387" cy="3429000"/>
        </p:xfrm>
        <a:graphic>
          <a:graphicData uri="http://schemas.openxmlformats.org/presentationml/2006/ole">
            <p:oleObj spid="_x0000_s48130" name="Visio" r:id="rId5" imgW="5069991" imgH="6533106" progId="Visio.Drawing.11">
              <p:embed/>
            </p:oleObj>
          </a:graphicData>
        </a:graphic>
      </p:graphicFrame>
      <p:graphicFrame>
        <p:nvGraphicFramePr>
          <p:cNvPr id="19" name="Object 1"/>
          <p:cNvGraphicFramePr>
            <a:graphicFrameLocks noChangeAspect="1"/>
          </p:cNvGraphicFramePr>
          <p:nvPr/>
        </p:nvGraphicFramePr>
        <p:xfrm>
          <a:off x="24460200" y="1295400"/>
          <a:ext cx="2664387" cy="3429000"/>
        </p:xfrm>
        <a:graphic>
          <a:graphicData uri="http://schemas.openxmlformats.org/presentationml/2006/ole">
            <p:oleObj spid="_x0000_s48131" name="Visio" r:id="rId6" imgW="5069991" imgH="6533106" progId="Visio.Drawing.11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304800" y="2057400"/>
            <a:ext cx="6705600" cy="34747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04800" y="165080"/>
            <a:ext cx="74676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Introduction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	Building Overview</a:t>
            </a:r>
          </a:p>
          <a:p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	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Thesis Overview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Breadth Analysis 1: CHPS Study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Breadth Analysis 2: Green Roof</a:t>
            </a:r>
          </a:p>
          <a:p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Breadth Analysis 3: Solar PV System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Conclusions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Lessons Learned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Closing Remarks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220200" y="101025"/>
            <a:ext cx="899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Garamond Premr Pro" pitchFamily="18" charset="0"/>
              </a:rPr>
              <a:t>Solar PV: </a:t>
            </a:r>
            <a:r>
              <a:rPr lang="en-US" sz="3200" dirty="0" smtClean="0">
                <a:latin typeface="Garamond Premr Pro" pitchFamily="18" charset="0"/>
              </a:rPr>
              <a:t>600 </a:t>
            </a:r>
            <a:r>
              <a:rPr lang="en-US" sz="3200" dirty="0" smtClean="0">
                <a:latin typeface="Garamond Premr Pro" pitchFamily="18" charset="0"/>
              </a:rPr>
              <a:t>SF of Roof Space</a:t>
            </a:r>
            <a:endParaRPr lang="en-US" sz="3200" dirty="0">
              <a:latin typeface="Garamond Premr Pro" pitchFamily="18" charset="0"/>
            </a:endParaRPr>
          </a:p>
        </p:txBody>
      </p:sp>
      <p:grpSp>
        <p:nvGrpSpPr>
          <p:cNvPr id="2" name="Group 12"/>
          <p:cNvGrpSpPr/>
          <p:nvPr/>
        </p:nvGrpSpPr>
        <p:grpSpPr>
          <a:xfrm>
            <a:off x="0" y="3962400"/>
            <a:ext cx="9144000" cy="2859361"/>
            <a:chOff x="0" y="3962400"/>
            <a:chExt cx="9144000" cy="2859361"/>
          </a:xfrm>
        </p:grpSpPr>
        <p:sp>
          <p:nvSpPr>
            <p:cNvPr id="14" name="Rectangle 13"/>
            <p:cNvSpPr/>
            <p:nvPr/>
          </p:nvSpPr>
          <p:spPr>
            <a:xfrm>
              <a:off x="0" y="3962400"/>
              <a:ext cx="9144000" cy="533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819400" y="4000500"/>
              <a:ext cx="6172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800" dirty="0" smtClean="0">
                  <a:latin typeface="Garamond Premr Pro" pitchFamily="18" charset="0"/>
                </a:rPr>
                <a:t>Worcester North High School</a:t>
              </a:r>
              <a:endParaRPr lang="en-US" sz="2800" dirty="0">
                <a:latin typeface="Garamond Premr Pro" pitchFamily="18" charset="0"/>
              </a:endParaRPr>
            </a:p>
          </p:txBody>
        </p:sp>
        <p:pic>
          <p:nvPicPr>
            <p:cNvPr id="16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l="2506" t="33835" r="2262" b="6203"/>
            <a:stretch>
              <a:fillRect/>
            </a:stretch>
          </p:blipFill>
          <p:spPr bwMode="auto">
            <a:xfrm>
              <a:off x="1" y="4495801"/>
              <a:ext cx="9143415" cy="23259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3" name="TextBox 12"/>
          <p:cNvSpPr txBox="1"/>
          <p:nvPr/>
        </p:nvSpPr>
        <p:spPr>
          <a:xfrm>
            <a:off x="9601200" y="1219200"/>
            <a:ext cx="86106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entury Gothic" pitchFamily="34" charset="0"/>
              </a:rPr>
              <a:t>Maximum Power: 	7,590 Watts (7.59 kW)</a:t>
            </a:r>
          </a:p>
          <a:p>
            <a:endParaRPr lang="en-US" sz="2400" dirty="0" smtClean="0">
              <a:latin typeface="Century Gothic" pitchFamily="34" charset="0"/>
            </a:endParaRPr>
          </a:p>
          <a:p>
            <a:r>
              <a:rPr lang="en-US" sz="2400" dirty="0" smtClean="0">
                <a:latin typeface="Century Gothic" pitchFamily="34" charset="0"/>
              </a:rPr>
              <a:t>Solar Panels:	(33) BP Solar 3230T, 230W each</a:t>
            </a:r>
          </a:p>
          <a:p>
            <a:endParaRPr lang="en-US" sz="2400" dirty="0" smtClean="0">
              <a:latin typeface="Century Gothic" pitchFamily="34" charset="0"/>
            </a:endParaRPr>
          </a:p>
          <a:p>
            <a:r>
              <a:rPr lang="en-US" sz="2400" dirty="0" smtClean="0">
                <a:latin typeface="Century Gothic" pitchFamily="34" charset="0"/>
              </a:rPr>
              <a:t>Inverter:		(1) SMA Sunny Boy SB7000US, 8.75 kW</a:t>
            </a:r>
          </a:p>
          <a:p>
            <a:endParaRPr lang="en-US" sz="2400" dirty="0" smtClean="0">
              <a:latin typeface="Century Gothic" pitchFamily="34" charset="0"/>
            </a:endParaRPr>
          </a:p>
          <a:p>
            <a:r>
              <a:rPr lang="en-US" sz="2400" dirty="0" smtClean="0">
                <a:latin typeface="Century Gothic" pitchFamily="34" charset="0"/>
              </a:rPr>
              <a:t>Combiner Box:	(1) SMA SBCB-6</a:t>
            </a:r>
          </a:p>
          <a:p>
            <a:endParaRPr lang="en-US" sz="2400" dirty="0" smtClean="0">
              <a:latin typeface="Century Gothic" pitchFamily="34" charset="0"/>
            </a:endParaRPr>
          </a:p>
          <a:p>
            <a:r>
              <a:rPr lang="en-US" sz="2400" dirty="0" smtClean="0">
                <a:latin typeface="Century Gothic" pitchFamily="34" charset="0"/>
              </a:rPr>
              <a:t>Wiring :		(3) Strings in Parallel</a:t>
            </a:r>
          </a:p>
          <a:p>
            <a:r>
              <a:rPr lang="en-US" sz="2400" dirty="0" smtClean="0">
                <a:latin typeface="Century Gothic" pitchFamily="34" charset="0"/>
              </a:rPr>
              <a:t>			(1) String = 11 panels wired in series</a:t>
            </a:r>
          </a:p>
          <a:p>
            <a:endParaRPr lang="en-US" sz="2400" dirty="0" smtClean="0">
              <a:latin typeface="Century Gothic" pitchFamily="34" charset="0"/>
            </a:endParaRPr>
          </a:p>
          <a:p>
            <a:r>
              <a:rPr lang="en-US" sz="2400" dirty="0" smtClean="0">
                <a:latin typeface="Century Gothic" pitchFamily="34" charset="0"/>
              </a:rPr>
              <a:t>Area Required:	592.68 Square Feet</a:t>
            </a:r>
            <a:endParaRPr lang="en-US" sz="2400" dirty="0">
              <a:latin typeface="Century Gothic" pitchFamily="34" charset="0"/>
            </a:endParaRPr>
          </a:p>
        </p:txBody>
      </p:sp>
      <p:graphicFrame>
        <p:nvGraphicFramePr>
          <p:cNvPr id="53250" name="Object 2"/>
          <p:cNvGraphicFramePr>
            <a:graphicFrameLocks noChangeAspect="1"/>
          </p:cNvGraphicFramePr>
          <p:nvPr/>
        </p:nvGraphicFramePr>
        <p:xfrm>
          <a:off x="20040600" y="990600"/>
          <a:ext cx="5173662" cy="4903373"/>
        </p:xfrm>
        <a:graphic>
          <a:graphicData uri="http://schemas.openxmlformats.org/presentationml/2006/ole">
            <p:oleObj spid="_x0000_s53250" name="Visio" r:id="rId4" imgW="5067096" imgH="4791185" progId="Visio.Drawing.11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304800" y="2057400"/>
            <a:ext cx="6705600" cy="34747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04800" y="165080"/>
            <a:ext cx="74676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Introduction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	Building Overview</a:t>
            </a:r>
          </a:p>
          <a:p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	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Thesis Overview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Breadth Analysis 1: CHPS Study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Breadth Analysis 2: Green Roof</a:t>
            </a:r>
          </a:p>
          <a:p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Breadth Analysis 3: Solar PV System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Conclusions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Lessons Learned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Closing Remarks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601200" y="1219200"/>
            <a:ext cx="85344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Both systems show a payback of 31 years</a:t>
            </a:r>
            <a:b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</a:b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(cash financing)</a:t>
            </a:r>
          </a:p>
          <a:p>
            <a:pPr marL="457200" indent="-457200">
              <a:lnSpc>
                <a:spcPct val="200000"/>
              </a:lnSpc>
              <a:buFont typeface="Arial" pitchFamily="34" charset="0"/>
              <a:buChar char="•"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Implement smaller array to reduce structural impact</a:t>
            </a:r>
          </a:p>
          <a:p>
            <a:pPr marL="457200" indent="-457200">
              <a:lnSpc>
                <a:spcPct val="200000"/>
              </a:lnSpc>
              <a:buFont typeface="Arial" pitchFamily="34" charset="0"/>
              <a:buChar char="•"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Implement larger array if funds are available and gymnasium can support array</a:t>
            </a:r>
          </a:p>
          <a:p>
            <a:pPr marL="457200" indent="-457200">
              <a:lnSpc>
                <a:spcPct val="200000"/>
              </a:lnSpc>
              <a:buFont typeface="Arial" pitchFamily="34" charset="0"/>
              <a:buChar char="•"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Up to 5 credits added by PV system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220200" y="101025"/>
            <a:ext cx="899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Garamond Premr Pro" pitchFamily="18" charset="0"/>
              </a:rPr>
              <a:t>Solar PV: Recommendation</a:t>
            </a:r>
            <a:endParaRPr lang="en-US" sz="3200" dirty="0">
              <a:latin typeface="Garamond Premr Pro" pitchFamily="18" charset="0"/>
            </a:endParaRPr>
          </a:p>
        </p:txBody>
      </p:sp>
      <p:grpSp>
        <p:nvGrpSpPr>
          <p:cNvPr id="2" name="Group 12"/>
          <p:cNvGrpSpPr/>
          <p:nvPr/>
        </p:nvGrpSpPr>
        <p:grpSpPr>
          <a:xfrm>
            <a:off x="0" y="3962400"/>
            <a:ext cx="9144000" cy="2859361"/>
            <a:chOff x="0" y="3962400"/>
            <a:chExt cx="9144000" cy="2859361"/>
          </a:xfrm>
        </p:grpSpPr>
        <p:sp>
          <p:nvSpPr>
            <p:cNvPr id="14" name="Rectangle 13"/>
            <p:cNvSpPr/>
            <p:nvPr/>
          </p:nvSpPr>
          <p:spPr>
            <a:xfrm>
              <a:off x="0" y="3962400"/>
              <a:ext cx="9144000" cy="533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819400" y="4000500"/>
              <a:ext cx="6172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800" dirty="0" smtClean="0">
                  <a:latin typeface="Garamond Premr Pro" pitchFamily="18" charset="0"/>
                </a:rPr>
                <a:t>Worcester North High School</a:t>
              </a:r>
              <a:endParaRPr lang="en-US" sz="2800" dirty="0">
                <a:latin typeface="Garamond Premr Pro" pitchFamily="18" charset="0"/>
              </a:endParaRPr>
            </a:p>
          </p:txBody>
        </p:sp>
        <p:pic>
          <p:nvPicPr>
            <p:cNvPr id="16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2506" t="33835" r="2262" b="6203"/>
            <a:stretch>
              <a:fillRect/>
            </a:stretch>
          </p:blipFill>
          <p:spPr bwMode="auto">
            <a:xfrm>
              <a:off x="1" y="4495801"/>
              <a:ext cx="9143415" cy="23259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aphicFrame>
        <p:nvGraphicFramePr>
          <p:cNvPr id="17" name="Chart 16"/>
          <p:cNvGraphicFramePr/>
          <p:nvPr/>
        </p:nvGraphicFramePr>
        <p:xfrm>
          <a:off x="20650200" y="457200"/>
          <a:ext cx="478155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8" name="Chart 17"/>
          <p:cNvGraphicFramePr/>
          <p:nvPr/>
        </p:nvGraphicFramePr>
        <p:xfrm>
          <a:off x="20574000" y="3581400"/>
          <a:ext cx="478155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304800" y="2438400"/>
            <a:ext cx="6705600" cy="34747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04800" y="165080"/>
            <a:ext cx="74676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Introduction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	Building Overview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	Thesis Overview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Breadth Analysis 1: CHPS Study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Breadth Analysis 2: Green Roof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Breadth Analysis 3: Solar PV System</a:t>
            </a:r>
          </a:p>
          <a:p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Conclusions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Lessons Learned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Closing Remarks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601200" y="727293"/>
            <a:ext cx="81534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CHPS</a:t>
            </a:r>
          </a:p>
          <a:p>
            <a:pPr>
              <a:buFont typeface="Arial" pitchFamily="34" charset="0"/>
              <a:buChar char="•"/>
            </a:pP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Good regional system for schools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 Needs improvement in knowledge transfer</a:t>
            </a:r>
          </a:p>
          <a:p>
            <a:endParaRPr 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  <a:p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Green Roof</a:t>
            </a:r>
          </a:p>
          <a:p>
            <a:pPr>
              <a:buFont typeface="Arial" pitchFamily="34" charset="0"/>
              <a:buChar char="•"/>
            </a:pP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Feasible with current roof and 23 PSF assembly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 Cost: $ 522,750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 Could pay itself back in 50 years</a:t>
            </a:r>
          </a:p>
          <a:p>
            <a:endParaRPr 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  <a:p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Solar PV System</a:t>
            </a:r>
          </a:p>
          <a:p>
            <a:pPr>
              <a:buFont typeface="Arial" pitchFamily="34" charset="0"/>
              <a:buChar char="•"/>
            </a:pP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Two options for owner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 Both pay back after 31 years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 Acts as a learning tool for students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0" y="3962400"/>
            <a:ext cx="9144000" cy="2859361"/>
            <a:chOff x="0" y="3962400"/>
            <a:chExt cx="9144000" cy="2859361"/>
          </a:xfrm>
        </p:grpSpPr>
        <p:sp>
          <p:nvSpPr>
            <p:cNvPr id="14" name="Rectangle 13"/>
            <p:cNvSpPr/>
            <p:nvPr/>
          </p:nvSpPr>
          <p:spPr>
            <a:xfrm>
              <a:off x="0" y="3962400"/>
              <a:ext cx="9144000" cy="533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819400" y="4000500"/>
              <a:ext cx="6172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800" dirty="0" smtClean="0">
                  <a:latin typeface="Garamond Premr Pro" pitchFamily="18" charset="0"/>
                </a:rPr>
                <a:t>Worcester North High School</a:t>
              </a:r>
              <a:endParaRPr lang="en-US" sz="2800" dirty="0">
                <a:latin typeface="Garamond Premr Pro" pitchFamily="18" charset="0"/>
              </a:endParaRPr>
            </a:p>
          </p:txBody>
        </p:sp>
        <p:pic>
          <p:nvPicPr>
            <p:cNvPr id="16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2506" t="33835" r="2262" b="6203"/>
            <a:stretch>
              <a:fillRect/>
            </a:stretch>
          </p:blipFill>
          <p:spPr bwMode="auto">
            <a:xfrm>
              <a:off x="1" y="4495801"/>
              <a:ext cx="9143415" cy="23259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304800" y="2819400"/>
            <a:ext cx="6705600" cy="34747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04800" y="165080"/>
            <a:ext cx="74676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Introduction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	Building Overview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	Thesis Overview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Breadth Analysis 1: CHPS Study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Breadth Analysis 2: Green Roof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Breadth Analysis 3: Solar PV System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Conclusions</a:t>
            </a:r>
          </a:p>
          <a:p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Lessons Learned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Closing Remarks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601200" y="914400"/>
            <a:ext cx="81534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 Good input is hard to get!</a:t>
            </a:r>
          </a:p>
          <a:p>
            <a:pPr>
              <a:buFont typeface="Arial" pitchFamily="34" charset="0"/>
              <a:buChar char="•"/>
            </a:pPr>
            <a:endParaRPr 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 More research is needed on the effects of sustainability ratings on the construction management process.</a:t>
            </a:r>
            <a:b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</a:br>
            <a:endParaRPr 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 “Greening” a typical building produces large benefits; making a green building greener presents incremental benefits .</a:t>
            </a:r>
          </a:p>
          <a:p>
            <a:endParaRPr 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 Payback is not as immediate as you’d think.</a:t>
            </a:r>
          </a:p>
          <a:p>
            <a:pPr>
              <a:buFont typeface="Arial" pitchFamily="34" charset="0"/>
              <a:buChar char="•"/>
            </a:pPr>
            <a:endParaRPr 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 Great learning experience.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220200" y="101025"/>
            <a:ext cx="899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Garamond Premr Pro" pitchFamily="18" charset="0"/>
              </a:rPr>
              <a:t>Lessons Learned</a:t>
            </a:r>
            <a:endParaRPr lang="en-US" sz="3200" dirty="0">
              <a:latin typeface="Garamond Premr Pro" pitchFamily="18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0" y="3962400"/>
            <a:ext cx="9144000" cy="2859361"/>
            <a:chOff x="0" y="3962400"/>
            <a:chExt cx="9144000" cy="2859361"/>
          </a:xfrm>
        </p:grpSpPr>
        <p:sp>
          <p:nvSpPr>
            <p:cNvPr id="14" name="Rectangle 13"/>
            <p:cNvSpPr/>
            <p:nvPr/>
          </p:nvSpPr>
          <p:spPr>
            <a:xfrm>
              <a:off x="0" y="3962400"/>
              <a:ext cx="9144000" cy="533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819400" y="4000500"/>
              <a:ext cx="6172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800" dirty="0" smtClean="0">
                  <a:latin typeface="Garamond Premr Pro" pitchFamily="18" charset="0"/>
                </a:rPr>
                <a:t>Worcester North High School</a:t>
              </a:r>
              <a:endParaRPr lang="en-US" sz="2800" dirty="0">
                <a:latin typeface="Garamond Premr Pro" pitchFamily="18" charset="0"/>
              </a:endParaRPr>
            </a:p>
          </p:txBody>
        </p:sp>
        <p:pic>
          <p:nvPicPr>
            <p:cNvPr id="16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2506" t="33835" r="2262" b="6203"/>
            <a:stretch>
              <a:fillRect/>
            </a:stretch>
          </p:blipFill>
          <p:spPr bwMode="auto">
            <a:xfrm>
              <a:off x="1" y="4495801"/>
              <a:ext cx="9143415" cy="23259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304800" y="3157728"/>
            <a:ext cx="6705600" cy="34747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04800" y="165080"/>
            <a:ext cx="74676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Introduction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	Building Overview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	Thesis Overview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Breadth Analysis 1: CHPS Study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Breadth Analysis 2: Green Roof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Breadth Analysis 3: Solar PV System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Conclusions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Lessons Learned</a:t>
            </a:r>
          </a:p>
          <a:p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Closing Remarks</a:t>
            </a:r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601200" y="727293"/>
            <a:ext cx="8153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endParaRPr 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  <a:p>
            <a:pPr algn="ctr">
              <a:lnSpc>
                <a:spcPct val="200000"/>
              </a:lnSpc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Questions?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0" y="3962400"/>
            <a:ext cx="9144000" cy="2859361"/>
            <a:chOff x="0" y="3962400"/>
            <a:chExt cx="9144000" cy="2859361"/>
          </a:xfrm>
        </p:grpSpPr>
        <p:sp>
          <p:nvSpPr>
            <p:cNvPr id="14" name="Rectangle 13"/>
            <p:cNvSpPr/>
            <p:nvPr/>
          </p:nvSpPr>
          <p:spPr>
            <a:xfrm>
              <a:off x="0" y="3962400"/>
              <a:ext cx="9144000" cy="533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819400" y="4000500"/>
              <a:ext cx="6172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800" dirty="0" smtClean="0">
                  <a:latin typeface="Garamond Premr Pro" pitchFamily="18" charset="0"/>
                </a:rPr>
                <a:t>Worcester North High School</a:t>
              </a:r>
              <a:endParaRPr lang="en-US" sz="2800" dirty="0">
                <a:latin typeface="Garamond Premr Pro" pitchFamily="18" charset="0"/>
              </a:endParaRPr>
            </a:p>
          </p:txBody>
        </p:sp>
        <p:pic>
          <p:nvPicPr>
            <p:cNvPr id="16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2506" t="33835" r="2262" b="6203"/>
            <a:stretch>
              <a:fillRect/>
            </a:stretch>
          </p:blipFill>
          <p:spPr bwMode="auto">
            <a:xfrm>
              <a:off x="1" y="4495801"/>
              <a:ext cx="9143415" cy="23259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143000" y="609600"/>
            <a:ext cx="6705600" cy="34747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04800" y="165080"/>
            <a:ext cx="63246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Introduction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	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Building Overview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	Thesis Overview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Breadth Analysis 1: CHPS Study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Breadth Analysis 2: Green Roof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Breadth Analysis 3: Solar PV System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Conclusions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Lessons Learned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Closing Remarks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601200" y="727293"/>
            <a:ext cx="74676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Guaranteed Maximum Price: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	$54 Million</a:t>
            </a:r>
          </a:p>
          <a:p>
            <a:pPr>
              <a:lnSpc>
                <a:spcPct val="200000"/>
              </a:lnSpc>
            </a:pP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Duration: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	29 Months</a:t>
            </a:r>
            <a:b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</a:b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	April 2009 – September 2011</a:t>
            </a:r>
          </a:p>
          <a:p>
            <a:pPr>
              <a:lnSpc>
                <a:spcPct val="200000"/>
              </a:lnSpc>
            </a:pP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CM-at-Risk:	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Gilbane Building Co.</a:t>
            </a:r>
          </a:p>
          <a:p>
            <a:pPr>
              <a:lnSpc>
                <a:spcPct val="200000"/>
              </a:lnSpc>
            </a:pP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220200" y="101025"/>
            <a:ext cx="899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Garamond Premr Pro" pitchFamily="18" charset="0"/>
              </a:rPr>
              <a:t>Project At A Glance</a:t>
            </a:r>
            <a:endParaRPr lang="en-US" sz="3200" dirty="0">
              <a:latin typeface="Garamond Premr Pro" pitchFamily="18" charset="0"/>
            </a:endParaRPr>
          </a:p>
        </p:txBody>
      </p:sp>
      <p:grpSp>
        <p:nvGrpSpPr>
          <p:cNvPr id="2" name="Group 12"/>
          <p:cNvGrpSpPr/>
          <p:nvPr/>
        </p:nvGrpSpPr>
        <p:grpSpPr>
          <a:xfrm>
            <a:off x="0" y="3962400"/>
            <a:ext cx="9144000" cy="2859361"/>
            <a:chOff x="0" y="3962400"/>
            <a:chExt cx="9144000" cy="2859361"/>
          </a:xfrm>
        </p:grpSpPr>
        <p:sp>
          <p:nvSpPr>
            <p:cNvPr id="14" name="Rectangle 13"/>
            <p:cNvSpPr/>
            <p:nvPr/>
          </p:nvSpPr>
          <p:spPr>
            <a:xfrm>
              <a:off x="0" y="3962400"/>
              <a:ext cx="9144000" cy="533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819400" y="4000500"/>
              <a:ext cx="6172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800" dirty="0" smtClean="0">
                  <a:latin typeface="Garamond Premr Pro" pitchFamily="18" charset="0"/>
                </a:rPr>
                <a:t>Worcester North High School</a:t>
              </a:r>
              <a:endParaRPr lang="en-US" sz="2800" dirty="0">
                <a:latin typeface="Garamond Premr Pro" pitchFamily="18" charset="0"/>
              </a:endParaRPr>
            </a:p>
          </p:txBody>
        </p:sp>
        <p:pic>
          <p:nvPicPr>
            <p:cNvPr id="16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2506" t="33835" r="2262" b="6203"/>
            <a:stretch>
              <a:fillRect/>
            </a:stretch>
          </p:blipFill>
          <p:spPr bwMode="auto">
            <a:xfrm>
              <a:off x="1" y="4495801"/>
              <a:ext cx="9143415" cy="23259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026" name="Picture 2" descr="W:\My Documents\Thesis\Graphics\Gilbane_Red_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12200" y="2963863"/>
            <a:ext cx="3074988" cy="930275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143000" y="990600"/>
            <a:ext cx="6705600" cy="34747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04800" y="165080"/>
            <a:ext cx="74676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Introduction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	Building Overview</a:t>
            </a:r>
          </a:p>
          <a:p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	Thesis Overview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Breadth Analysis 1: CHPS Study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Breadth Analysis 2: Green Roof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Breadth Analysis 3: Solar PV System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Conclusions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Lessons Learned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Closing Remarks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220200" y="101025"/>
            <a:ext cx="899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Garamond Premr Pro" pitchFamily="18" charset="0"/>
              </a:rPr>
              <a:t>Overview: Thesis Efforts</a:t>
            </a:r>
            <a:endParaRPr lang="en-US" sz="3200" dirty="0">
              <a:latin typeface="Garamond Premr Pro" pitchFamily="18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0" y="3962400"/>
            <a:ext cx="9144000" cy="2859361"/>
            <a:chOff x="0" y="3962400"/>
            <a:chExt cx="9144000" cy="2859361"/>
          </a:xfrm>
        </p:grpSpPr>
        <p:sp>
          <p:nvSpPr>
            <p:cNvPr id="14" name="Rectangle 13"/>
            <p:cNvSpPr/>
            <p:nvPr/>
          </p:nvSpPr>
          <p:spPr>
            <a:xfrm>
              <a:off x="0" y="3962400"/>
              <a:ext cx="9144000" cy="533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819400" y="4000500"/>
              <a:ext cx="6172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800" dirty="0" smtClean="0">
                  <a:latin typeface="Garamond Premr Pro" pitchFamily="18" charset="0"/>
                </a:rPr>
                <a:t>Worcester North High School</a:t>
              </a:r>
              <a:endParaRPr lang="en-US" sz="2800" dirty="0">
                <a:latin typeface="Garamond Premr Pro" pitchFamily="18" charset="0"/>
              </a:endParaRPr>
            </a:p>
          </p:txBody>
        </p:sp>
        <p:pic>
          <p:nvPicPr>
            <p:cNvPr id="19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2506" t="33835" r="2262" b="6203"/>
            <a:stretch>
              <a:fillRect/>
            </a:stretch>
          </p:blipFill>
          <p:spPr bwMode="auto">
            <a:xfrm>
              <a:off x="1" y="4495801"/>
              <a:ext cx="9143415" cy="23259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2" name="TextBox 21"/>
          <p:cNvSpPr txBox="1"/>
          <p:nvPr/>
        </p:nvSpPr>
        <p:spPr>
          <a:xfrm>
            <a:off x="9601200" y="727293"/>
            <a:ext cx="8534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Common Thread: Sustainability</a:t>
            </a:r>
          </a:p>
          <a:p>
            <a:pPr algn="ctr">
              <a:lnSpc>
                <a:spcPct val="250000"/>
              </a:lnSpc>
            </a:pP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How can this building’s efficiency be improved?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143000" y="990600"/>
            <a:ext cx="6705600" cy="34747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04800" y="165080"/>
            <a:ext cx="74676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Introduction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	Building Overview</a:t>
            </a:r>
          </a:p>
          <a:p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	Thesis Overview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Breadth Analysis 1: CHPS Study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Breadth Analysis 2: Green Roof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Breadth Analysis 3: Solar PV System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Conclusions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Lessons Learned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Closing Remarks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601200" y="727293"/>
            <a:ext cx="853440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Common Thread: Sustainability</a:t>
            </a:r>
          </a:p>
          <a:p>
            <a:pPr algn="ctr">
              <a:lnSpc>
                <a:spcPct val="250000"/>
              </a:lnSpc>
            </a:pP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How can this building’s efficiency be improved?</a:t>
            </a:r>
          </a:p>
          <a:p>
            <a:pPr>
              <a:lnSpc>
                <a:spcPct val="250000"/>
              </a:lnSpc>
            </a:pP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Analyses: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I. CHPS Rating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(Collaborative for High-Performance Schools)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220200" y="101025"/>
            <a:ext cx="899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Garamond Premr Pro" pitchFamily="18" charset="0"/>
              </a:rPr>
              <a:t>Overview: Thesis Efforts</a:t>
            </a:r>
            <a:endParaRPr lang="en-US" sz="3200" dirty="0">
              <a:latin typeface="Garamond Premr Pro" pitchFamily="18" charset="0"/>
            </a:endParaRPr>
          </a:p>
        </p:txBody>
      </p:sp>
      <p:grpSp>
        <p:nvGrpSpPr>
          <p:cNvPr id="2" name="Group 16"/>
          <p:cNvGrpSpPr/>
          <p:nvPr/>
        </p:nvGrpSpPr>
        <p:grpSpPr>
          <a:xfrm>
            <a:off x="20193000" y="1790700"/>
            <a:ext cx="5334000" cy="3276600"/>
            <a:chOff x="19126200" y="1066800"/>
            <a:chExt cx="5334000" cy="3276600"/>
          </a:xfrm>
        </p:grpSpPr>
        <p:sp>
          <p:nvSpPr>
            <p:cNvPr id="16" name="Rectangle 15"/>
            <p:cNvSpPr/>
            <p:nvPr/>
          </p:nvSpPr>
          <p:spPr>
            <a:xfrm>
              <a:off x="19126200" y="1066800"/>
              <a:ext cx="5334000" cy="3276600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5" name="Picture 14" descr="CHPS-Member.gif"/>
            <p:cNvPicPr>
              <a:picLocks noChangeAspect="1"/>
            </p:cNvPicPr>
            <p:nvPr/>
          </p:nvPicPr>
          <p:blipFill>
            <a:blip r:embed="rId2" cstate="print"/>
            <a:srcRect b="20000"/>
            <a:stretch>
              <a:fillRect/>
            </a:stretch>
          </p:blipFill>
          <p:spPr>
            <a:xfrm>
              <a:off x="19354800" y="1219200"/>
              <a:ext cx="4943475" cy="3048000"/>
            </a:xfrm>
            <a:prstGeom prst="rect">
              <a:avLst/>
            </a:prstGeom>
          </p:spPr>
        </p:pic>
      </p:grpSp>
      <p:grpSp>
        <p:nvGrpSpPr>
          <p:cNvPr id="13" name="Group 12"/>
          <p:cNvGrpSpPr/>
          <p:nvPr/>
        </p:nvGrpSpPr>
        <p:grpSpPr>
          <a:xfrm>
            <a:off x="0" y="3962400"/>
            <a:ext cx="9144000" cy="2859361"/>
            <a:chOff x="0" y="3962400"/>
            <a:chExt cx="9144000" cy="2859361"/>
          </a:xfrm>
        </p:grpSpPr>
        <p:sp>
          <p:nvSpPr>
            <p:cNvPr id="14" name="Rectangle 13"/>
            <p:cNvSpPr/>
            <p:nvPr/>
          </p:nvSpPr>
          <p:spPr>
            <a:xfrm>
              <a:off x="0" y="3962400"/>
              <a:ext cx="9144000" cy="533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819400" y="4000500"/>
              <a:ext cx="6172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800" dirty="0" smtClean="0">
                  <a:latin typeface="Garamond Premr Pro" pitchFamily="18" charset="0"/>
                </a:rPr>
                <a:t>Worcester North High School</a:t>
              </a:r>
              <a:endParaRPr lang="en-US" sz="2800" dirty="0">
                <a:latin typeface="Garamond Premr Pro" pitchFamily="18" charset="0"/>
              </a:endParaRPr>
            </a:p>
          </p:txBody>
        </p:sp>
        <p:pic>
          <p:nvPicPr>
            <p:cNvPr id="18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l="2506" t="33835" r="2262" b="6203"/>
            <a:stretch>
              <a:fillRect/>
            </a:stretch>
          </p:blipFill>
          <p:spPr bwMode="auto">
            <a:xfrm>
              <a:off x="1" y="4495801"/>
              <a:ext cx="9143415" cy="23259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143000" y="990600"/>
            <a:ext cx="6705600" cy="34747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04800" y="165080"/>
            <a:ext cx="74676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Introduction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	Building Overview</a:t>
            </a:r>
          </a:p>
          <a:p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	Thesis Overview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Breadth Analysis 1: CHPS Study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Breadth Analysis 2: Green Roof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Breadth Analysis 3: Solar PV System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Conclusions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Lessons Learned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Closing Remarks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220200" y="101025"/>
            <a:ext cx="899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Garamond Premr Pro" pitchFamily="18" charset="0"/>
              </a:rPr>
              <a:t>Overview: Thesis Efforts</a:t>
            </a:r>
            <a:endParaRPr lang="en-US" sz="3200" dirty="0">
              <a:latin typeface="Garamond Premr Pro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955000" y="871538"/>
            <a:ext cx="3838575" cy="511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3" name="Group 12"/>
          <p:cNvGrpSpPr/>
          <p:nvPr/>
        </p:nvGrpSpPr>
        <p:grpSpPr>
          <a:xfrm>
            <a:off x="0" y="3962400"/>
            <a:ext cx="9144000" cy="2859361"/>
            <a:chOff x="0" y="3962400"/>
            <a:chExt cx="9144000" cy="2859361"/>
          </a:xfrm>
        </p:grpSpPr>
        <p:sp>
          <p:nvSpPr>
            <p:cNvPr id="14" name="Rectangle 13"/>
            <p:cNvSpPr/>
            <p:nvPr/>
          </p:nvSpPr>
          <p:spPr>
            <a:xfrm>
              <a:off x="0" y="3962400"/>
              <a:ext cx="9144000" cy="533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819400" y="4000500"/>
              <a:ext cx="6172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800" dirty="0" smtClean="0">
                  <a:latin typeface="Garamond Premr Pro" pitchFamily="18" charset="0"/>
                </a:rPr>
                <a:t>Worcester North High School</a:t>
              </a:r>
              <a:endParaRPr lang="en-US" sz="2800" dirty="0">
                <a:latin typeface="Garamond Premr Pro" pitchFamily="18" charset="0"/>
              </a:endParaRPr>
            </a:p>
          </p:txBody>
        </p:sp>
        <p:pic>
          <p:nvPicPr>
            <p:cNvPr id="16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l="2506" t="33835" r="2262" b="6203"/>
            <a:stretch>
              <a:fillRect/>
            </a:stretch>
          </p:blipFill>
          <p:spPr bwMode="auto">
            <a:xfrm>
              <a:off x="1" y="4495801"/>
              <a:ext cx="9143415" cy="23259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8" name="TextBox 17"/>
          <p:cNvSpPr txBox="1"/>
          <p:nvPr/>
        </p:nvSpPr>
        <p:spPr>
          <a:xfrm>
            <a:off x="9601200" y="727293"/>
            <a:ext cx="85344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Common Thread: Sustainability</a:t>
            </a:r>
          </a:p>
          <a:p>
            <a:pPr algn="ctr">
              <a:lnSpc>
                <a:spcPct val="250000"/>
              </a:lnSpc>
            </a:pP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How can this building’s efficiency be improved?</a:t>
            </a:r>
          </a:p>
          <a:p>
            <a:pPr>
              <a:lnSpc>
                <a:spcPct val="250000"/>
              </a:lnSpc>
            </a:pP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Analyses: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I. CHPS Rating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(Collaborative for High-Performance Schools)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II. Green Roof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143000" y="990600"/>
            <a:ext cx="6705600" cy="34747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04800" y="165080"/>
            <a:ext cx="74676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Introduction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	Building Overview</a:t>
            </a:r>
          </a:p>
          <a:p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	Thesis Overview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Breadth Analysis 1: CHPS Study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Breadth Analysis 2: Green Roof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Breadth Analysis 3: Solar PV System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Conclusions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Lessons Learned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Closing Remarks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220200" y="101025"/>
            <a:ext cx="899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Garamond Premr Pro" pitchFamily="18" charset="0"/>
              </a:rPr>
              <a:t>Overview: Thesis Efforts</a:t>
            </a:r>
            <a:endParaRPr lang="en-US" sz="3200" dirty="0">
              <a:latin typeface="Garamond Premr Pro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964400" y="1543050"/>
            <a:ext cx="5657850" cy="3771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14" name="Straight Connector 13"/>
          <p:cNvCxnSpPr/>
          <p:nvPr/>
        </p:nvCxnSpPr>
        <p:spPr>
          <a:xfrm rot="5400000">
            <a:off x="23965694" y="3543300"/>
            <a:ext cx="3886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oup 12"/>
          <p:cNvGrpSpPr/>
          <p:nvPr/>
        </p:nvGrpSpPr>
        <p:grpSpPr>
          <a:xfrm>
            <a:off x="0" y="3962400"/>
            <a:ext cx="9144000" cy="2859361"/>
            <a:chOff x="0" y="3962400"/>
            <a:chExt cx="9144000" cy="2859361"/>
          </a:xfrm>
        </p:grpSpPr>
        <p:sp>
          <p:nvSpPr>
            <p:cNvPr id="15" name="Rectangle 14"/>
            <p:cNvSpPr/>
            <p:nvPr/>
          </p:nvSpPr>
          <p:spPr>
            <a:xfrm>
              <a:off x="0" y="3962400"/>
              <a:ext cx="9144000" cy="533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819400" y="4000500"/>
              <a:ext cx="6172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800" dirty="0" smtClean="0">
                  <a:latin typeface="Garamond Premr Pro" pitchFamily="18" charset="0"/>
                </a:rPr>
                <a:t>Worcester North High School</a:t>
              </a:r>
              <a:endParaRPr lang="en-US" sz="2800" dirty="0">
                <a:latin typeface="Garamond Premr Pro" pitchFamily="18" charset="0"/>
              </a:endParaRPr>
            </a:p>
          </p:txBody>
        </p:sp>
        <p:pic>
          <p:nvPicPr>
            <p:cNvPr id="17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l="2506" t="33835" r="2262" b="6203"/>
            <a:stretch>
              <a:fillRect/>
            </a:stretch>
          </p:blipFill>
          <p:spPr bwMode="auto">
            <a:xfrm>
              <a:off x="1" y="4495801"/>
              <a:ext cx="9143415" cy="23259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9" name="TextBox 18"/>
          <p:cNvSpPr txBox="1"/>
          <p:nvPr/>
        </p:nvSpPr>
        <p:spPr>
          <a:xfrm>
            <a:off x="9601200" y="727293"/>
            <a:ext cx="8534400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Common Thread: Sustainability</a:t>
            </a:r>
          </a:p>
          <a:p>
            <a:pPr algn="ctr">
              <a:lnSpc>
                <a:spcPct val="250000"/>
              </a:lnSpc>
            </a:pP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How can this building’s efficiency be improved?</a:t>
            </a:r>
          </a:p>
          <a:p>
            <a:pPr>
              <a:lnSpc>
                <a:spcPct val="250000"/>
              </a:lnSpc>
            </a:pP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Analyses: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I. CHPS Rating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(Collaborative for High-Performance Schools)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II. Green Roof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III. Solar PV System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143000" y="990600"/>
            <a:ext cx="6705600" cy="34747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04800" y="165080"/>
            <a:ext cx="74676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Introduction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	Building Overview</a:t>
            </a:r>
          </a:p>
          <a:p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	Thesis Overview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Breadth Analysis 1: CHPS Study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Breadth Analysis 2: Green Roof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Breadth Analysis 3: Solar PV System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Conclusions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Lessons Learned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Closing Remarks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220200" y="101025"/>
            <a:ext cx="899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Garamond Premr Pro" pitchFamily="18" charset="0"/>
              </a:rPr>
              <a:t>Overview: Thesis Efforts</a:t>
            </a:r>
            <a:endParaRPr lang="en-US" sz="3200" dirty="0">
              <a:latin typeface="Garamond Premr Pro" pitchFamily="18" charset="0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183600" y="1936750"/>
            <a:ext cx="3581400" cy="29845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grpSp>
        <p:nvGrpSpPr>
          <p:cNvPr id="13" name="Group 12"/>
          <p:cNvGrpSpPr/>
          <p:nvPr/>
        </p:nvGrpSpPr>
        <p:grpSpPr>
          <a:xfrm>
            <a:off x="0" y="3962400"/>
            <a:ext cx="9144000" cy="2859361"/>
            <a:chOff x="0" y="3962400"/>
            <a:chExt cx="9144000" cy="2859361"/>
          </a:xfrm>
        </p:grpSpPr>
        <p:sp>
          <p:nvSpPr>
            <p:cNvPr id="14" name="Rectangle 13"/>
            <p:cNvSpPr/>
            <p:nvPr/>
          </p:nvSpPr>
          <p:spPr>
            <a:xfrm>
              <a:off x="0" y="3962400"/>
              <a:ext cx="9144000" cy="533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819400" y="4000500"/>
              <a:ext cx="6172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800" dirty="0" smtClean="0">
                  <a:latin typeface="Garamond Premr Pro" pitchFamily="18" charset="0"/>
                </a:rPr>
                <a:t>Worcester North High School</a:t>
              </a:r>
              <a:endParaRPr lang="en-US" sz="2800" dirty="0">
                <a:latin typeface="Garamond Premr Pro" pitchFamily="18" charset="0"/>
              </a:endParaRPr>
            </a:p>
          </p:txBody>
        </p:sp>
        <p:pic>
          <p:nvPicPr>
            <p:cNvPr id="16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l="2506" t="33835" r="2262" b="6203"/>
            <a:stretch>
              <a:fillRect/>
            </a:stretch>
          </p:blipFill>
          <p:spPr bwMode="auto">
            <a:xfrm>
              <a:off x="1" y="4495801"/>
              <a:ext cx="9143415" cy="23259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8" name="TextBox 17"/>
          <p:cNvSpPr txBox="1"/>
          <p:nvPr/>
        </p:nvSpPr>
        <p:spPr>
          <a:xfrm>
            <a:off x="9601200" y="727293"/>
            <a:ext cx="85344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Common Thread: Sustainability</a:t>
            </a:r>
          </a:p>
          <a:p>
            <a:pPr algn="ctr">
              <a:lnSpc>
                <a:spcPct val="250000"/>
              </a:lnSpc>
            </a:pP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How can this building’s efficiency be improved?</a:t>
            </a:r>
          </a:p>
          <a:p>
            <a:pPr>
              <a:lnSpc>
                <a:spcPct val="250000"/>
              </a:lnSpc>
            </a:pP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Analyses: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I. CHPS Rating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(Collaborative for High-Performance Schools)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II. Green Roof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III. Solar PV System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IV. LED Luminaire Implementation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4541</TotalTime>
  <Words>1261</Words>
  <Application>Microsoft Office PowerPoint</Application>
  <PresentationFormat>Custom</PresentationFormat>
  <Paragraphs>614</Paragraphs>
  <Slides>36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8" baseType="lpstr">
      <vt:lpstr>Median</vt:lpstr>
      <vt:lpstr>Visio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</vt:vector>
  </TitlesOfParts>
  <Company>Penn State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Coppin State University</dc:title>
  <dc:creator>Corie Ambler</dc:creator>
  <cp:lastModifiedBy>Adam Trumbour</cp:lastModifiedBy>
  <cp:revision>218</cp:revision>
  <dcterms:created xsi:type="dcterms:W3CDTF">2006-11-29T18:17:25Z</dcterms:created>
  <dcterms:modified xsi:type="dcterms:W3CDTF">2010-04-14T18:38:15Z</dcterms:modified>
</cp:coreProperties>
</file>