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notesMasterIdLst>
    <p:notesMasterId r:id="rId31"/>
  </p:notesMasterIdLst>
  <p:handoutMasterIdLst>
    <p:handoutMasterId r:id="rId32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9" r:id="rId8"/>
    <p:sldId id="263" r:id="rId9"/>
    <p:sldId id="264" r:id="rId10"/>
    <p:sldId id="265" r:id="rId11"/>
    <p:sldId id="266" r:id="rId12"/>
    <p:sldId id="267" r:id="rId13"/>
    <p:sldId id="303" r:id="rId14"/>
    <p:sldId id="304" r:id="rId15"/>
    <p:sldId id="305" r:id="rId16"/>
    <p:sldId id="310" r:id="rId17"/>
    <p:sldId id="309" r:id="rId18"/>
    <p:sldId id="306" r:id="rId19"/>
    <p:sldId id="307" r:id="rId20"/>
    <p:sldId id="313" r:id="rId21"/>
    <p:sldId id="314" r:id="rId22"/>
    <p:sldId id="315" r:id="rId23"/>
    <p:sldId id="316" r:id="rId24"/>
    <p:sldId id="270" r:id="rId25"/>
    <p:sldId id="311" r:id="rId26"/>
    <p:sldId id="312" r:id="rId27"/>
    <p:sldId id="300" r:id="rId28"/>
    <p:sldId id="301" r:id="rId29"/>
    <p:sldId id="302" r:id="rId30"/>
  </p:sldIdLst>
  <p:sldSz cx="2743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818181"/>
    <a:srgbClr val="689551"/>
    <a:srgbClr val="73A65A"/>
    <a:srgbClr val="74B32F"/>
    <a:srgbClr val="5A8B25"/>
    <a:srgbClr val="008080"/>
    <a:srgbClr val="5BC3DB"/>
    <a:srgbClr val="00CC99"/>
    <a:srgbClr val="FF0066"/>
    <a:srgbClr val="FF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30" autoAdjust="0"/>
    <p:restoredTop sz="95423" autoAdjust="0"/>
  </p:normalViewPr>
  <p:slideViewPr>
    <p:cSldViewPr>
      <p:cViewPr>
        <p:scale>
          <a:sx n="40" d="100"/>
          <a:sy n="40" d="100"/>
        </p:scale>
        <p:origin x="774" y="-1536"/>
      </p:cViewPr>
      <p:guideLst>
        <p:guide orient="horz" pos="216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1950" y="-72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414" y="1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2DE0792E-1FBA-4333-949A-EA3EE74ACB6C}" type="datetimeFigureOut">
              <a:rPr lang="en-US" smtClean="0"/>
              <a:pPr/>
              <a:t>4/11/2010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59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414" y="8830659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0199D03C-9DB0-4B4D-A3FD-64DDE1123D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098" cy="464205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14" y="1"/>
            <a:ext cx="2972098" cy="464205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r">
              <a:defRPr sz="1200" smtClean="0"/>
            </a:lvl1pPr>
          </a:lstStyle>
          <a:p>
            <a:pPr>
              <a:defRPr/>
            </a:pPr>
            <a:fld id="{1F7C1007-7478-4097-9BB0-F8C014DF4F91}" type="datetimeFigureOut">
              <a:rPr lang="en-US"/>
              <a:pPr>
                <a:defRPr/>
              </a:pPr>
              <a:t>4/11/2010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543300" y="698500"/>
            <a:ext cx="13944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2" tIns="46151" rIns="92302" bIns="4615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098" y="4416099"/>
            <a:ext cx="5485805" cy="4182457"/>
          </a:xfrm>
          <a:prstGeom prst="rect">
            <a:avLst/>
          </a:prstGeom>
        </p:spPr>
        <p:txBody>
          <a:bodyPr vert="horz" lIns="92302" tIns="46151" rIns="92302" bIns="4615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9"/>
            <a:ext cx="2972098" cy="464205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14" y="8830659"/>
            <a:ext cx="2972098" cy="464205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E0F332C2-C243-4B97-A6BE-3470BDD89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332C2-C243-4B97-A6BE-3470BDD8956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8587DE-F3D7-47D1-8AA9-2A7515ADA99D}" type="datetimeFigureOut">
              <a:rPr lang="en-US" smtClean="0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EA3AAB1-ECE9-460F-BF01-7C2FE1792DE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928674" y="680477"/>
            <a:ext cx="13716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807219" y="680477"/>
            <a:ext cx="8229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750060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665304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743200" y="4343400"/>
            <a:ext cx="23317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743200" y="2834640"/>
            <a:ext cx="233172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Title 14"/>
          <p:cNvSpPr txBox="1">
            <a:spLocks/>
          </p:cNvSpPr>
          <p:nvPr userDrawn="1"/>
        </p:nvSpPr>
        <p:spPr>
          <a:xfrm>
            <a:off x="8229600" y="0"/>
            <a:ext cx="10972800" cy="1470025"/>
          </a:xfrm>
          <a:prstGeom prst="rect">
            <a:avLst/>
          </a:prstGeom>
        </p:spPr>
        <p:txBody>
          <a:bodyPr vert="horz" lIns="45720" r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60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Kartika" pitchFamily="18" charset="0"/>
              </a:rPr>
              <a:t>SCHOOL WITHOUT WALLS</a:t>
            </a: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WASHINGTON D.C.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42AFC90-765C-454D-BA90-2CCB0ED0F636}" type="datetimeFigureOut">
              <a:rPr lang="en-US" smtClean="0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BA565FA-4B15-48D2-9C36-88064653D1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274639"/>
            <a:ext cx="59436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274639"/>
            <a:ext cx="176022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F7013CD-44E7-4DF1-A18C-77BF503EFF03}" type="datetimeFigureOut">
              <a:rPr lang="en-US" smtClean="0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0432B8C-935F-462A-AA50-C286820B5A9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77000"/>
            <a:ext cx="27432000" cy="2286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0"/>
          </p:nvPr>
        </p:nvSpPr>
        <p:spPr>
          <a:xfrm>
            <a:off x="609600" y="1828800"/>
            <a:ext cx="8229600" cy="3886200"/>
          </a:xfrm>
        </p:spPr>
        <p:txBody>
          <a:bodyPr/>
          <a:lstStyle>
            <a:lvl1pPr>
              <a:defRPr>
                <a:latin typeface="Georgia" pitchFamily="18" charset="0"/>
              </a:defRPr>
            </a:lvl1pPr>
            <a:lvl2pPr>
              <a:buSzPct val="90000"/>
              <a:buFont typeface="Arial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2pPr>
            <a:lvl3pPr>
              <a:buSzPct val="80000"/>
              <a:defRPr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4pPr>
            <a:lvl5pPr>
              <a:buSzPct val="80000"/>
              <a:buFont typeface="Arial" pitchFamily="34" charset="0"/>
              <a:buChar char="•"/>
              <a:defRPr>
                <a:latin typeface="Georgia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12"/>
          </p:nvPr>
        </p:nvSpPr>
        <p:spPr>
          <a:xfrm>
            <a:off x="9525000" y="1828800"/>
            <a:ext cx="8229600" cy="3886200"/>
          </a:xfrm>
        </p:spPr>
        <p:txBody>
          <a:bodyPr/>
          <a:lstStyle>
            <a:lvl1pPr>
              <a:defRPr>
                <a:latin typeface="Georgia" pitchFamily="18" charset="0"/>
              </a:defRPr>
            </a:lvl1pPr>
            <a:lvl2pPr>
              <a:buSzPct val="90000"/>
              <a:buFont typeface="Arial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2pPr>
            <a:lvl3pPr>
              <a:buSzPct val="80000"/>
              <a:defRPr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4pPr>
            <a:lvl5pPr>
              <a:buSzPct val="80000"/>
              <a:buFont typeface="Arial" pitchFamily="34" charset="0"/>
              <a:buChar char="•"/>
              <a:defRPr>
                <a:latin typeface="Georgia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3"/>
          </p:nvPr>
        </p:nvSpPr>
        <p:spPr>
          <a:xfrm>
            <a:off x="18745200" y="1828800"/>
            <a:ext cx="8229600" cy="3886200"/>
          </a:xfrm>
        </p:spPr>
        <p:txBody>
          <a:bodyPr/>
          <a:lstStyle>
            <a:lvl1pPr>
              <a:defRPr>
                <a:latin typeface="Georgia" pitchFamily="18" charset="0"/>
              </a:defRPr>
            </a:lvl1pPr>
            <a:lvl2pPr>
              <a:buSzPct val="90000"/>
              <a:buFont typeface="Arial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2pPr>
            <a:lvl3pPr>
              <a:buSzPct val="80000"/>
              <a:defRPr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4pPr>
            <a:lvl5pPr>
              <a:buSzPct val="80000"/>
              <a:buFont typeface="Arial" pitchFamily="34" charset="0"/>
              <a:buChar char="•"/>
              <a:defRPr>
                <a:latin typeface="Georgia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1AC3A9E-5F77-491A-93A2-4B4F641397C4}" type="datetimeFigureOut">
              <a:rPr lang="en-US" smtClean="0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C72276F-1669-4411-9C6C-AB6C9A2A1AC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14486856" y="1073888"/>
            <a:ext cx="12966408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121898" y="0"/>
            <a:ext cx="16543608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17501184" y="294880"/>
            <a:ext cx="4114800" cy="35661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7830800" y="0"/>
            <a:ext cx="8229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7830800" y="4267200"/>
            <a:ext cx="9601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7830800" y="0"/>
            <a:ext cx="4114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17845091" y="4246564"/>
            <a:ext cx="6272211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7830800" y="4267200"/>
            <a:ext cx="4800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7830800" y="1371600"/>
            <a:ext cx="9601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7830800" y="1752600"/>
            <a:ext cx="9601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2971800" y="4267200"/>
            <a:ext cx="14859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600200" y="4267200"/>
            <a:ext cx="1600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100472" y="2438400"/>
            <a:ext cx="16916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100472" y="2133600"/>
            <a:ext cx="16916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3716000" y="4267200"/>
            <a:ext cx="4114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0706" y="1351672"/>
            <a:ext cx="17154144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C45F623-D422-49EE-AB2E-864A159C41EB}" type="datetimeFigureOut">
              <a:rPr lang="en-US" smtClean="0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DABC73E-07E2-43F6-BC55-440A581C20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89480" y="402265"/>
            <a:ext cx="2551176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706" y="512064"/>
            <a:ext cx="2446934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1114614" y="680477"/>
            <a:ext cx="8229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1233327" y="680477"/>
            <a:ext cx="8229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1345350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1430106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01434" y="680477"/>
            <a:ext cx="109728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12064"/>
            <a:ext cx="246888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3032" y="1770502"/>
            <a:ext cx="1211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66032" y="1770502"/>
            <a:ext cx="1211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680649F-9169-40AB-A806-812BD106BEEA}" type="datetimeFigureOut">
              <a:rPr lang="en-US" smtClean="0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4752801-217A-4FF5-A155-BDC1F92CD1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6"/>
            <a:ext cx="2660124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2" y="512064"/>
            <a:ext cx="233172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809750"/>
            <a:ext cx="12120564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935077" y="1809750"/>
            <a:ext cx="1212532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371600" y="2459037"/>
            <a:ext cx="12120564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7" y="2459037"/>
            <a:ext cx="1212532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7B36F18-7E64-4EAE-8B22-7444C0297620}" type="datetimeFigureOut">
              <a:rPr lang="en-US" smtClean="0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1EEB47A-503B-4AB5-A3AF-41A8C5E78A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63370" y="680477"/>
            <a:ext cx="1371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41915" y="680477"/>
            <a:ext cx="8229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4756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449310" y="680477"/>
            <a:ext cx="8229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568023" y="680477"/>
            <a:ext cx="8229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680046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764802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36130" y="680477"/>
            <a:ext cx="10972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512064"/>
            <a:ext cx="23317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CF687A2-76E0-4E3D-AE31-5C5B1AE0A714}" type="datetimeFigureOut">
              <a:rPr lang="en-US" smtClean="0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17A808B-4234-41A8-89E5-833119B6F7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4380E46-95D7-4E0F-8151-D278F35C521E}" type="datetimeFigureOut">
              <a:rPr lang="en-US" smtClean="0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7611B5A-3943-4218-9B73-6599BE1F22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3050"/>
            <a:ext cx="24688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057400" y="1435100"/>
            <a:ext cx="7543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287000" y="1435100"/>
            <a:ext cx="16459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6B1404C-CA0F-453C-89EF-7403D34BC457}" type="datetimeFigureOut">
              <a:rPr lang="en-US" smtClean="0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0A1B2B7-F5D3-4BB4-926D-8D43474E63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04096" y="0"/>
            <a:ext cx="263347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089585" y="1885028"/>
            <a:ext cx="26347866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25676508" y="1090734"/>
            <a:ext cx="132763" cy="385398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2743200" y="441252"/>
            <a:ext cx="2057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2743200" y="1150144"/>
            <a:ext cx="2057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26133708" y="1243134"/>
            <a:ext cx="132763" cy="385398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25093029" y="1346297"/>
            <a:ext cx="132763" cy="385398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9431000" y="55499"/>
            <a:ext cx="6400800" cy="365125"/>
          </a:xfrm>
        </p:spPr>
        <p:txBody>
          <a:bodyPr/>
          <a:lstStyle>
            <a:extLst/>
          </a:lstStyle>
          <a:p>
            <a:pPr>
              <a:defRPr/>
            </a:pPr>
            <a:fld id="{5C8E7A15-867D-4EE6-A41D-973042B6E999}" type="datetimeFigureOut">
              <a:rPr lang="en-US" smtClean="0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55499"/>
            <a:ext cx="16687800" cy="365125"/>
          </a:xfrm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5831800" y="55499"/>
            <a:ext cx="1371600" cy="365125"/>
          </a:xfrm>
        </p:spPr>
        <p:txBody>
          <a:bodyPr/>
          <a:lstStyle>
            <a:extLst/>
          </a:lstStyle>
          <a:p>
            <a:pPr>
              <a:defRPr/>
            </a:pPr>
            <a:fld id="{7717534A-DECD-4A34-8C49-FBBF3CBD11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28674" y="680477"/>
            <a:ext cx="13716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07219" y="680477"/>
            <a:ext cx="82296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50060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665304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2743200" y="512064"/>
            <a:ext cx="233172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743200" y="1783560"/>
            <a:ext cx="233172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19431000" y="6416676"/>
            <a:ext cx="6400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86F61CB1-094E-46C8-91CF-C2ABD1496DBC}" type="datetimeFigureOut">
              <a:rPr lang="en-US" smtClean="0"/>
              <a:pPr>
                <a:defRPr/>
              </a:pPr>
              <a:t>4/11/2010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200" y="6416676"/>
            <a:ext cx="16687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25831800" y="6416676"/>
            <a:ext cx="1371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B1BCDCCC-1405-4C37-9324-0285CDF0FDC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Title 14"/>
          <p:cNvSpPr txBox="1">
            <a:spLocks/>
          </p:cNvSpPr>
          <p:nvPr/>
        </p:nvSpPr>
        <p:spPr>
          <a:xfrm>
            <a:off x="8229600" y="0"/>
            <a:ext cx="10972800" cy="147002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Kartika" pitchFamily="18" charset="0"/>
              </a:rPr>
              <a:t>SCHOOL WITHOUT WALLS</a:t>
            </a:r>
            <a:r>
              <a:rPr kumimoji="0" lang="en-US" sz="4000" b="0" i="0" u="none" strike="noStrike" kern="1200" cap="none" spc="-100" normalizeH="0" baseline="0" noProof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-100" normalizeH="0" baseline="0" noProof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r>
              <a:rPr kumimoji="0" lang="en-US" sz="3200" b="0" i="0" u="none" strike="noStrike" kern="1200" cap="none" spc="-100" normalizeH="0" baseline="0" noProof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WASHINGTON D.C.</a:t>
            </a:r>
            <a:endParaRPr kumimoji="0" lang="en-US" sz="3200" b="0" i="0" u="none" strike="noStrike" kern="1200" cap="none" spc="-10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4/42/Post-Tensioning-Cables-3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\\aeweb.coeaccess.psu.edu\smk5085$\PRESENTATION\Movie.wmv" TargetMode="Externa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\\aeweb.coeaccess.psu.edu\smk5085$\PRESENTATION\Movie_AREA%202.wmv" TargetMode="Externa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751aa.jpg"/>
          <p:cNvPicPr>
            <a:picLocks noGrp="1" noChangeAspect="1"/>
          </p:cNvPicPr>
          <p:nvPr>
            <p:ph idx="12"/>
          </p:nvPr>
        </p:nvPicPr>
        <p:blipFill>
          <a:blip r:embed="rId2" cstate="print"/>
          <a:srcRect t="5013"/>
          <a:stretch>
            <a:fillRect/>
          </a:stretch>
        </p:blipFill>
        <p:spPr>
          <a:xfrm>
            <a:off x="10820400" y="1066800"/>
            <a:ext cx="6248400" cy="4071037"/>
          </a:xfrm>
          <a:effectLst/>
        </p:spPr>
      </p:pic>
      <p:sp>
        <p:nvSpPr>
          <p:cNvPr id="18" name="Subtitle 15"/>
          <p:cNvSpPr txBox="1">
            <a:spLocks/>
          </p:cNvSpPr>
          <p:nvPr/>
        </p:nvSpPr>
        <p:spPr>
          <a:xfrm>
            <a:off x="9829800" y="5257800"/>
            <a:ext cx="7696200" cy="1524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1148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Shaun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Kreidel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    Structural Option</a:t>
            </a:r>
          </a:p>
          <a:p>
            <a:pPr marL="41148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AE Senior Thesis    Spring 2010</a:t>
            </a:r>
          </a:p>
          <a:p>
            <a:pPr marL="41148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Faculty Consultant    Dr. Linda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Hanagan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/>
          <p:nvPr/>
        </p:nvPicPr>
        <p:blipFill>
          <a:blip r:embed="rId2" cstate="print">
            <a:lum contrast="10000"/>
          </a:blip>
          <a:srcRect l="2813" t="20898" r="52131" b="16797"/>
          <a:stretch>
            <a:fillRect/>
          </a:stretch>
        </p:blipFill>
        <p:spPr bwMode="auto">
          <a:xfrm>
            <a:off x="19050000" y="1752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21031200" y="5257800"/>
            <a:ext cx="1652588" cy="342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itchFamily="34" charset="0"/>
              </a:rPr>
              <a:t>Existing Building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3" cstate="print">
            <a:lum contrast="10000"/>
          </a:blip>
          <a:srcRect l="60139" t="11149" r="2411" b="12401"/>
          <a:stretch>
            <a:fillRect/>
          </a:stretch>
        </p:blipFill>
        <p:spPr bwMode="auto">
          <a:xfrm>
            <a:off x="19050000" y="457200"/>
            <a:ext cx="7772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09600" y="28194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Content Placeholder 7"/>
          <p:cNvSpPr txBox="1">
            <a:spLocks/>
          </p:cNvSpPr>
          <p:nvPr/>
        </p:nvSpPr>
        <p:spPr>
          <a:xfrm>
            <a:off x="9525000" y="1219200"/>
            <a:ext cx="8305800" cy="47244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 smtClean="0">
                <a:latin typeface="Century Gothic" pitchFamily="34" charset="0"/>
              </a:rPr>
              <a:t>Floor Plan Alterations</a:t>
            </a:r>
            <a:endParaRPr lang="en-US" sz="2000" b="1" dirty="0">
              <a:latin typeface="Century Gothic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Area 1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Column lines G and 7 moved 6.25” towards the interior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Column line 5 was moved 14.25” to south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Area 2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Column line A shifted 14” to west and B shifted 16” to east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Column lines 1 and 7 shifted 6” to south and north respectively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Columns along A.5 and C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entury Gothic" pitchFamily="34" charset="0"/>
              </a:rPr>
              <a:t>	 were deleted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Column located in green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 was added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000" dirty="0">
              <a:latin typeface="Century Gothic" pitchFamily="34" charset="0"/>
            </a:endParaRPr>
          </a:p>
        </p:txBody>
      </p:sp>
      <p:sp>
        <p:nvSpPr>
          <p:cNvPr id="21" name="Text Box 1"/>
          <p:cNvSpPr txBox="1">
            <a:spLocks noChangeArrowheads="1"/>
          </p:cNvSpPr>
          <p:nvPr/>
        </p:nvSpPr>
        <p:spPr bwMode="auto">
          <a:xfrm>
            <a:off x="23164800" y="4267200"/>
            <a:ext cx="1652588" cy="342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itchFamily="34" charset="0"/>
              </a:rPr>
              <a:t>Existing Building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Text Box 1"/>
          <p:cNvSpPr txBox="1">
            <a:spLocks noChangeArrowheads="1"/>
          </p:cNvSpPr>
          <p:nvPr/>
        </p:nvSpPr>
        <p:spPr bwMode="auto">
          <a:xfrm>
            <a:off x="23545800" y="18288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itchFamily="34" charset="0"/>
              </a:rPr>
              <a:t>Area 1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4" cstate="print">
            <a:lum contrast="10000"/>
          </a:blip>
          <a:srcRect l="10256" t="12400" r="57212" b="24000"/>
          <a:stretch>
            <a:fillRect/>
          </a:stretch>
        </p:blipFill>
        <p:spPr bwMode="auto">
          <a:xfrm>
            <a:off x="14478000" y="3962400"/>
            <a:ext cx="2667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5544800" y="4114800"/>
            <a:ext cx="8572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entury Gothic" pitchFamily="34" charset="0"/>
              </a:rPr>
              <a:t>Area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4478000" y="4724400"/>
            <a:ext cx="8572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entury Gothic" pitchFamily="34" charset="0"/>
              </a:rPr>
              <a:t>Area 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7" name="Picture 26" descr="http://cavesurvey.com/images/TrueNorth.jpg"/>
          <p:cNvPicPr/>
          <p:nvPr/>
        </p:nvPicPr>
        <p:blipFill>
          <a:blip r:embed="rId5" cstate="print"/>
          <a:srcRect l="36578" r="23783"/>
          <a:stretch>
            <a:fillRect/>
          </a:stretch>
        </p:blipFill>
        <p:spPr bwMode="auto">
          <a:xfrm rot="10800000">
            <a:off x="16764000" y="4953000"/>
            <a:ext cx="30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8194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Content Placeholder 7"/>
          <p:cNvSpPr txBox="1">
            <a:spLocks/>
          </p:cNvSpPr>
          <p:nvPr/>
        </p:nvSpPr>
        <p:spPr>
          <a:xfrm>
            <a:off x="9525000" y="1600200"/>
            <a:ext cx="8229600" cy="43434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b="1" dirty="0" smtClean="0">
                <a:latin typeface="Century Gothic" pitchFamily="34" charset="0"/>
              </a:rPr>
              <a:t>PT Overview</a:t>
            </a:r>
            <a:endParaRPr lang="en-US" sz="2000" b="1" dirty="0">
              <a:latin typeface="Century Gothic" pitchFamily="34" charset="0"/>
            </a:endParaRP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Method of </a:t>
            </a:r>
            <a:r>
              <a:rPr lang="en-US" sz="2000" dirty="0" err="1" smtClean="0">
                <a:latin typeface="Century Gothic" pitchFamily="34" charset="0"/>
              </a:rPr>
              <a:t>prestressing</a:t>
            </a:r>
            <a:endParaRPr lang="en-US" sz="2000" dirty="0" smtClean="0">
              <a:latin typeface="Century Gothic" pitchFamily="34" charset="0"/>
            </a:endParaRP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Tendon tensioned after concrete has hardened </a:t>
            </a:r>
            <a:endParaRPr lang="en-US" sz="2000" dirty="0">
              <a:latin typeface="Century Gothic" pitchFamily="34" charset="0"/>
            </a:endParaRP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Chapter 18 of ACI 318-05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err="1" smtClean="0">
                <a:latin typeface="Century Gothic" pitchFamily="34" charset="0"/>
              </a:rPr>
              <a:t>Unbonded</a:t>
            </a:r>
            <a:r>
              <a:rPr lang="en-US" sz="2000" dirty="0" smtClean="0">
                <a:latin typeface="Century Gothic" pitchFamily="34" charset="0"/>
              </a:rPr>
              <a:t> tendons</a:t>
            </a:r>
            <a:endParaRPr lang="en-US" sz="2000" dirty="0">
              <a:latin typeface="Century Gothic" pitchFamily="34" charset="0"/>
            </a:endParaRP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Tendons fabricated with plastic sheathing and grease</a:t>
            </a:r>
            <a:endParaRPr lang="en-US" sz="2000" dirty="0">
              <a:latin typeface="Century Gothic" pitchFamily="34" charset="0"/>
            </a:endParaRP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½” diameter, 7 wire strands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000" dirty="0">
              <a:ln w="19050">
                <a:solidFill>
                  <a:schemeClr val="tx1"/>
                </a:solidFill>
              </a:ln>
              <a:latin typeface="Century Gothic" pitchFamily="34" charset="0"/>
            </a:endParaRPr>
          </a:p>
        </p:txBody>
      </p:sp>
      <p:pic>
        <p:nvPicPr>
          <p:cNvPr id="31748" name="Picture 4" descr="File:Post-Tensioning-Cables-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26200" y="685800"/>
            <a:ext cx="7620000" cy="5076826"/>
          </a:xfrm>
          <a:prstGeom prst="rect">
            <a:avLst/>
          </a:prstGeom>
          <a:noFill/>
        </p:spPr>
      </p:pic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12344400" y="4387087"/>
          <a:ext cx="2743200" cy="179591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743200"/>
              </a:tblGrid>
              <a:tr h="3237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entury Gothic" pitchFamily="34" charset="0"/>
                        </a:rPr>
                        <a:t>Tendon Properties</a:t>
                      </a:r>
                      <a:endParaRPr lang="en-US" sz="1600" b="1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35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entury Gothic" pitchFamily="34" charset="0"/>
                        </a:rPr>
                        <a:t>Area= .153 in</a:t>
                      </a:r>
                      <a:r>
                        <a:rPr lang="en-US" sz="1400" baseline="30000" dirty="0">
                          <a:latin typeface="Century Gothic" pitchFamily="34" charset="0"/>
                        </a:rPr>
                        <a:t>2</a:t>
                      </a:r>
                      <a:endParaRPr lang="en-US" sz="14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35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Century Gothic" pitchFamily="34" charset="0"/>
                        </a:rPr>
                        <a:t>f</a:t>
                      </a:r>
                      <a:r>
                        <a:rPr lang="en-US" sz="1400" baseline="-25000" dirty="0" err="1">
                          <a:latin typeface="Century Gothic" pitchFamily="34" charset="0"/>
                        </a:rPr>
                        <a:t>pu</a:t>
                      </a:r>
                      <a:r>
                        <a:rPr lang="en-US" sz="1400" dirty="0">
                          <a:latin typeface="Century Gothic" pitchFamily="34" charset="0"/>
                        </a:rPr>
                        <a:t>= 270 </a:t>
                      </a:r>
                      <a:r>
                        <a:rPr lang="en-US" sz="1400" dirty="0" err="1">
                          <a:latin typeface="Century Gothic" pitchFamily="34" charset="0"/>
                        </a:rPr>
                        <a:t>ksi</a:t>
                      </a:r>
                      <a:endParaRPr lang="en-US" sz="14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35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entury Gothic" pitchFamily="34" charset="0"/>
                        </a:rPr>
                        <a:t>Estimated </a:t>
                      </a:r>
                      <a:r>
                        <a:rPr lang="en-US" sz="1400" dirty="0" err="1">
                          <a:latin typeface="Century Gothic" pitchFamily="34" charset="0"/>
                        </a:rPr>
                        <a:t>Prestress</a:t>
                      </a:r>
                      <a:r>
                        <a:rPr lang="en-US" sz="1400" dirty="0">
                          <a:latin typeface="Century Gothic" pitchFamily="34" charset="0"/>
                        </a:rPr>
                        <a:t> Loss= 15ksi</a:t>
                      </a:r>
                      <a:endParaRPr lang="en-US" sz="14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35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Century Gothic" pitchFamily="34" charset="0"/>
                        </a:rPr>
                        <a:t>f</a:t>
                      </a:r>
                      <a:r>
                        <a:rPr lang="en-US" sz="1400" baseline="-25000" dirty="0" err="1">
                          <a:latin typeface="Century Gothic" pitchFamily="34" charset="0"/>
                        </a:rPr>
                        <a:t>se</a:t>
                      </a:r>
                      <a:r>
                        <a:rPr lang="en-US" sz="1400" dirty="0">
                          <a:latin typeface="Century Gothic" pitchFamily="34" charset="0"/>
                        </a:rPr>
                        <a:t>= .7*( </a:t>
                      </a:r>
                      <a:r>
                        <a:rPr lang="en-US" sz="1400" dirty="0" err="1">
                          <a:latin typeface="Century Gothic" pitchFamily="34" charset="0"/>
                        </a:rPr>
                        <a:t>f</a:t>
                      </a:r>
                      <a:r>
                        <a:rPr lang="en-US" sz="1400" baseline="-25000" dirty="0" err="1">
                          <a:latin typeface="Century Gothic" pitchFamily="34" charset="0"/>
                        </a:rPr>
                        <a:t>pu</a:t>
                      </a:r>
                      <a:r>
                        <a:rPr lang="en-US" sz="1400" dirty="0">
                          <a:latin typeface="Century Gothic" pitchFamily="34" charset="0"/>
                        </a:rPr>
                        <a:t> )- 15ksi= 174</a:t>
                      </a:r>
                      <a:endParaRPr lang="en-US" sz="14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35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Century Gothic" pitchFamily="34" charset="0"/>
                        </a:rPr>
                        <a:t>P</a:t>
                      </a:r>
                      <a:r>
                        <a:rPr lang="en-US" sz="1400" baseline="-25000" dirty="0" err="1">
                          <a:latin typeface="Century Gothic" pitchFamily="34" charset="0"/>
                        </a:rPr>
                        <a:t>eff</a:t>
                      </a:r>
                      <a:r>
                        <a:rPr lang="en-US" sz="1400" dirty="0">
                          <a:latin typeface="Century Gothic" pitchFamily="34" charset="0"/>
                        </a:rPr>
                        <a:t>=A* </a:t>
                      </a:r>
                      <a:r>
                        <a:rPr lang="en-US" sz="1400" dirty="0" err="1">
                          <a:latin typeface="Century Gothic" pitchFamily="34" charset="0"/>
                        </a:rPr>
                        <a:t>f</a:t>
                      </a:r>
                      <a:r>
                        <a:rPr lang="en-US" sz="1400" baseline="-25000" dirty="0" err="1">
                          <a:latin typeface="Century Gothic" pitchFamily="34" charset="0"/>
                        </a:rPr>
                        <a:t>se</a:t>
                      </a:r>
                      <a:r>
                        <a:rPr lang="en-US" sz="1400" dirty="0">
                          <a:latin typeface="Century Gothic" pitchFamily="34" charset="0"/>
                        </a:rPr>
                        <a:t>= 26.6 kip/tendon</a:t>
                      </a:r>
                      <a:endParaRPr lang="en-US" sz="14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35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entury Gothic" pitchFamily="34" charset="0"/>
                        </a:rPr>
                        <a:t>P/A: Max=300, Min=150</a:t>
                      </a:r>
                      <a:endParaRPr lang="en-US" sz="14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/>
          <p:nvPr/>
        </p:nvPicPr>
        <p:blipFill>
          <a:blip r:embed="rId2" cstate="print"/>
          <a:srcRect l="69369" t="22876" r="8293" b="46839"/>
          <a:stretch>
            <a:fillRect/>
          </a:stretch>
        </p:blipFill>
        <p:spPr bwMode="auto">
          <a:xfrm>
            <a:off x="20726400" y="1905000"/>
            <a:ext cx="4495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09600" y="28194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3" cstate="print">
            <a:lum contrast="10000"/>
          </a:blip>
          <a:srcRect l="59776" t="15600" r="1923" b="14937"/>
          <a:stretch>
            <a:fillRect/>
          </a:stretch>
        </p:blipFill>
        <p:spPr bwMode="auto">
          <a:xfrm>
            <a:off x="20040600" y="1066800"/>
            <a:ext cx="5867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Content Placeholder 7"/>
          <p:cNvSpPr>
            <a:spLocks noGrp="1"/>
          </p:cNvSpPr>
          <p:nvPr>
            <p:ph idx="12"/>
          </p:nvPr>
        </p:nvSpPr>
        <p:spPr>
          <a:xfrm>
            <a:off x="9753600" y="2133600"/>
            <a:ext cx="8229600" cy="4724400"/>
          </a:xfrm>
        </p:spPr>
        <p:txBody>
          <a:bodyPr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 smtClean="0">
                <a:latin typeface="Century Gothic" pitchFamily="34" charset="0"/>
              </a:rPr>
              <a:t>Shortening Restraint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Important to allow for the shortening of slab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Reduces the amount of cracking due to shrinkage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Isolate the slab from the foundation wall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Isolate the perimeter columns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Column lines were displaced from the foundation wall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8194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pic>
        <p:nvPicPr>
          <p:cNvPr id="7" name="Movie.wmv">
            <a:hlinkClick r:id="" action="ppaction://media"/>
          </p:cNvPr>
          <p:cNvPicPr>
            <a:picLocks noGrp="1" noRot="1" noChangeAspect="1"/>
          </p:cNvPicPr>
          <p:nvPr>
            <p:ph idx="12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601200" y="1524000"/>
            <a:ext cx="8229600" cy="4572000"/>
          </a:xfrm>
          <a:prstGeom prst="rect">
            <a:avLst/>
          </a:prstGeom>
        </p:spPr>
      </p:pic>
      <p:pic>
        <p:nvPicPr>
          <p:cNvPr id="8" name="Picture 7" descr="751a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16600" y="457200"/>
            <a:ext cx="8458200" cy="580165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8194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lum contrast="10000"/>
          </a:blip>
          <a:srcRect l="1243" t="34902" r="52194" b="32927"/>
          <a:stretch>
            <a:fillRect/>
          </a:stretch>
        </p:blipFill>
        <p:spPr bwMode="auto">
          <a:xfrm>
            <a:off x="9753600" y="2195169"/>
            <a:ext cx="7848600" cy="336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idx="12"/>
          </p:nvPr>
        </p:nvSpPr>
        <p:spPr>
          <a:xfrm>
            <a:off x="18592800" y="1066800"/>
            <a:ext cx="8229600" cy="4724400"/>
          </a:xfrm>
        </p:spPr>
        <p:txBody>
          <a:bodyPr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000" b="1" dirty="0" smtClean="0">
                <a:latin typeface="Century Gothic" pitchFamily="34" charset="0"/>
              </a:rPr>
              <a:t>Beam Design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Wide, shallow beams utilized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Trial sizes of beams determined using an L/d ratio of 30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Trial b/d ratio of 3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Balanced dead loads targeted as 70-80% of dead load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Effective flange calculated in accordance with Chapter 8 of ACI 318-05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Used ADAPT-PT as an aid</a:t>
            </a:r>
          </a:p>
          <a:p>
            <a:pPr lvl="1"/>
            <a:endParaRPr lang="en-US" sz="2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For this presentation, the beam  in red will be discussed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18”x56” beam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5000 psi concrete</a:t>
            </a:r>
            <a:endParaRPr lang="en-US" sz="2000" dirty="0" smtClean="0"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9829800" y="3657600"/>
          <a:ext cx="2743200" cy="12954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40144"/>
                <a:gridCol w="640144"/>
                <a:gridCol w="640144"/>
                <a:gridCol w="822768"/>
              </a:tblGrid>
              <a:tr h="3238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entury Gothic" pitchFamily="34" charset="0"/>
                        </a:rPr>
                        <a:t>Span</a:t>
                      </a:r>
                      <a:endParaRPr lang="en-US" sz="1400" dirty="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entury Gothic" pitchFamily="34" charset="0"/>
                        </a:rPr>
                        <a:t>Class</a:t>
                      </a:r>
                      <a:endParaRPr lang="en-US" sz="14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entury Gothic" pitchFamily="34" charset="0"/>
                        </a:rPr>
                        <a:t>Type</a:t>
                      </a:r>
                      <a:endParaRPr lang="en-US" sz="14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entury Gothic" pitchFamily="34" charset="0"/>
                        </a:rPr>
                        <a:t>W</a:t>
                      </a:r>
                      <a:endParaRPr lang="en-US" sz="14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38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entury Gothic" pitchFamily="34" charset="0"/>
                        </a:rPr>
                        <a:t>k/ft2</a:t>
                      </a:r>
                      <a:endParaRPr lang="en-US" sz="1400" dirty="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38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entury Gothic" pitchFamily="34" charset="0"/>
                        </a:rPr>
                        <a:t>ALL</a:t>
                      </a:r>
                      <a:endParaRPr lang="en-US" sz="14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entury Gothic" pitchFamily="34" charset="0"/>
                        </a:rPr>
                        <a:t>LL</a:t>
                      </a:r>
                      <a:endParaRPr lang="en-US" sz="14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entury Gothic" pitchFamily="34" charset="0"/>
                        </a:rPr>
                        <a:t>U</a:t>
                      </a:r>
                      <a:endParaRPr lang="en-US" sz="14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entury Gothic" pitchFamily="34" charset="0"/>
                        </a:rPr>
                        <a:t>0.100</a:t>
                      </a:r>
                      <a:endParaRPr lang="en-US" sz="14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38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entury Gothic" pitchFamily="34" charset="0"/>
                        </a:rPr>
                        <a:t>ALL</a:t>
                      </a:r>
                      <a:endParaRPr lang="en-US" sz="14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entury Gothic" pitchFamily="34" charset="0"/>
                        </a:rPr>
                        <a:t>SDL</a:t>
                      </a:r>
                      <a:endParaRPr lang="en-US" sz="14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entury Gothic" pitchFamily="34" charset="0"/>
                        </a:rPr>
                        <a:t>U</a:t>
                      </a:r>
                      <a:endParaRPr lang="en-US" sz="14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entury Gothic" pitchFamily="34" charset="0"/>
                        </a:rPr>
                        <a:t>0.015</a:t>
                      </a:r>
                      <a:endParaRPr lang="en-US" sz="1400" dirty="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3182600" y="3657600"/>
            <a:ext cx="3429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pitchFamily="34" charset="0"/>
              </a:rPr>
              <a:t>Live loads not reduced: 4.8.4 of ASCE 7-05: live loads of 100 lb/ft</a:t>
            </a:r>
            <a:r>
              <a:rPr lang="en-US" sz="2000" baseline="30000" dirty="0" smtClean="0">
                <a:latin typeface="Century Gothic" pitchFamily="34" charset="0"/>
              </a:rPr>
              <a:t>2</a:t>
            </a:r>
            <a:r>
              <a:rPr lang="en-US" sz="2000" dirty="0" smtClean="0">
                <a:latin typeface="Century Gothic" pitchFamily="34" charset="0"/>
              </a:rPr>
              <a:t> or less shall not be reduced in public assembly areas. </a:t>
            </a:r>
            <a:endParaRPr lang="en-US" sz="2000" dirty="0">
              <a:latin typeface="Century Gothic" pitchFamily="34" charset="0"/>
            </a:endParaRPr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 cstate="print"/>
          <a:srcRect l="3125" t="56250" r="53438" b="19531"/>
          <a:stretch>
            <a:fillRect/>
          </a:stretch>
        </p:blipFill>
        <p:spPr bwMode="auto">
          <a:xfrm>
            <a:off x="9753601" y="3581400"/>
            <a:ext cx="7772400" cy="175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 l="10075" t="55265" r="53165" b="30469"/>
          <a:stretch>
            <a:fillRect/>
          </a:stretch>
        </p:blipFill>
        <p:spPr bwMode="auto">
          <a:xfrm>
            <a:off x="9601200" y="3581400"/>
            <a:ext cx="7924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09600" y="28194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4" cstate="print">
            <a:lum bright="-10000" contrast="-10000"/>
          </a:blip>
          <a:srcRect l="13115" t="32331" r="12097" b="36587"/>
          <a:stretch>
            <a:fillRect/>
          </a:stretch>
        </p:blipFill>
        <p:spPr bwMode="auto">
          <a:xfrm>
            <a:off x="9753600" y="1905000"/>
            <a:ext cx="7772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5" cstate="print"/>
          <a:srcRect l="938" t="40625" r="88750" b="43750"/>
          <a:stretch>
            <a:fillRect/>
          </a:stretch>
        </p:blipFill>
        <p:spPr bwMode="auto">
          <a:xfrm>
            <a:off x="12649200" y="5486400"/>
            <a:ext cx="1527810" cy="92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ontent Placeholder 7"/>
          <p:cNvSpPr>
            <a:spLocks noGrp="1"/>
          </p:cNvSpPr>
          <p:nvPr>
            <p:ph idx="12"/>
          </p:nvPr>
        </p:nvSpPr>
        <p:spPr>
          <a:xfrm>
            <a:off x="18592800" y="1066800"/>
            <a:ext cx="8229600" cy="4724400"/>
          </a:xfrm>
        </p:spPr>
        <p:txBody>
          <a:bodyPr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000" b="1" dirty="0" smtClean="0">
                <a:latin typeface="Century Gothic" pitchFamily="34" charset="0"/>
              </a:rPr>
              <a:t>Beam Design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Wide, shallow beams utilized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Trial sizes of beams determined using an L/d ratio of 30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Trial b/d ratio of 3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Balanced dead loads targeted as 70-80% of dead load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Effective flange calculated in accordance with Chapter 8 of ACI 318-05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Used ADAPT-PT as an aid</a:t>
            </a:r>
          </a:p>
          <a:p>
            <a:pPr lvl="1"/>
            <a:endParaRPr lang="en-US" sz="2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For this presentation, the beam  in red will be discussed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18”x56” beam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5000 psi concrete</a:t>
            </a:r>
            <a:endParaRPr lang="en-US" sz="2000" dirty="0" smtClean="0"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8194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l="625" t="13281" r="52500" b="17969"/>
          <a:stretch>
            <a:fillRect/>
          </a:stretch>
        </p:blipFill>
        <p:spPr bwMode="auto">
          <a:xfrm>
            <a:off x="9829800" y="1600200"/>
            <a:ext cx="7543800" cy="442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idx="12"/>
          </p:nvPr>
        </p:nvSpPr>
        <p:spPr>
          <a:xfrm>
            <a:off x="18516600" y="685800"/>
            <a:ext cx="8229600" cy="5791200"/>
          </a:xfrm>
        </p:spPr>
        <p:txBody>
          <a:bodyPr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000" b="1" dirty="0" smtClean="0">
                <a:latin typeface="Century Gothic" pitchFamily="34" charset="0"/>
              </a:rPr>
              <a:t>Beam Design Conclusions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Area 1: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18” thick beams supporting first floor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20” thick beams supporting second floor/ roof terrace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Interior beams 56” wide 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Exterior beams 40” wide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5000 psi concrete</a:t>
            </a:r>
          </a:p>
          <a:p>
            <a:pPr lvl="2"/>
            <a:endParaRPr lang="en-US" sz="2000" dirty="0" smtClean="0">
              <a:latin typeface="Century Gothic" pitchFamily="34" charset="0"/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Area 2: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18” thick beams supporting first floor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20” thick beams supporting remaining floors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Interior beams 60” wide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Exterior beams 40” wide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5000 psi concrete</a:t>
            </a:r>
          </a:p>
          <a:p>
            <a:pPr lvl="1"/>
            <a:endParaRPr lang="en-US" sz="2000" dirty="0" smtClean="0"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8194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pic>
        <p:nvPicPr>
          <p:cNvPr id="15" name="Content Placeholder 14" descr="1749.jpg"/>
          <p:cNvPicPr>
            <a:picLocks noGrp="1" noChangeAspect="1"/>
          </p:cNvPicPr>
          <p:nvPr>
            <p:ph idx="12"/>
          </p:nvPr>
        </p:nvPicPr>
        <p:blipFill>
          <a:blip r:embed="rId3" cstate="print"/>
          <a:stretch>
            <a:fillRect/>
          </a:stretch>
        </p:blipFill>
        <p:spPr>
          <a:xfrm>
            <a:off x="19507200" y="1295400"/>
            <a:ext cx="6861048" cy="4598233"/>
          </a:xfrm>
        </p:spPr>
      </p:pic>
      <p:pic>
        <p:nvPicPr>
          <p:cNvPr id="19" name="Movie_AREA 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906000" y="1143000"/>
            <a:ext cx="75438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8194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lum contrast="10000"/>
          </a:blip>
          <a:srcRect l="51626" t="12615" r="2133" b="41229"/>
          <a:stretch>
            <a:fillRect/>
          </a:stretch>
        </p:blipFill>
        <p:spPr bwMode="auto">
          <a:xfrm>
            <a:off x="9601200" y="2133600"/>
            <a:ext cx="8153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7"/>
          <p:cNvSpPr>
            <a:spLocks noGrp="1"/>
          </p:cNvSpPr>
          <p:nvPr>
            <p:ph idx="12"/>
          </p:nvPr>
        </p:nvSpPr>
        <p:spPr>
          <a:xfrm>
            <a:off x="18592800" y="1066800"/>
            <a:ext cx="8229600" cy="5791200"/>
          </a:xfrm>
        </p:spPr>
        <p:txBody>
          <a:bodyPr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000" b="1" dirty="0" smtClean="0">
                <a:latin typeface="Century Gothic" pitchFamily="34" charset="0"/>
              </a:rPr>
              <a:t>Slab Design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One way post tensioned slab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Spans in direction perpendicular to post tensioned beams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Balanced dead </a:t>
            </a:r>
            <a:r>
              <a:rPr lang="en-US" sz="2000" dirty="0" err="1" smtClean="0">
                <a:solidFill>
                  <a:schemeClr val="tx1"/>
                </a:solidFill>
                <a:latin typeface="Century Gothic" pitchFamily="34" charset="0"/>
              </a:rPr>
              <a:t>loadstargeted</a:t>
            </a:r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 as 60-70% of dead load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Chapter 18 of ACI 318-05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ADAPT  PT used as an aid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Unit strip method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5000 psi concrete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Transverse beams modeled into analysis </a:t>
            </a:r>
          </a:p>
          <a:p>
            <a:pPr lvl="1">
              <a:buNone/>
            </a:pPr>
            <a:endParaRPr lang="en-US" sz="2000" dirty="0" smtClean="0">
              <a:latin typeface="Century Gothic" pitchFamily="34" charset="0"/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Detailed for this presentation:</a:t>
            </a:r>
          </a:p>
          <a:p>
            <a:pPr lvl="2"/>
            <a:r>
              <a:rPr lang="en-US" sz="2000" b="1" dirty="0" smtClean="0">
                <a:latin typeface="Century Gothic" pitchFamily="34" charset="0"/>
              </a:rPr>
              <a:t>Cantilever Slab</a:t>
            </a:r>
          </a:p>
          <a:p>
            <a:pPr lvl="3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10 “ thick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 l="11563" t="45680" r="52592" b="34605"/>
          <a:stretch>
            <a:fillRect/>
          </a:stretch>
        </p:blipFill>
        <p:spPr bwMode="auto">
          <a:xfrm>
            <a:off x="10515600" y="3048000"/>
            <a:ext cx="6248400" cy="137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 l="10625" t="36719" r="52688" b="48437"/>
          <a:stretch>
            <a:fillRect/>
          </a:stretch>
        </p:blipFill>
        <p:spPr bwMode="auto">
          <a:xfrm>
            <a:off x="10363200" y="3048000"/>
            <a:ext cx="6400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09600" y="28194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4687" t="12727" r="53202" b="80220"/>
          <a:stretch>
            <a:fillRect/>
          </a:stretch>
        </p:blipFill>
        <p:spPr bwMode="auto">
          <a:xfrm>
            <a:off x="10439400" y="1981200"/>
            <a:ext cx="6324600" cy="42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 l="4687" t="35901" r="53203" b="57031"/>
          <a:stretch>
            <a:fillRect/>
          </a:stretch>
        </p:blipFill>
        <p:spPr bwMode="auto">
          <a:xfrm>
            <a:off x="10439400" y="2362200"/>
            <a:ext cx="6324600" cy="42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/>
          <p:nvPr/>
        </p:nvPicPr>
        <p:blipFill>
          <a:blip r:embed="rId5" cstate="print"/>
          <a:srcRect l="66188" t="52508" r="19950" b="37772"/>
          <a:stretch>
            <a:fillRect/>
          </a:stretch>
        </p:blipFill>
        <p:spPr bwMode="auto">
          <a:xfrm>
            <a:off x="13563600" y="4953000"/>
            <a:ext cx="1295400" cy="54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10515600" y="4724400"/>
          <a:ext cx="2514599" cy="8382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86716"/>
                <a:gridCol w="586716"/>
                <a:gridCol w="586716"/>
                <a:gridCol w="754451"/>
              </a:tblGrid>
              <a:tr h="2162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Span</a:t>
                      </a:r>
                      <a:endParaRPr lang="en-US" sz="1200" dirty="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Class</a:t>
                      </a:r>
                      <a:endParaRPr lang="en-US" sz="12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Type</a:t>
                      </a:r>
                      <a:endParaRPr lang="en-US" sz="12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W</a:t>
                      </a:r>
                      <a:endParaRPr lang="en-US" sz="12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28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 </a:t>
                      </a:r>
                      <a:endParaRPr lang="en-US" sz="12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 </a:t>
                      </a:r>
                      <a:endParaRPr lang="en-US" sz="1200" dirty="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 </a:t>
                      </a:r>
                      <a:endParaRPr lang="en-US" sz="1200" dirty="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k/ft2</a:t>
                      </a:r>
                      <a:endParaRPr lang="en-US" sz="12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28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ALL</a:t>
                      </a:r>
                      <a:endParaRPr lang="en-US" sz="12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LL</a:t>
                      </a:r>
                      <a:endParaRPr lang="en-US" sz="12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U</a:t>
                      </a:r>
                      <a:endParaRPr lang="en-US" sz="1200" dirty="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0.050</a:t>
                      </a:r>
                      <a:endParaRPr lang="en-US" sz="1200" dirty="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62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ALL</a:t>
                      </a:r>
                      <a:endParaRPr lang="en-US" sz="12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SDL</a:t>
                      </a:r>
                      <a:endParaRPr lang="en-US" sz="12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U</a:t>
                      </a:r>
                      <a:endParaRPr lang="en-US" sz="120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0.015</a:t>
                      </a:r>
                      <a:endParaRPr lang="en-US" sz="1200" dirty="0"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1430000" y="5715000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entury Gothic" pitchFamily="34" charset="0"/>
              </a:rPr>
              <a:t>Reinforcement perpendicular to tendons:</a:t>
            </a:r>
          </a:p>
          <a:p>
            <a:pPr algn="ctr"/>
            <a:r>
              <a:rPr lang="en-US" sz="1600" dirty="0" smtClean="0">
                <a:latin typeface="Century Gothic" pitchFamily="34" charset="0"/>
              </a:rPr>
              <a:t>As= .0018*b*h</a:t>
            </a:r>
            <a:endParaRPr lang="en-US" sz="1600" dirty="0">
              <a:latin typeface="Century Gothic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 l="2187" t="42188" r="89688" b="50781"/>
          <a:stretch>
            <a:fillRect/>
          </a:stretch>
        </p:blipFill>
        <p:spPr bwMode="auto">
          <a:xfrm>
            <a:off x="15240000" y="4800600"/>
            <a:ext cx="1981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Content Placeholder 7"/>
          <p:cNvSpPr>
            <a:spLocks noGrp="1"/>
          </p:cNvSpPr>
          <p:nvPr>
            <p:ph idx="12"/>
          </p:nvPr>
        </p:nvSpPr>
        <p:spPr>
          <a:xfrm>
            <a:off x="18592800" y="1066800"/>
            <a:ext cx="8229600" cy="5791200"/>
          </a:xfrm>
        </p:spPr>
        <p:txBody>
          <a:bodyPr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000" b="1" dirty="0" smtClean="0">
                <a:latin typeface="Century Gothic" pitchFamily="34" charset="0"/>
              </a:rPr>
              <a:t>Slab Design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One way post tensioned slab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Spans in direction perpendicular to post tensioned beams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Balanced dead </a:t>
            </a:r>
            <a:r>
              <a:rPr lang="en-US" sz="2000" dirty="0" err="1" smtClean="0">
                <a:solidFill>
                  <a:schemeClr val="tx1"/>
                </a:solidFill>
                <a:latin typeface="Century Gothic" pitchFamily="34" charset="0"/>
              </a:rPr>
              <a:t>loadstargeted</a:t>
            </a:r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 as 60-70% of dead load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Chapter 18 of ACI 318-05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ADAPT  PT used as an aid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Unit strip method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5000 psi concrete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Transverse beams modeled into analysis </a:t>
            </a:r>
          </a:p>
          <a:p>
            <a:pPr lvl="1">
              <a:buNone/>
            </a:pPr>
            <a:endParaRPr lang="en-US" sz="2000" dirty="0" smtClean="0">
              <a:latin typeface="Century Gothic" pitchFamily="34" charset="0"/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Detailed for this presentation:</a:t>
            </a:r>
          </a:p>
          <a:p>
            <a:pPr lvl="2"/>
            <a:r>
              <a:rPr lang="en-US" sz="2000" b="1" dirty="0" smtClean="0">
                <a:latin typeface="Century Gothic" pitchFamily="34" charset="0"/>
              </a:rPr>
              <a:t>Cantilever Slab</a:t>
            </a:r>
          </a:p>
          <a:p>
            <a:pPr lvl="3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10 “ thick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7"/>
          <p:cNvSpPr>
            <a:spLocks noGrp="1"/>
          </p:cNvSpPr>
          <p:nvPr>
            <p:ph idx="10"/>
          </p:nvPr>
        </p:nvSpPr>
        <p:spPr>
          <a:xfrm>
            <a:off x="9601200" y="1752600"/>
            <a:ext cx="8229600" cy="3886200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en-US" sz="4000" dirty="0" smtClean="0">
              <a:latin typeface="Century Gothic" pitchFamily="34" charset="0"/>
            </a:endParaRPr>
          </a:p>
          <a:p>
            <a:pPr algn="ctr">
              <a:buFont typeface="Arial" charset="0"/>
              <a:buNone/>
            </a:pPr>
            <a:endParaRPr lang="en-US" sz="4000" dirty="0" smtClean="0">
              <a:latin typeface="Century Gothic" pitchFamily="34" charset="0"/>
            </a:endParaRPr>
          </a:p>
          <a:p>
            <a:pPr algn="ctr">
              <a:buFont typeface="Arial" charset="0"/>
              <a:buNone/>
            </a:pPr>
            <a:r>
              <a:rPr lang="en-US" sz="4000" dirty="0" smtClean="0">
                <a:latin typeface="Century Gothic" pitchFamily="34" charset="0"/>
              </a:rPr>
              <a:t>Existing Building Information</a:t>
            </a:r>
          </a:p>
          <a:p>
            <a:pPr>
              <a:buFont typeface="Arial" charset="0"/>
              <a:buNone/>
            </a:pPr>
            <a:endParaRPr lang="en-US" dirty="0" smtClean="0"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Content Placeholder 6"/>
          <p:cNvSpPr txBox="1">
            <a:spLocks/>
          </p:cNvSpPr>
          <p:nvPr/>
        </p:nvSpPr>
        <p:spPr>
          <a:xfrm>
            <a:off x="914400" y="1828800"/>
            <a:ext cx="8229600" cy="51054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100" spc="300" dirty="0" smtClean="0">
                <a:latin typeface="Century Gothic" pitchFamily="34" charset="0"/>
              </a:rPr>
              <a:t>Existing Building Overview</a:t>
            </a:r>
          </a:p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1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100" dirty="0" smtClean="0">
                <a:latin typeface="Century Gothic" pitchFamily="34" charset="0"/>
              </a:rPr>
              <a:t>Project Goals</a:t>
            </a:r>
          </a:p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100" dirty="0" smtClean="0">
                <a:latin typeface="Century Gothic" pitchFamily="34" charset="0"/>
              </a:rPr>
              <a:t>Structural Depth Study</a:t>
            </a:r>
            <a:endParaRPr lang="en-US" sz="3100" dirty="0">
              <a:latin typeface="Century Gothic" pitchFamily="34" charset="0"/>
            </a:endParaRPr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18745200" y="1828800"/>
            <a:ext cx="8229600" cy="35814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100" dirty="0" smtClean="0">
                <a:latin typeface="Century Gothic" pitchFamily="34" charset="0"/>
              </a:rPr>
              <a:t>Construction Management Breadth </a:t>
            </a:r>
            <a:r>
              <a:rPr lang="en-US" sz="3100" dirty="0">
                <a:latin typeface="Century Gothic" pitchFamily="34" charset="0"/>
              </a:rPr>
              <a:t>Study</a:t>
            </a:r>
          </a:p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100" dirty="0" smtClean="0">
                <a:latin typeface="Century Gothic" pitchFamily="34" charset="0"/>
              </a:rPr>
              <a:t>Conclusions</a:t>
            </a:r>
            <a:endParaRPr lang="en-US" sz="3100" dirty="0">
              <a:latin typeface="Century Gothic" pitchFamily="34" charset="0"/>
            </a:endParaRPr>
          </a:p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100" dirty="0">
                <a:latin typeface="Century Gothic" pitchFamily="34" charset="0"/>
              </a:rPr>
              <a:t>Acknowledgements</a:t>
            </a:r>
          </a:p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100" dirty="0">
                <a:latin typeface="Century Gothic" pitchFamily="34" charset="0"/>
              </a:rPr>
              <a:t>Questions and Comments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2" cstate="print">
            <a:lum contrast="10000"/>
          </a:blip>
          <a:srcRect l="1243" t="34902" r="52194" b="32927"/>
          <a:stretch>
            <a:fillRect/>
          </a:stretch>
        </p:blipFill>
        <p:spPr bwMode="auto">
          <a:xfrm>
            <a:off x="10210800" y="2590800"/>
            <a:ext cx="687897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/>
          <p:nvPr/>
        </p:nvPicPr>
        <p:blipFill>
          <a:blip r:embed="rId3" cstate="print">
            <a:lum contrast="10000"/>
          </a:blip>
          <a:srcRect l="51626" t="12615" r="2133" b="41229"/>
          <a:stretch>
            <a:fillRect/>
          </a:stretch>
        </p:blipFill>
        <p:spPr bwMode="auto">
          <a:xfrm>
            <a:off x="9829800" y="1981200"/>
            <a:ext cx="7696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09600" y="28194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idx="12"/>
          </p:nvPr>
        </p:nvSpPr>
        <p:spPr>
          <a:xfrm>
            <a:off x="18516600" y="1524000"/>
            <a:ext cx="8229600" cy="5791200"/>
          </a:xfrm>
        </p:spPr>
        <p:txBody>
          <a:bodyPr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000" b="1" dirty="0" smtClean="0">
                <a:latin typeface="Century Gothic" pitchFamily="34" charset="0"/>
              </a:rPr>
              <a:t>Slab Design Conclusions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Area 1: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10” thick slab supporting first floor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11” thick slab supporting second floor/ roof terrace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5000 psi concrete</a:t>
            </a:r>
          </a:p>
          <a:p>
            <a:pPr lvl="2"/>
            <a:endParaRPr lang="en-US" sz="2000" dirty="0" smtClean="0">
              <a:latin typeface="Century Gothic" pitchFamily="34" charset="0"/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Area 2: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10” thick slab supporting first floor/ cantilevered areas 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12” thick slab supporting simple span areas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Mildly reinforced slab to account for openings 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5000 psi concrete</a:t>
            </a:r>
          </a:p>
          <a:p>
            <a:pPr lvl="1"/>
            <a:endParaRPr lang="en-US" sz="2000" dirty="0" smtClean="0"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8194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2"/>
          </p:nvPr>
        </p:nvSpPr>
        <p:spPr>
          <a:xfrm>
            <a:off x="19431000" y="1066800"/>
            <a:ext cx="8229600" cy="5791200"/>
          </a:xfrm>
        </p:spPr>
        <p:txBody>
          <a:bodyPr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000" b="1" dirty="0" smtClean="0">
                <a:latin typeface="Century Gothic" pitchFamily="34" charset="0"/>
              </a:rPr>
              <a:t>Lateral Loads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Area 1 Wind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22 feet above grade 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Method 1,  Chapter 6, ASCE 7-05 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Designed for end zone pressure</a:t>
            </a:r>
          </a:p>
          <a:p>
            <a:pPr lvl="2"/>
            <a:endParaRPr lang="en-US" sz="2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Area 2 Wind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Mean height greater than 60’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Method 2, Chapter 6, ASCE 7-05</a:t>
            </a:r>
          </a:p>
        </p:txBody>
      </p:sp>
      <p:pic>
        <p:nvPicPr>
          <p:cNvPr id="9" name="Picture 8"/>
          <p:cNvPicPr/>
          <p:nvPr/>
        </p:nvPicPr>
        <p:blipFill>
          <a:blip r:embed="rId2" cstate="print"/>
          <a:srcRect l="59615" t="20637" r="7692" b="17103"/>
          <a:stretch>
            <a:fillRect/>
          </a:stretch>
        </p:blipFill>
        <p:spPr bwMode="auto">
          <a:xfrm>
            <a:off x="11582400" y="1828800"/>
            <a:ext cx="4114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0668000" y="4724400"/>
          <a:ext cx="6080760" cy="10058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60095"/>
                <a:gridCol w="760095"/>
                <a:gridCol w="760095"/>
                <a:gridCol w="760095"/>
                <a:gridCol w="760095"/>
                <a:gridCol w="760095"/>
                <a:gridCol w="760095"/>
                <a:gridCol w="760095"/>
              </a:tblGrid>
              <a:tr h="0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Horizontal Pressures (</a:t>
                      </a:r>
                      <a:r>
                        <a:rPr lang="en-US" sz="1200" dirty="0" err="1">
                          <a:latin typeface="Century Gothic" pitchFamily="34" charset="0"/>
                        </a:rPr>
                        <a:t>psf</a:t>
                      </a:r>
                      <a:r>
                        <a:rPr lang="en-US" sz="1200" dirty="0">
                          <a:latin typeface="Century Gothic" pitchFamily="34" charset="0"/>
                        </a:rPr>
                        <a:t>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Vertical Pressures (</a:t>
                      </a:r>
                      <a:r>
                        <a:rPr lang="en-US" sz="1200" dirty="0" err="1">
                          <a:latin typeface="Century Gothic" pitchFamily="34" charset="0"/>
                        </a:rPr>
                        <a:t>psf</a:t>
                      </a:r>
                      <a:r>
                        <a:rPr lang="en-US" sz="1200" dirty="0">
                          <a:latin typeface="Century Gothic" pitchFamily="34" charset="0"/>
                        </a:rPr>
                        <a:t>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44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A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B</a:t>
                      </a:r>
                      <a:endParaRPr lang="en-US" sz="120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C</a:t>
                      </a:r>
                      <a:endParaRPr lang="en-US" sz="1200" dirty="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D</a:t>
                      </a:r>
                      <a:endParaRPr lang="en-US" sz="1200" dirty="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E</a:t>
                      </a:r>
                      <a:endParaRPr lang="en-US" sz="120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F</a:t>
                      </a:r>
                      <a:endParaRPr lang="en-US" sz="120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G</a:t>
                      </a:r>
                      <a:endParaRPr lang="en-US" sz="120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H</a:t>
                      </a:r>
                      <a:endParaRPr lang="en-US" sz="120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12.8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-6.7</a:t>
                      </a:r>
                      <a:endParaRPr lang="en-US" sz="1200" dirty="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8.5</a:t>
                      </a:r>
                      <a:endParaRPr lang="en-US" sz="120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-4.0</a:t>
                      </a:r>
                      <a:endParaRPr lang="en-US" sz="1200" dirty="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-15.4</a:t>
                      </a:r>
                      <a:endParaRPr lang="en-US" sz="120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-8.8</a:t>
                      </a:r>
                      <a:endParaRPr lang="en-US" sz="120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-10.7</a:t>
                      </a:r>
                      <a:endParaRPr lang="en-US" sz="120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-6.8</a:t>
                      </a:r>
                      <a:endParaRPr lang="en-US" sz="120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Adjusted Pressures (</a:t>
                      </a:r>
                      <a:r>
                        <a:rPr lang="en-US" sz="1200" dirty="0" err="1">
                          <a:latin typeface="Century Gothic" pitchFamily="34" charset="0"/>
                        </a:rPr>
                        <a:t>psf</a:t>
                      </a:r>
                      <a:r>
                        <a:rPr lang="en-US" sz="1200" dirty="0">
                          <a:latin typeface="Century Gothic" pitchFamily="34" charset="0"/>
                        </a:rPr>
                        <a:t>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Adjusted Pressures (</a:t>
                      </a:r>
                      <a:r>
                        <a:rPr lang="en-US" sz="1200" dirty="0" err="1">
                          <a:latin typeface="Century Gothic" pitchFamily="34" charset="0"/>
                        </a:rPr>
                        <a:t>psf</a:t>
                      </a:r>
                      <a:r>
                        <a:rPr lang="en-US" sz="1200" dirty="0">
                          <a:latin typeface="Century Gothic" pitchFamily="34" charset="0"/>
                        </a:rPr>
                        <a:t>)</a:t>
                      </a:r>
                      <a:endParaRPr lang="en-US" sz="1200" dirty="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14.7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-7.7</a:t>
                      </a:r>
                      <a:endParaRPr lang="en-US" sz="120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9.8</a:t>
                      </a:r>
                      <a:endParaRPr lang="en-US" sz="120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-4.6</a:t>
                      </a:r>
                      <a:endParaRPr lang="en-US" sz="120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17.71</a:t>
                      </a:r>
                      <a:endParaRPr lang="en-US" sz="1200" dirty="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-10.1</a:t>
                      </a:r>
                      <a:endParaRPr lang="en-US" sz="1200" dirty="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-12.3</a:t>
                      </a:r>
                      <a:endParaRPr lang="en-US" sz="1200" dirty="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-7.8</a:t>
                      </a:r>
                      <a:endParaRPr lang="en-US" sz="1200" dirty="0">
                        <a:solidFill>
                          <a:srgbClr val="000000"/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0650200" y="4495800"/>
          <a:ext cx="3733800" cy="154533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743200"/>
                <a:gridCol w="990600"/>
              </a:tblGrid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Classification</a:t>
                      </a:r>
                      <a:endParaRPr lang="en-US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Category</a:t>
                      </a:r>
                      <a:endParaRPr lang="en-US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V, Basic Wind Speed (Fig. 6-1)</a:t>
                      </a:r>
                      <a:endParaRPr lang="en-US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90 mph</a:t>
                      </a:r>
                      <a:endParaRPr lang="en-US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Century Gothic" pitchFamily="34" charset="0"/>
                        </a:rPr>
                        <a:t>K</a:t>
                      </a:r>
                      <a:r>
                        <a:rPr lang="en-US" sz="1200" baseline="-25000" dirty="0" err="1">
                          <a:latin typeface="Century Gothic" pitchFamily="34" charset="0"/>
                        </a:rPr>
                        <a:t>d</a:t>
                      </a:r>
                      <a:r>
                        <a:rPr lang="en-US" sz="1200" dirty="0">
                          <a:latin typeface="Century Gothic" pitchFamily="34" charset="0"/>
                        </a:rPr>
                        <a:t> (Table 6-4)</a:t>
                      </a:r>
                      <a:endParaRPr lang="en-US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0.85</a:t>
                      </a:r>
                      <a:endParaRPr lang="en-US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I (Table 6-1)</a:t>
                      </a:r>
                      <a:endParaRPr lang="en-US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1.15</a:t>
                      </a:r>
                      <a:endParaRPr lang="en-US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Occupancy Category (Table 1-1)</a:t>
                      </a:r>
                      <a:endParaRPr lang="en-US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III</a:t>
                      </a:r>
                      <a:endParaRPr lang="en-US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Exposure Category</a:t>
                      </a:r>
                      <a:endParaRPr lang="en-US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B</a:t>
                      </a:r>
                      <a:endParaRPr lang="en-US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entury Gothic" pitchFamily="34" charset="0"/>
                        </a:rPr>
                        <a:t>K</a:t>
                      </a:r>
                      <a:r>
                        <a:rPr lang="en-US" sz="1200" baseline="-25000">
                          <a:latin typeface="Century Gothic" pitchFamily="34" charset="0"/>
                        </a:rPr>
                        <a:t>zt  </a:t>
                      </a:r>
                      <a:r>
                        <a:rPr lang="en-US" sz="1200">
                          <a:latin typeface="Century Gothic" pitchFamily="34" charset="0"/>
                        </a:rPr>
                        <a:t>(Topographic Factor)</a:t>
                      </a:r>
                      <a:endParaRPr lang="en-US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entury Gothic" pitchFamily="34" charset="0"/>
                        </a:rPr>
                        <a:t>1</a:t>
                      </a:r>
                      <a:endParaRPr lang="en-US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6250" t="22656" r="61875" b="21094"/>
          <a:stretch>
            <a:fillRect/>
          </a:stretch>
        </p:blipFill>
        <p:spPr bwMode="auto">
          <a:xfrm>
            <a:off x="10668000" y="1828800"/>
            <a:ext cx="6172200" cy="392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t="23438" r="54063" b="27344"/>
          <a:stretch>
            <a:fillRect/>
          </a:stretch>
        </p:blipFill>
        <p:spPr bwMode="auto">
          <a:xfrm>
            <a:off x="9525000" y="1828800"/>
            <a:ext cx="8305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8194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2"/>
          </p:nvPr>
        </p:nvSpPr>
        <p:spPr>
          <a:xfrm>
            <a:off x="18592800" y="457200"/>
            <a:ext cx="8229600" cy="5791200"/>
          </a:xfrm>
        </p:spPr>
        <p:txBody>
          <a:bodyPr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000" b="1" dirty="0" smtClean="0">
                <a:latin typeface="Century Gothic" pitchFamily="34" charset="0"/>
              </a:rPr>
              <a:t>Foundations Consideration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Considered, however not redesigned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Assumed that spread footings still adequate for Area 1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Increased building weight will require change for Area 2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Mat foundation possible alternative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Vibration issue due to existing building</a:t>
            </a:r>
            <a:endParaRPr lang="en-US" sz="2000" b="1" dirty="0" smtClean="0">
              <a:latin typeface="Century Gothic" pitchFamily="34" charset="0"/>
            </a:endParaRPr>
          </a:p>
          <a:p>
            <a:r>
              <a:rPr lang="en-US" sz="2000" b="1" dirty="0" smtClean="0">
                <a:latin typeface="Century Gothic" pitchFamily="34" charset="0"/>
              </a:rPr>
              <a:t>ETABS Assumptions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Foundation</a:t>
            </a:r>
          </a:p>
          <a:p>
            <a:pPr lvl="2"/>
            <a:r>
              <a:rPr lang="en-US" sz="1800" dirty="0" smtClean="0">
                <a:latin typeface="Century Gothic" pitchFamily="34" charset="0"/>
              </a:rPr>
              <a:t>Area 1 modeled as pin connection</a:t>
            </a:r>
          </a:p>
          <a:p>
            <a:pPr lvl="2"/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Area 2 modeled as fixed connection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Section properties modified assuming cracked sections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Beams: </a:t>
            </a:r>
            <a:r>
              <a:rPr lang="en-US" sz="2000" dirty="0" err="1" smtClean="0">
                <a:solidFill>
                  <a:schemeClr val="tx1"/>
                </a:solidFill>
                <a:latin typeface="Century Gothic" pitchFamily="34" charset="0"/>
              </a:rPr>
              <a:t>I</a:t>
            </a:r>
            <a:r>
              <a:rPr lang="en-US" sz="2000" baseline="-25000" dirty="0" err="1" smtClean="0">
                <a:solidFill>
                  <a:schemeClr val="tx1"/>
                </a:solidFill>
                <a:latin typeface="Century Gothic" pitchFamily="34" charset="0"/>
              </a:rPr>
              <a:t>eff</a:t>
            </a:r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= .35I</a:t>
            </a:r>
            <a:r>
              <a:rPr lang="en-US" sz="2000" baseline="-25000" dirty="0" smtClean="0">
                <a:solidFill>
                  <a:schemeClr val="tx1"/>
                </a:solidFill>
                <a:latin typeface="Century Gothic" pitchFamily="34" charset="0"/>
              </a:rPr>
              <a:t>g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Columns: </a:t>
            </a:r>
            <a:r>
              <a:rPr lang="en-US" sz="2000" dirty="0" err="1" smtClean="0">
                <a:latin typeface="Century Gothic" pitchFamily="34" charset="0"/>
              </a:rPr>
              <a:t>I</a:t>
            </a:r>
            <a:r>
              <a:rPr lang="en-US" sz="2000" baseline="-25000" dirty="0" err="1" smtClean="0">
                <a:latin typeface="Century Gothic" pitchFamily="34" charset="0"/>
              </a:rPr>
              <a:t>eff</a:t>
            </a:r>
            <a:r>
              <a:rPr lang="en-US" sz="2000" dirty="0" smtClean="0">
                <a:latin typeface="Century Gothic" pitchFamily="34" charset="0"/>
              </a:rPr>
              <a:t>=.70I</a:t>
            </a:r>
            <a:r>
              <a:rPr lang="en-US" sz="2000" baseline="-25000" dirty="0" smtClean="0">
                <a:latin typeface="Century Gothic" pitchFamily="34" charset="0"/>
              </a:rPr>
              <a:t>g</a:t>
            </a:r>
            <a:endParaRPr lang="en-US" sz="2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Calculate the effective width of the slab (Moment frame)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ACI Journal entry referenced (Kang and Wallace)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Slab modeled with rigid end zones at joints</a:t>
            </a:r>
            <a:endParaRPr lang="en-US" sz="2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lvl="1"/>
            <a:endParaRPr lang="en-US" sz="2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lvl="1"/>
            <a:endParaRPr lang="en-US" sz="20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3125" t="25000" r="57813" b="27344"/>
          <a:stretch>
            <a:fillRect/>
          </a:stretch>
        </p:blipFill>
        <p:spPr bwMode="auto">
          <a:xfrm>
            <a:off x="10591800" y="2438400"/>
            <a:ext cx="6248400" cy="3049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8194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2"/>
          </p:nvPr>
        </p:nvSpPr>
        <p:spPr>
          <a:xfrm>
            <a:off x="18516600" y="152400"/>
            <a:ext cx="8229600" cy="6324600"/>
          </a:xfrm>
        </p:spPr>
        <p:txBody>
          <a:bodyPr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000" b="1" dirty="0" smtClean="0">
                <a:latin typeface="Century Gothic" pitchFamily="34" charset="0"/>
              </a:rPr>
              <a:t>Lateral System </a:t>
            </a:r>
            <a:r>
              <a:rPr lang="en-US" sz="2000" b="1" dirty="0" smtClean="0">
                <a:latin typeface="Century Gothic" pitchFamily="34" charset="0"/>
              </a:rPr>
              <a:t>Analysis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Seismic </a:t>
            </a:r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and wind loads were applied </a:t>
            </a:r>
            <a:endParaRPr lang="en-US" sz="2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Drift </a:t>
            </a:r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was compared </a:t>
            </a:r>
            <a:endParaRPr lang="en-US" sz="2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lvl="2"/>
            <a:r>
              <a:rPr lang="en-US" sz="2000" dirty="0" smtClean="0">
                <a:latin typeface="Century Gothic" pitchFamily="34" charset="0"/>
              </a:rPr>
              <a:t>Four </a:t>
            </a:r>
            <a:r>
              <a:rPr lang="en-US" sz="2000" dirty="0" smtClean="0">
                <a:latin typeface="Century Gothic" pitchFamily="34" charset="0"/>
              </a:rPr>
              <a:t>wind cases </a:t>
            </a:r>
            <a:r>
              <a:rPr lang="en-US" sz="2000" dirty="0" smtClean="0">
                <a:latin typeface="Century Gothic" pitchFamily="34" charset="0"/>
              </a:rPr>
              <a:t>(ASCE 7-05)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Seismic </a:t>
            </a:r>
            <a:r>
              <a:rPr lang="en-US" sz="2000" dirty="0" smtClean="0">
                <a:latin typeface="Century Gothic" pitchFamily="34" charset="0"/>
              </a:rPr>
              <a:t>loads</a:t>
            </a:r>
            <a:endParaRPr lang="en-US" sz="2000" b="1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Building </a:t>
            </a:r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drift </a:t>
            </a:r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limited </a:t>
            </a:r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to </a:t>
            </a:r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H/400</a:t>
            </a:r>
          </a:p>
          <a:p>
            <a:pPr lvl="1"/>
            <a:endParaRPr lang="en-US" sz="2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Area 1: </a:t>
            </a:r>
          </a:p>
          <a:p>
            <a:pPr lvl="2"/>
            <a:r>
              <a:rPr lang="en-US" sz="1800" dirty="0" smtClean="0">
                <a:latin typeface="Century Gothic" pitchFamily="34" charset="0"/>
              </a:rPr>
              <a:t>Columns measure 20”x20”</a:t>
            </a:r>
            <a:endParaRPr lang="en-US" sz="18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lvl="2"/>
            <a:r>
              <a:rPr lang="en-US" sz="1800" dirty="0" smtClean="0">
                <a:latin typeface="Century Gothic" pitchFamily="34" charset="0"/>
              </a:rPr>
              <a:t>Seismic </a:t>
            </a:r>
            <a:r>
              <a:rPr lang="en-US" sz="1800" dirty="0" smtClean="0">
                <a:latin typeface="Century Gothic" pitchFamily="34" charset="0"/>
              </a:rPr>
              <a:t>loads </a:t>
            </a:r>
            <a:r>
              <a:rPr lang="en-US" sz="1800" dirty="0" smtClean="0">
                <a:latin typeface="Century Gothic" pitchFamily="34" charset="0"/>
              </a:rPr>
              <a:t>control design in </a:t>
            </a:r>
            <a:r>
              <a:rPr lang="en-US" sz="1800" dirty="0" smtClean="0">
                <a:latin typeface="Century Gothic" pitchFamily="34" charset="0"/>
              </a:rPr>
              <a:t>both </a:t>
            </a:r>
            <a:r>
              <a:rPr lang="en-US" sz="1800" dirty="0" smtClean="0">
                <a:latin typeface="Century Gothic" pitchFamily="34" charset="0"/>
              </a:rPr>
              <a:t>directions</a:t>
            </a:r>
          </a:p>
          <a:p>
            <a:pPr lvl="2"/>
            <a:r>
              <a:rPr lang="en-US" sz="1800" dirty="0" err="1" smtClean="0">
                <a:latin typeface="Century Gothic" pitchFamily="34" charset="0"/>
              </a:rPr>
              <a:t>Ux</a:t>
            </a:r>
            <a:r>
              <a:rPr lang="en-US" sz="1800" dirty="0" smtClean="0">
                <a:latin typeface="Century Gothic" pitchFamily="34" charset="0"/>
              </a:rPr>
              <a:t>= .6515”</a:t>
            </a:r>
          </a:p>
          <a:p>
            <a:pPr lvl="2"/>
            <a:r>
              <a:rPr lang="en-US" sz="1800" dirty="0" err="1" smtClean="0">
                <a:latin typeface="Century Gothic" pitchFamily="34" charset="0"/>
              </a:rPr>
              <a:t>Uy</a:t>
            </a:r>
            <a:r>
              <a:rPr lang="en-US" sz="1800" dirty="0" smtClean="0">
                <a:latin typeface="Century Gothic" pitchFamily="34" charset="0"/>
              </a:rPr>
              <a:t>= .5129”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Area 2:  </a:t>
            </a:r>
          </a:p>
          <a:p>
            <a:pPr lvl="2"/>
            <a:r>
              <a:rPr lang="en-US" sz="1800" dirty="0" smtClean="0">
                <a:latin typeface="Century Gothic" pitchFamily="34" charset="0"/>
              </a:rPr>
              <a:t>Columns measure 24”x24”</a:t>
            </a:r>
            <a:endParaRPr lang="en-US" sz="18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lvl="2"/>
            <a:r>
              <a:rPr lang="en-US" sz="1800" dirty="0" smtClean="0">
                <a:latin typeface="Century Gothic" pitchFamily="34" charset="0"/>
              </a:rPr>
              <a:t> </a:t>
            </a:r>
            <a:r>
              <a:rPr lang="en-US" sz="1800" dirty="0" smtClean="0">
                <a:latin typeface="Century Gothic" pitchFamily="34" charset="0"/>
              </a:rPr>
              <a:t>Seismic </a:t>
            </a:r>
            <a:r>
              <a:rPr lang="en-US" sz="1800" dirty="0" smtClean="0">
                <a:latin typeface="Century Gothic" pitchFamily="34" charset="0"/>
              </a:rPr>
              <a:t>loads </a:t>
            </a:r>
            <a:r>
              <a:rPr lang="en-US" sz="1800" dirty="0" smtClean="0">
                <a:latin typeface="Century Gothic" pitchFamily="34" charset="0"/>
              </a:rPr>
              <a:t>control design </a:t>
            </a:r>
            <a:r>
              <a:rPr lang="en-US" sz="1800" dirty="0" smtClean="0">
                <a:latin typeface="Century Gothic" pitchFamily="34" charset="0"/>
              </a:rPr>
              <a:t>in </a:t>
            </a:r>
            <a:r>
              <a:rPr lang="en-US" sz="1800" dirty="0" smtClean="0">
                <a:latin typeface="Century Gothic" pitchFamily="34" charset="0"/>
              </a:rPr>
              <a:t>North-South direction</a:t>
            </a:r>
          </a:p>
          <a:p>
            <a:pPr lvl="2"/>
            <a:r>
              <a:rPr lang="en-US" sz="1800" dirty="0" smtClean="0">
                <a:latin typeface="Century Gothic" pitchFamily="34" charset="0"/>
              </a:rPr>
              <a:t>Wind controls </a:t>
            </a:r>
            <a:r>
              <a:rPr lang="en-US" sz="1800" dirty="0" smtClean="0">
                <a:latin typeface="Century Gothic" pitchFamily="34" charset="0"/>
              </a:rPr>
              <a:t>in the East-West </a:t>
            </a:r>
            <a:r>
              <a:rPr lang="en-US" sz="1800" dirty="0" smtClean="0">
                <a:latin typeface="Century Gothic" pitchFamily="34" charset="0"/>
              </a:rPr>
              <a:t>direction</a:t>
            </a:r>
          </a:p>
          <a:p>
            <a:pPr lvl="2"/>
            <a:r>
              <a:rPr lang="en-US" sz="1800" dirty="0" err="1" smtClean="0">
                <a:solidFill>
                  <a:schemeClr val="tx1"/>
                </a:solidFill>
                <a:latin typeface="Century Gothic" pitchFamily="34" charset="0"/>
              </a:rPr>
              <a:t>Ux</a:t>
            </a:r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= 1.33”</a:t>
            </a:r>
          </a:p>
          <a:p>
            <a:pPr lvl="2"/>
            <a:r>
              <a:rPr lang="en-US" sz="1800" dirty="0" err="1" smtClean="0">
                <a:latin typeface="Century Gothic" pitchFamily="34" charset="0"/>
              </a:rPr>
              <a:t>Uy</a:t>
            </a:r>
            <a:r>
              <a:rPr lang="en-US" sz="1800" dirty="0" smtClean="0">
                <a:latin typeface="Century Gothic" pitchFamily="34" charset="0"/>
              </a:rPr>
              <a:t>= .7267”</a:t>
            </a:r>
            <a:endParaRPr lang="en-US" sz="18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 l="25823" t="36400" r="51282" b="36113"/>
          <a:stretch>
            <a:fillRect/>
          </a:stretch>
        </p:blipFill>
        <p:spPr bwMode="auto">
          <a:xfrm>
            <a:off x="10744200" y="1524000"/>
            <a:ext cx="5410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1811000" y="1752600"/>
          <a:ext cx="3705412" cy="304799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73741"/>
                <a:gridCol w="1004047"/>
                <a:gridCol w="669365"/>
                <a:gridCol w="884518"/>
                <a:gridCol w="573741"/>
              </a:tblGrid>
              <a:tr h="17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entury Gothic" pitchFamily="34" charset="0"/>
                        </a:rPr>
                        <a:t>Story</a:t>
                      </a:r>
                      <a:endParaRPr lang="en-US" sz="10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Diaphragm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Load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UX (in)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UY (in)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</a:tr>
              <a:tr h="17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entury Gothic" pitchFamily="34" charset="0"/>
                        </a:rPr>
                        <a:t>STORY2</a:t>
                      </a:r>
                      <a:endParaRPr lang="en-US" sz="10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D2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XWIND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0.3308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</a:tr>
              <a:tr h="17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STORY2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entury Gothic" pitchFamily="34" charset="0"/>
                        </a:rPr>
                        <a:t>D2</a:t>
                      </a:r>
                      <a:endParaRPr lang="en-US" sz="10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YWIND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0.0002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0.091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</a:tr>
              <a:tr h="17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STORY2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entury Gothic" pitchFamily="34" charset="0"/>
                        </a:rPr>
                        <a:t>D2</a:t>
                      </a:r>
                      <a:endParaRPr lang="en-US" sz="10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XQUAKE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0.6515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-0.0001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</a:tr>
              <a:tr h="17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STORY2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D2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YQUAKE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0.5129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</a:tr>
              <a:tr h="17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STORY2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entury Gothic" pitchFamily="34" charset="0"/>
                        </a:rPr>
                        <a:t>D2</a:t>
                      </a:r>
                      <a:endParaRPr lang="en-US" sz="10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CASE2X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0.2461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-0.0002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</a:tr>
              <a:tr h="17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STORY2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entury Gothic" pitchFamily="34" charset="0"/>
                        </a:rPr>
                        <a:t>D2</a:t>
                      </a:r>
                      <a:endParaRPr lang="en-US" sz="10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CASE2Y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0.0004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0.0683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</a:tr>
              <a:tr h="17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STORY2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D2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CASE3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0.2482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0.0682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</a:tr>
              <a:tr h="17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STORY2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D2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entury Gothic" pitchFamily="34" charset="0"/>
                        </a:rPr>
                        <a:t>CASE4</a:t>
                      </a:r>
                      <a:endParaRPr lang="en-US" sz="10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0.2464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0.0681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</a:tr>
              <a:tr h="17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STORY1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D1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entury Gothic" pitchFamily="34" charset="0"/>
                        </a:rPr>
                        <a:t>XWIND</a:t>
                      </a:r>
                      <a:endParaRPr lang="en-US" sz="10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0.2121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0.0002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</a:tr>
              <a:tr h="17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STORY1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D1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entury Gothic" pitchFamily="34" charset="0"/>
                        </a:rPr>
                        <a:t>YWIND</a:t>
                      </a:r>
                      <a:endParaRPr lang="en-US" sz="10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0.0003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0.0617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</a:tr>
              <a:tr h="17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STORY1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D1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XQUAKE</a:t>
                      </a:r>
                      <a:endParaRPr lang="en-US" sz="10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0.3827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0.0006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</a:tr>
              <a:tr h="17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STORY1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D1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YQUAKE</a:t>
                      </a:r>
                      <a:endParaRPr lang="en-US" sz="10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0.0003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0.3133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</a:tr>
              <a:tr h="17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STORY1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D1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entury Gothic" pitchFamily="34" charset="0"/>
                        </a:rPr>
                        <a:t>CASE2X</a:t>
                      </a:r>
                      <a:endParaRPr lang="en-US" sz="10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entury Gothic" pitchFamily="34" charset="0"/>
                        </a:rPr>
                        <a:t>0.1556</a:t>
                      </a:r>
                      <a:endParaRPr lang="en-US" sz="10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-0.0033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</a:tr>
              <a:tr h="17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STORY1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D1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CASE2Y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entury Gothic" pitchFamily="34" charset="0"/>
                        </a:rPr>
                        <a:t>0.0007</a:t>
                      </a:r>
                      <a:endParaRPr lang="en-US" sz="10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0.0467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</a:tr>
              <a:tr h="17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STORY1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D1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CASE3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entury Gothic" pitchFamily="34" charset="0"/>
                        </a:rPr>
                        <a:t>0.1593</a:t>
                      </a:r>
                      <a:endParaRPr lang="en-US" sz="10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0.0464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</a:tr>
              <a:tr h="17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STORY1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D1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entury Gothic" pitchFamily="34" charset="0"/>
                        </a:rPr>
                        <a:t>CASE4</a:t>
                      </a:r>
                      <a:endParaRPr lang="en-US" sz="10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entury Gothic" pitchFamily="34" charset="0"/>
                        </a:rPr>
                        <a:t>0.1562</a:t>
                      </a:r>
                      <a:endParaRPr lang="en-US" sz="10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entury Gothic" pitchFamily="34" charset="0"/>
                        </a:rPr>
                        <a:t>0.0434</a:t>
                      </a:r>
                      <a:endParaRPr lang="en-US" sz="10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b"/>
                </a:tc>
              </a:tr>
            </a:tbl>
          </a:graphicData>
        </a:graphic>
      </p:graphicFrame>
      <p:pic>
        <p:nvPicPr>
          <p:cNvPr id="9" name="Picture 8"/>
          <p:cNvPicPr/>
          <p:nvPr/>
        </p:nvPicPr>
        <p:blipFill>
          <a:blip r:embed="rId3" cstate="print"/>
          <a:srcRect l="26923" t="17521" r="51122" b="38032"/>
          <a:stretch>
            <a:fillRect/>
          </a:stretch>
        </p:blipFill>
        <p:spPr bwMode="auto">
          <a:xfrm>
            <a:off x="10287000" y="1447800"/>
            <a:ext cx="6573734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1734800" y="1119378"/>
          <a:ext cx="3809999" cy="520522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46667"/>
                <a:gridCol w="850951"/>
                <a:gridCol w="664569"/>
                <a:gridCol w="878181"/>
                <a:gridCol w="569631"/>
              </a:tblGrid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Story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Diaphragm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Load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UX (in)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UY (in)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STORY4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D4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XWIND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1.1218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0.0007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STORY4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YWIND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-0.0012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0.1851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STORY4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D4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XQUAKE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1.331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0.0016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STORY4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YQUAKE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0.0013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0.7267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STORY4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CASE3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0.8405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0.1394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STORY4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CASE2X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0.8772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0.0033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STORY4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CASE2Y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-0.0047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0.1386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STORY4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CASE4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0.8725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0.1418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STORY3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XWIND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0.9105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0.0003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STORY3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YWIND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-0.0008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0.1591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STORY3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XQUAKE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1.0466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0.0003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STORY3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YQUAKE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0.0007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0.6051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STORY3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CASE3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0.6823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0.1196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STORY3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CASE2X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0.705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-0.0002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STORY3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CASE2Y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-0.0029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0.1194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STORY3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CASE4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0.7021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0.1192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STORY2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XWIND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0.5796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0.0004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STORY2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YWIND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-0.0003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0.1097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STORY2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XQUAKE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0.6395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0.0002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STORY2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YQUAKE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0.0003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0.4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STORY2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CASE3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0.4345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0.0826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STORY2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CASE2X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0.4444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-0.0008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STORY2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CASE2Y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-0.0013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0.0824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STORY2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D2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CASE4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0.4431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0.0816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ENTRANCE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D1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XWIND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0.0622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0.0001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ENTRANCE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D1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YWIND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0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0.0116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ENTRANCE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D1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XQUAKE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0.0652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ENTRANCE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D1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YQUAKE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0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highlight>
                            <a:srgbClr val="FFFF00"/>
                          </a:highlight>
                          <a:latin typeface="Century Gothic" pitchFamily="34" charset="0"/>
                        </a:rPr>
                        <a:t>0.0401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ENTRANCE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D1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CASE3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0.0466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0.0088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ENTRANCE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D1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CASE2X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0.0467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-0.0006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ENTRANCE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D1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CASE2Y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0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0.0088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  <a:tr h="157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ENTRANCE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D1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Century Gothic" pitchFamily="34" charset="0"/>
                        </a:rPr>
                        <a:t>CASE4</a:t>
                      </a:r>
                      <a:endParaRPr lang="en-US" sz="9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0.0467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entury Gothic" pitchFamily="34" charset="0"/>
                        </a:rPr>
                        <a:t>0.0082</a:t>
                      </a:r>
                      <a:endParaRPr lang="en-US" sz="9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33251" marR="33251" marT="0" marB="0" anchor="b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3429000"/>
            <a:ext cx="65532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2"/>
          </p:nvPr>
        </p:nvSpPr>
        <p:spPr>
          <a:xfrm>
            <a:off x="9525000" y="1828800"/>
            <a:ext cx="8229600" cy="3886200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en-US" sz="4000" dirty="0" smtClean="0">
              <a:latin typeface="Century Gothic" pitchFamily="34" charset="0"/>
            </a:endParaRPr>
          </a:p>
          <a:p>
            <a:pPr algn="ctr">
              <a:buFont typeface="Arial" charset="0"/>
              <a:buNone/>
            </a:pPr>
            <a:endParaRPr lang="en-US" sz="4000" dirty="0" smtClean="0">
              <a:latin typeface="Century Gothic" pitchFamily="34" charset="0"/>
            </a:endParaRPr>
          </a:p>
          <a:p>
            <a:pPr algn="ctr">
              <a:buFont typeface="Arial" charset="0"/>
              <a:buNone/>
            </a:pPr>
            <a:r>
              <a:rPr lang="en-US" sz="4000" dirty="0" smtClean="0">
                <a:latin typeface="Century Gothic" pitchFamily="34" charset="0"/>
              </a:rPr>
              <a:t>Construction Management Breadth Study</a:t>
            </a:r>
          </a:p>
          <a:p>
            <a:pPr>
              <a:buFont typeface="Arial" charset="0"/>
              <a:buNone/>
            </a:pPr>
            <a:endParaRPr lang="en-US" dirty="0" smtClean="0"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3429000"/>
            <a:ext cx="65532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idx="12"/>
          </p:nvPr>
        </p:nvSpPr>
        <p:spPr>
          <a:xfrm>
            <a:off x="18592800" y="838200"/>
            <a:ext cx="8229600" cy="5791200"/>
          </a:xfrm>
        </p:spPr>
        <p:txBody>
          <a:bodyPr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000" b="1" dirty="0" smtClean="0">
                <a:latin typeface="Century Gothic" pitchFamily="34" charset="0"/>
              </a:rPr>
              <a:t>Cost Comparison</a:t>
            </a:r>
            <a:endParaRPr lang="en-US" sz="2000" b="1" dirty="0" smtClean="0">
              <a:latin typeface="Century Gothic" pitchFamily="34" charset="0"/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Post </a:t>
            </a:r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tensioned construction is </a:t>
            </a:r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common in D.C. area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Analysis conducted for both concrete and steel buildings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MC</a:t>
            </a:r>
            <a:r>
              <a:rPr lang="en-US" sz="2000" baseline="30000" dirty="0" smtClean="0">
                <a:solidFill>
                  <a:schemeClr val="tx1"/>
                </a:solidFill>
                <a:latin typeface="Century Gothic" pitchFamily="34" charset="0"/>
              </a:rPr>
              <a:t>2 </a:t>
            </a:r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used as estimating aid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Foundations neglected</a:t>
            </a:r>
          </a:p>
          <a:p>
            <a:pPr lvl="1"/>
            <a:endParaRPr lang="en-US" sz="2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Area 1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Concrete</a:t>
            </a:r>
          </a:p>
          <a:p>
            <a:pPr lvl="3"/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Cost is greater in concrete</a:t>
            </a:r>
          </a:p>
          <a:p>
            <a:pPr lvl="3"/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Greater formwork costs</a:t>
            </a:r>
          </a:p>
          <a:p>
            <a:pPr lvl="3"/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Post </a:t>
            </a:r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tension costs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Steel</a:t>
            </a:r>
          </a:p>
          <a:p>
            <a:pPr lvl="3"/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Moment connections</a:t>
            </a:r>
          </a:p>
          <a:p>
            <a:pPr lvl="3"/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Fire protection</a:t>
            </a:r>
            <a:endParaRPr lang="en-US" sz="1800" dirty="0" smtClean="0">
              <a:latin typeface="Century Gothic" pitchFamily="34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 l="3750" t="26563" r="76563" b="54687"/>
          <a:stretch>
            <a:fillRect/>
          </a:stretch>
        </p:blipFill>
        <p:spPr bwMode="auto">
          <a:xfrm>
            <a:off x="9896475" y="2819400"/>
            <a:ext cx="58007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3030200" y="25146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Existing Steel Structure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5316200" y="25146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Concrete Structure</a:t>
            </a:r>
            <a:endParaRPr lang="en-US" sz="1400" dirty="0"/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 l="29375" t="26563" r="63125" b="54687"/>
          <a:stretch>
            <a:fillRect/>
          </a:stretch>
        </p:blipFill>
        <p:spPr bwMode="auto">
          <a:xfrm>
            <a:off x="14859000" y="28194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3429000"/>
            <a:ext cx="65532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idx="12"/>
          </p:nvPr>
        </p:nvSpPr>
        <p:spPr>
          <a:xfrm>
            <a:off x="18592800" y="838200"/>
            <a:ext cx="8229600" cy="5791200"/>
          </a:xfrm>
        </p:spPr>
        <p:txBody>
          <a:bodyPr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000" b="1" dirty="0" smtClean="0">
                <a:latin typeface="Century Gothic" pitchFamily="34" charset="0"/>
              </a:rPr>
              <a:t>Cost Comparison</a:t>
            </a:r>
            <a:endParaRPr lang="en-US" sz="2000" b="1" dirty="0" smtClean="0">
              <a:latin typeface="Century Gothic" pitchFamily="34" charset="0"/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Post </a:t>
            </a:r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tensioned construction is </a:t>
            </a:r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common in D.C. area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Analysis conducted for both concrete and steel buildings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MC</a:t>
            </a:r>
            <a:r>
              <a:rPr lang="en-US" sz="2000" baseline="30000" dirty="0" smtClean="0">
                <a:solidFill>
                  <a:schemeClr val="tx1"/>
                </a:solidFill>
                <a:latin typeface="Century Gothic" pitchFamily="34" charset="0"/>
              </a:rPr>
              <a:t>2 </a:t>
            </a:r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used as estimating aid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Foundations neglected</a:t>
            </a:r>
          </a:p>
          <a:p>
            <a:pPr lvl="1"/>
            <a:endParaRPr lang="en-US" sz="20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Area 2</a:t>
            </a:r>
          </a:p>
          <a:p>
            <a:pPr lvl="2"/>
            <a:r>
              <a:rPr lang="en-US" sz="2000" dirty="0" smtClean="0">
                <a:latin typeface="Century Gothic" pitchFamily="34" charset="0"/>
              </a:rPr>
              <a:t>Concrete</a:t>
            </a:r>
          </a:p>
          <a:p>
            <a:pPr lvl="3"/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Greater formwork costs</a:t>
            </a:r>
          </a:p>
          <a:p>
            <a:pPr lvl="3"/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Post </a:t>
            </a:r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tension costs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Steel</a:t>
            </a:r>
          </a:p>
          <a:p>
            <a:pPr lvl="3"/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Cost is greater in steel</a:t>
            </a:r>
          </a:p>
          <a:p>
            <a:pPr lvl="3"/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Moment connections</a:t>
            </a:r>
          </a:p>
          <a:p>
            <a:pPr lvl="3"/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Fire protection</a:t>
            </a:r>
          </a:p>
          <a:p>
            <a:pPr lvl="3"/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Shear Walls</a:t>
            </a:r>
            <a:endParaRPr lang="en-US" sz="1800" dirty="0" smtClean="0">
              <a:latin typeface="Century Gothic" pitchFamily="34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 l="3750" t="26563" r="75940" b="55468"/>
          <a:stretch>
            <a:fillRect/>
          </a:stretch>
        </p:blipFill>
        <p:spPr bwMode="auto">
          <a:xfrm>
            <a:off x="12496800" y="2590800"/>
            <a:ext cx="538296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 l="26692" t="26563" r="60083" b="55468"/>
          <a:stretch>
            <a:fillRect/>
          </a:stretch>
        </p:blipFill>
        <p:spPr bwMode="auto">
          <a:xfrm>
            <a:off x="11658600" y="2590800"/>
            <a:ext cx="3581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 l="3692" t="26563" r="84808" b="55468"/>
          <a:stretch>
            <a:fillRect/>
          </a:stretch>
        </p:blipFill>
        <p:spPr bwMode="auto">
          <a:xfrm>
            <a:off x="9601200" y="2590800"/>
            <a:ext cx="3048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2801600" y="22098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Existing Steel Structure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5544800" y="22098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Concrete Structure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4114800"/>
            <a:ext cx="2438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1996" name="Content Placeholder 7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endParaRPr lang="en-US" sz="4000" smtClean="0">
              <a:latin typeface="Century Gothic" pitchFamily="34" charset="0"/>
            </a:endParaRPr>
          </a:p>
          <a:p>
            <a:pPr algn="ctr">
              <a:buFont typeface="Arial" charset="0"/>
              <a:buNone/>
            </a:pPr>
            <a:endParaRPr lang="en-US" sz="4000" smtClean="0">
              <a:latin typeface="Century Gothic" pitchFamily="34" charset="0"/>
            </a:endParaRPr>
          </a:p>
          <a:p>
            <a:pPr algn="ctr">
              <a:buFont typeface="Arial" charset="0"/>
              <a:buNone/>
            </a:pPr>
            <a:r>
              <a:rPr lang="en-US" sz="4000" smtClean="0">
                <a:latin typeface="Century Gothic" pitchFamily="34" charset="0"/>
              </a:rPr>
              <a:t>Conclusions</a:t>
            </a:r>
          </a:p>
          <a:p>
            <a:pPr>
              <a:buFont typeface="Arial" charset="0"/>
              <a:buNone/>
            </a:pPr>
            <a:endParaRPr lang="en-US" smtClean="0"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609600" y="838200"/>
            <a:ext cx="8229600" cy="5105400"/>
          </a:xfrm>
          <a:prstGeom prst="rect">
            <a:avLst/>
          </a:prstGeom>
        </p:spPr>
        <p:txBody>
          <a:bodyPr vert="horz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Existing Building Overview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Existing Building Structural System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Project Goals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Structural Depth Study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Construction Management Breadth Study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Conclusions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Questions and Comments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7" name="Content Placeholder 7"/>
          <p:cNvSpPr>
            <a:spLocks noGrp="1"/>
          </p:cNvSpPr>
          <p:nvPr>
            <p:ph idx="12"/>
          </p:nvPr>
        </p:nvSpPr>
        <p:spPr>
          <a:xfrm>
            <a:off x="18592800" y="990600"/>
            <a:ext cx="8229600" cy="4572000"/>
          </a:xfrm>
        </p:spPr>
        <p:txBody>
          <a:bodyPr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/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Floor system depth greatly reduced</a:t>
            </a:r>
          </a:p>
          <a:p>
            <a:pPr lvl="2"/>
            <a:r>
              <a:rPr lang="en-US" sz="1800" dirty="0" smtClean="0">
                <a:latin typeface="Century Gothic" pitchFamily="34" charset="0"/>
              </a:rPr>
              <a:t>Post tension system: 20” beam depth</a:t>
            </a:r>
          </a:p>
          <a:p>
            <a:pPr lvl="2"/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Steel system: W10 to W33 shapes</a:t>
            </a:r>
          </a:p>
          <a:p>
            <a:pPr lvl="2"/>
            <a:r>
              <a:rPr lang="en-US" sz="1800" dirty="0" smtClean="0">
                <a:latin typeface="Century Gothic" pitchFamily="34" charset="0"/>
              </a:rPr>
              <a:t>Allows for more room for MEP coordination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Steel Moment connections eliminated</a:t>
            </a:r>
          </a:p>
          <a:p>
            <a:pPr lvl="2"/>
            <a:r>
              <a:rPr lang="en-US" sz="1800" dirty="0" smtClean="0">
                <a:latin typeface="Century Gothic" pitchFamily="34" charset="0"/>
              </a:rPr>
              <a:t>Cantilevers are typically easier to construct in concrete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Concrete moment frames utilized</a:t>
            </a:r>
          </a:p>
          <a:p>
            <a:pPr lvl="2"/>
            <a:r>
              <a:rPr lang="en-US" sz="1800" dirty="0" smtClean="0">
                <a:latin typeface="Century Gothic" pitchFamily="34" charset="0"/>
              </a:rPr>
              <a:t>Total drift of the building was limited to H/400</a:t>
            </a:r>
            <a:endParaRPr lang="en-US" sz="18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lvl="2"/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Shear </a:t>
            </a:r>
            <a:r>
              <a:rPr lang="en-US" sz="1800" dirty="0" smtClean="0">
                <a:latin typeface="Century Gothic" pitchFamily="34" charset="0"/>
              </a:rPr>
              <a:t>w</a:t>
            </a:r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alls eliminated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Total cost of construction very similar for both construction types</a:t>
            </a:r>
          </a:p>
          <a:p>
            <a:pPr lvl="2"/>
            <a:r>
              <a:rPr lang="en-US" sz="1800" dirty="0" smtClean="0">
                <a:latin typeface="Century Gothic" pitchFamily="34" charset="0"/>
              </a:rPr>
              <a:t>Labor and post tension costs offset by removal of shear walls, moment connections and fireproofing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latin typeface="Century Gothic" pitchFamily="34" charset="0"/>
              </a:rPr>
              <a:t>PT system is viable alternative to this project </a:t>
            </a:r>
            <a:endParaRPr lang="en-US" sz="18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lvl="2">
              <a:buNone/>
            </a:pPr>
            <a:endParaRPr lang="en-US" sz="1800" dirty="0" smtClean="0"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4724400"/>
            <a:ext cx="38100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3020" name="Content Placeholder 7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endParaRPr lang="en-US" sz="4000" smtClean="0">
              <a:latin typeface="Century Gothic" pitchFamily="34" charset="0"/>
            </a:endParaRPr>
          </a:p>
          <a:p>
            <a:pPr algn="ctr">
              <a:buFont typeface="Arial" charset="0"/>
              <a:buNone/>
            </a:pPr>
            <a:endParaRPr lang="en-US" sz="4000" smtClean="0">
              <a:latin typeface="Century Gothic" pitchFamily="34" charset="0"/>
            </a:endParaRPr>
          </a:p>
          <a:p>
            <a:pPr algn="ctr">
              <a:buFont typeface="Arial" charset="0"/>
              <a:buNone/>
            </a:pPr>
            <a:r>
              <a:rPr lang="en-US" sz="4000" smtClean="0">
                <a:latin typeface="Century Gothic" pitchFamily="34" charset="0"/>
              </a:rPr>
              <a:t>Acknowledgements</a:t>
            </a:r>
          </a:p>
          <a:p>
            <a:pPr>
              <a:buFont typeface="Arial" charset="0"/>
              <a:buNone/>
            </a:pPr>
            <a:endParaRPr lang="en-US" smtClean="0">
              <a:latin typeface="Century Gothic" pitchFamily="34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idx="13"/>
          </p:nvPr>
        </p:nvSpPr>
        <p:spPr>
          <a:xfrm>
            <a:off x="20878800" y="685800"/>
            <a:ext cx="6477000" cy="6172200"/>
          </a:xfrm>
        </p:spPr>
        <p:txBody>
          <a:bodyPr rtlCol="0">
            <a:normAutofit fontScale="25000" lnSpcReduction="20000"/>
          </a:bodyPr>
          <a:lstStyle/>
          <a:p>
            <a:pPr>
              <a:buNone/>
            </a:pPr>
            <a:r>
              <a:rPr lang="en-US" sz="5600" dirty="0" smtClean="0">
                <a:latin typeface="Century Gothic" pitchFamily="34" charset="0"/>
              </a:rPr>
              <a:t>Turner Construction: 		       		Tiffany Moore</a:t>
            </a:r>
          </a:p>
          <a:p>
            <a:pPr>
              <a:buNone/>
            </a:pPr>
            <a:r>
              <a:rPr lang="en-US" sz="5600" dirty="0" smtClean="0">
                <a:latin typeface="Century Gothic" pitchFamily="34" charset="0"/>
              </a:rPr>
              <a:t> </a:t>
            </a:r>
          </a:p>
          <a:p>
            <a:pPr>
              <a:buNone/>
            </a:pPr>
            <a:r>
              <a:rPr lang="en-US" sz="5600" dirty="0" smtClean="0">
                <a:latin typeface="Century Gothic" pitchFamily="34" charset="0"/>
              </a:rPr>
              <a:t> </a:t>
            </a:r>
          </a:p>
          <a:p>
            <a:pPr>
              <a:buNone/>
            </a:pPr>
            <a:r>
              <a:rPr lang="en-US" sz="5600" dirty="0" smtClean="0">
                <a:latin typeface="Century Gothic" pitchFamily="34" charset="0"/>
              </a:rPr>
              <a:t>The </a:t>
            </a:r>
            <a:r>
              <a:rPr lang="en-US" sz="5600" dirty="0" smtClean="0">
                <a:latin typeface="Century Gothic" pitchFamily="34" charset="0"/>
              </a:rPr>
              <a:t>Pennsylvania </a:t>
            </a:r>
            <a:r>
              <a:rPr lang="en-US" sz="5600" dirty="0" smtClean="0">
                <a:latin typeface="Century Gothic" pitchFamily="34" charset="0"/>
              </a:rPr>
              <a:t>State University:  		Dr. Linda </a:t>
            </a:r>
            <a:r>
              <a:rPr lang="en-US" sz="5600" dirty="0" err="1" smtClean="0">
                <a:latin typeface="Century Gothic" pitchFamily="34" charset="0"/>
              </a:rPr>
              <a:t>Hanagan</a:t>
            </a:r>
            <a:endParaRPr lang="en-US" sz="56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en-US" sz="5600" dirty="0" smtClean="0">
                <a:latin typeface="Century Gothic" pitchFamily="34" charset="0"/>
              </a:rPr>
              <a:t>						Dr. Andres </a:t>
            </a:r>
            <a:r>
              <a:rPr lang="en-US" sz="5600" dirty="0" err="1" smtClean="0">
                <a:latin typeface="Century Gothic" pitchFamily="34" charset="0"/>
              </a:rPr>
              <a:t>Lepage</a:t>
            </a:r>
            <a:endParaRPr lang="en-US" sz="56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en-US" sz="5600" dirty="0" smtClean="0">
                <a:latin typeface="Century Gothic" pitchFamily="34" charset="0"/>
              </a:rPr>
              <a:t>						Dr. Ali </a:t>
            </a:r>
            <a:r>
              <a:rPr lang="en-US" sz="5600" dirty="0" err="1" smtClean="0">
                <a:latin typeface="Century Gothic" pitchFamily="34" charset="0"/>
              </a:rPr>
              <a:t>Memari</a:t>
            </a:r>
            <a:endParaRPr lang="en-US" sz="56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en-US" sz="5600" dirty="0" smtClean="0">
                <a:latin typeface="Century Gothic" pitchFamily="34" charset="0"/>
              </a:rPr>
              <a:t>	                                               			Robert Holland</a:t>
            </a:r>
          </a:p>
          <a:p>
            <a:pPr>
              <a:buNone/>
            </a:pPr>
            <a:r>
              <a:rPr lang="en-US" sz="5600" dirty="0" smtClean="0">
                <a:latin typeface="Century Gothic" pitchFamily="34" charset="0"/>
              </a:rPr>
              <a:t>				             		Kevin </a:t>
            </a:r>
            <a:r>
              <a:rPr lang="en-US" sz="5600" dirty="0" err="1" smtClean="0">
                <a:latin typeface="Century Gothic" pitchFamily="34" charset="0"/>
              </a:rPr>
              <a:t>Parfitt</a:t>
            </a:r>
            <a:endParaRPr lang="en-US" sz="56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en-US" sz="5600" dirty="0" smtClean="0">
                <a:latin typeface="Century Gothic" pitchFamily="34" charset="0"/>
              </a:rPr>
              <a:t>										</a:t>
            </a:r>
          </a:p>
          <a:p>
            <a:pPr>
              <a:buNone/>
            </a:pPr>
            <a:r>
              <a:rPr lang="en-US" sz="5600" dirty="0" err="1" smtClean="0">
                <a:latin typeface="Century Gothic" pitchFamily="34" charset="0"/>
              </a:rPr>
              <a:t>Holbert</a:t>
            </a:r>
            <a:r>
              <a:rPr lang="en-US" sz="5600" dirty="0" smtClean="0">
                <a:latin typeface="Century Gothic" pitchFamily="34" charset="0"/>
              </a:rPr>
              <a:t> Apple Associates:			Richard Apple</a:t>
            </a:r>
          </a:p>
          <a:p>
            <a:pPr>
              <a:buNone/>
            </a:pPr>
            <a:r>
              <a:rPr lang="en-US" sz="5600" dirty="0" smtClean="0">
                <a:latin typeface="Century Gothic" pitchFamily="34" charset="0"/>
              </a:rPr>
              <a:t>	</a:t>
            </a:r>
          </a:p>
          <a:p>
            <a:pPr>
              <a:buNone/>
            </a:pPr>
            <a:r>
              <a:rPr lang="en-US" sz="5600" dirty="0" smtClean="0">
                <a:latin typeface="Century Gothic" pitchFamily="34" charset="0"/>
              </a:rPr>
              <a:t>  </a:t>
            </a:r>
          </a:p>
          <a:p>
            <a:pPr>
              <a:buNone/>
            </a:pPr>
            <a:r>
              <a:rPr lang="en-US" sz="5600" dirty="0" err="1" smtClean="0">
                <a:latin typeface="Century Gothic" pitchFamily="34" charset="0"/>
              </a:rPr>
              <a:t>ReStl</a:t>
            </a:r>
            <a:r>
              <a:rPr lang="en-US" sz="5600" dirty="0" smtClean="0">
                <a:latin typeface="Century Gothic" pitchFamily="34" charset="0"/>
              </a:rPr>
              <a:t> Designers Inc.:				Adlai </a:t>
            </a:r>
            <a:r>
              <a:rPr lang="en-US" sz="5600" dirty="0" err="1" smtClean="0">
                <a:latin typeface="Century Gothic" pitchFamily="34" charset="0"/>
              </a:rPr>
              <a:t>Luzuriaga</a:t>
            </a:r>
            <a:endParaRPr lang="en-US" sz="5600" dirty="0" smtClean="0">
              <a:latin typeface="Century Gothic" pitchFamily="34" charset="0"/>
            </a:endParaRPr>
          </a:p>
          <a:p>
            <a:pPr>
              <a:buNone/>
            </a:pPr>
            <a:endParaRPr lang="en-US" sz="5600" dirty="0" smtClean="0">
              <a:latin typeface="Century Gothic" pitchFamily="34" charset="0"/>
            </a:endParaRPr>
          </a:p>
          <a:p>
            <a:pPr>
              <a:buNone/>
            </a:pPr>
            <a:endParaRPr lang="en-US" sz="5600" dirty="0" smtClean="0">
              <a:latin typeface="Century Gothic" pitchFamily="34" charset="0"/>
            </a:endParaRPr>
          </a:p>
          <a:p>
            <a:pPr>
              <a:buNone/>
            </a:pPr>
            <a:endParaRPr lang="en-US" sz="56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en-US" sz="5600" dirty="0" err="1" smtClean="0">
                <a:latin typeface="Century Gothic" pitchFamily="34" charset="0"/>
              </a:rPr>
              <a:t>Ehrenkrantz</a:t>
            </a:r>
            <a:r>
              <a:rPr lang="en-US" sz="5600" dirty="0" smtClean="0">
                <a:latin typeface="Century Gothic" pitchFamily="34" charset="0"/>
              </a:rPr>
              <a:t> </a:t>
            </a:r>
            <a:r>
              <a:rPr lang="en-US" sz="5600" dirty="0" err="1" smtClean="0">
                <a:latin typeface="Century Gothic" pitchFamily="34" charset="0"/>
              </a:rPr>
              <a:t>Eckstut</a:t>
            </a:r>
            <a:r>
              <a:rPr lang="en-US" sz="5600" dirty="0" smtClean="0">
                <a:latin typeface="Century Gothic" pitchFamily="34" charset="0"/>
              </a:rPr>
              <a:t> &amp; Kuhn Architects</a:t>
            </a:r>
          </a:p>
          <a:p>
            <a:pPr>
              <a:buNone/>
            </a:pPr>
            <a:endParaRPr lang="en-US" sz="5600" dirty="0" smtClean="0">
              <a:latin typeface="Century Gothic" pitchFamily="34" charset="0"/>
            </a:endParaRPr>
          </a:p>
          <a:p>
            <a:pPr>
              <a:buNone/>
            </a:pPr>
            <a:endParaRPr lang="en-US" sz="56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en-US" sz="5600" dirty="0" smtClean="0">
                <a:latin typeface="Century Gothic" pitchFamily="34" charset="0"/>
              </a:rPr>
              <a:t>I would like to also thank all of my friends and family for their continuing support throughout the senior thesis process.  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1800" dirty="0" smtClean="0"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609600" y="838200"/>
            <a:ext cx="8229600" cy="5105400"/>
          </a:xfrm>
          <a:prstGeom prst="rect">
            <a:avLst/>
          </a:prstGeom>
        </p:spPr>
        <p:txBody>
          <a:bodyPr vert="horz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Existing Building Overview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Existing Building Structural System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Project Goals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Structural Depth Study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Construction Management Breadth Study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Conclusions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Questions and Comments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 cstate="print"/>
          <a:srcRect r="1907"/>
          <a:stretch>
            <a:fillRect/>
          </a:stretch>
        </p:blipFill>
        <p:spPr bwMode="auto">
          <a:xfrm>
            <a:off x="19050000" y="1371600"/>
            <a:ext cx="1284964" cy="89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2400" y="2895600"/>
            <a:ext cx="823788" cy="74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/>
          <p:nvPr/>
        </p:nvPicPr>
        <p:blipFill>
          <a:blip r:embed="rId4" cstate="print"/>
          <a:srcRect l="71404" t="42314" r="21922" b="51724"/>
          <a:stretch>
            <a:fillRect/>
          </a:stretch>
        </p:blipFill>
        <p:spPr bwMode="auto">
          <a:xfrm>
            <a:off x="19063749" y="3886200"/>
            <a:ext cx="120545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/>
          <p:nvPr/>
        </p:nvPicPr>
        <p:blipFill>
          <a:blip r:embed="rId5" cstate="print"/>
          <a:srcRect l="50202" t="17314" r="28456" b="58326"/>
          <a:stretch>
            <a:fillRect/>
          </a:stretch>
        </p:blipFill>
        <p:spPr bwMode="auto">
          <a:xfrm>
            <a:off x="19050000" y="4876800"/>
            <a:ext cx="1219200" cy="61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http://www.aspe3rivers.org/images/turner_logo.jpg"/>
          <p:cNvPicPr/>
          <p:nvPr/>
        </p:nvPicPr>
        <p:blipFill>
          <a:blip r:embed="rId6" cstate="print"/>
          <a:srcRect t="13862" b="25650"/>
          <a:stretch>
            <a:fillRect/>
          </a:stretch>
        </p:blipFill>
        <p:spPr bwMode="auto">
          <a:xfrm>
            <a:off x="19050000" y="533400"/>
            <a:ext cx="1237256" cy="48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5334000"/>
            <a:ext cx="48768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4044" name="Content Placeholder 7"/>
          <p:cNvSpPr>
            <a:spLocks noGrp="1"/>
          </p:cNvSpPr>
          <p:nvPr>
            <p:ph idx="12"/>
          </p:nvPr>
        </p:nvSpPr>
        <p:spPr>
          <a:xfrm>
            <a:off x="9525000" y="2819400"/>
            <a:ext cx="8229600" cy="22098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4000" smtClean="0">
                <a:latin typeface="Century Gothic" pitchFamily="34" charset="0"/>
              </a:rPr>
              <a:t>Questions</a:t>
            </a:r>
          </a:p>
          <a:p>
            <a:pPr algn="ctr">
              <a:buFont typeface="Arial" charset="0"/>
              <a:buNone/>
            </a:pPr>
            <a:r>
              <a:rPr lang="en-US" sz="4000" smtClean="0">
                <a:latin typeface="Century Gothic" pitchFamily="34" charset="0"/>
              </a:rPr>
              <a:t>&amp;</a:t>
            </a:r>
          </a:p>
          <a:p>
            <a:pPr algn="ctr">
              <a:buFont typeface="Arial" charset="0"/>
              <a:buNone/>
            </a:pPr>
            <a:r>
              <a:rPr lang="en-US" sz="4000" smtClean="0">
                <a:latin typeface="Century Gothic" pitchFamily="34" charset="0"/>
              </a:rPr>
              <a:t>Comments</a:t>
            </a:r>
          </a:p>
          <a:p>
            <a:pPr>
              <a:buFont typeface="Arial" charset="0"/>
              <a:buNone/>
            </a:pPr>
            <a:endParaRPr lang="en-US" smtClean="0"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rea view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21400" y="457200"/>
            <a:ext cx="8077200" cy="5715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" y="990600"/>
            <a:ext cx="53340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2"/>
          </p:nvPr>
        </p:nvSpPr>
        <p:spPr>
          <a:xfrm>
            <a:off x="9601200" y="1905000"/>
            <a:ext cx="8229600" cy="5638800"/>
          </a:xfrm>
        </p:spPr>
        <p:txBody>
          <a:bodyPr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 smtClean="0">
                <a:latin typeface="Century Gothic" pitchFamily="34" charset="0"/>
              </a:rPr>
              <a:t>Location</a:t>
            </a:r>
          </a:p>
          <a:p>
            <a:r>
              <a:rPr lang="en-US" sz="2000" dirty="0" smtClean="0">
                <a:latin typeface="Century Gothic" pitchFamily="34" charset="0"/>
              </a:rPr>
              <a:t>2130 G Street, NW Washington, D.C</a:t>
            </a:r>
          </a:p>
          <a:p>
            <a:r>
              <a:rPr lang="en-US" sz="2000" dirty="0" smtClean="0">
                <a:latin typeface="Century Gothic" pitchFamily="34" charset="0"/>
              </a:rPr>
              <a:t>Foggy Bottom District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 smtClean="0">
                <a:latin typeface="Century Gothic" pitchFamily="34" charset="0"/>
              </a:rPr>
              <a:t>Building Statistics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Function  l   Educational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Occupant   l  District of Columbia Schools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Size   l   68,000 sq. ft.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Stories   l   4 stories (1 Below Grade)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en-US" sz="2000" b="1" dirty="0" smtClean="0">
                <a:latin typeface="Century Gothic" pitchFamily="34" charset="0"/>
              </a:rPr>
              <a:t>Project Cost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$39.2 million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8" descr="7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59600" y="1066800"/>
            <a:ext cx="6324600" cy="4216400"/>
          </a:xfrm>
          <a:prstGeom prst="rect">
            <a:avLst/>
          </a:prstGeom>
        </p:spPr>
      </p:pic>
      <p:pic>
        <p:nvPicPr>
          <p:cNvPr id="14" name="Picture 13" descr="http://cavesurvey.com/images/TrueNorth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21400" y="5051146"/>
            <a:ext cx="838200" cy="112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78800" y="1905000"/>
            <a:ext cx="4648200" cy="333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8"/>
          <p:cNvPicPr>
            <a:picLocks noGrp="1"/>
          </p:cNvPicPr>
          <p:nvPr>
            <p:ph idx="13"/>
          </p:nvPr>
        </p:nvPicPr>
        <p:blipFill>
          <a:blip r:embed="rId3" cstate="print">
            <a:lum contrast="10000"/>
          </a:blip>
          <a:srcRect l="53846" t="18033" r="10737" b="11440"/>
          <a:stretch>
            <a:fillRect/>
          </a:stretch>
        </p:blipFill>
        <p:spPr bwMode="auto">
          <a:xfrm>
            <a:off x="20345400" y="1219200"/>
            <a:ext cx="556469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09600" y="1600200"/>
            <a:ext cx="64008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2"/>
          </p:nvPr>
        </p:nvSpPr>
        <p:spPr>
          <a:xfrm>
            <a:off x="9525000" y="1752600"/>
            <a:ext cx="8382000" cy="4114800"/>
          </a:xfrm>
        </p:spPr>
        <p:txBody>
          <a:bodyPr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 smtClean="0">
                <a:latin typeface="Century Gothic" pitchFamily="34" charset="0"/>
              </a:rPr>
              <a:t>Existing Gravity System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Composite steel system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W10 to W33 sections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3 ¼” LWC over 2” 20 GA LOK composite steel floor decking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000" dirty="0" smtClean="0">
              <a:latin typeface="Century Gothic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 smtClean="0">
                <a:latin typeface="Century Gothic" pitchFamily="34" charset="0"/>
              </a:rPr>
              <a:t>Existing Foundation System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Shallow foundation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Reinforced cast-in-place spread footings and grade beams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Existing footings of the school require underpinning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1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 pitchFamily="34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2" cstate="print">
            <a:lum contrast="10000"/>
          </a:blip>
          <a:srcRect l="58814" t="13629" r="9689" b="23840"/>
          <a:stretch>
            <a:fillRect/>
          </a:stretch>
        </p:blipFill>
        <p:spPr bwMode="auto">
          <a:xfrm>
            <a:off x="18897600" y="1295400"/>
            <a:ext cx="4114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9278600" y="1752600"/>
            <a:ext cx="394493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entury Gothic" pitchFamily="34" charset="0"/>
              </a:rPr>
              <a:t>School Without Walls Addition Area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3" cstate="print">
            <a:lum contrast="10000"/>
          </a:blip>
          <a:srcRect l="10256" t="12400" r="57212" b="24000"/>
          <a:stretch>
            <a:fillRect/>
          </a:stretch>
        </p:blipFill>
        <p:spPr bwMode="auto">
          <a:xfrm>
            <a:off x="18897600" y="1295400"/>
            <a:ext cx="4114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http://cavesurvey.com/images/TrueNorth.jpg"/>
          <p:cNvPicPr/>
          <p:nvPr/>
        </p:nvPicPr>
        <p:blipFill>
          <a:blip r:embed="rId4" cstate="print"/>
          <a:srcRect l="25857"/>
          <a:stretch>
            <a:fillRect/>
          </a:stretch>
        </p:blipFill>
        <p:spPr bwMode="auto">
          <a:xfrm rot="10800000">
            <a:off x="22326600" y="2934005"/>
            <a:ext cx="609600" cy="1104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http://cavesurvey.com/images/TrueNorth.jpg"/>
          <p:cNvPicPr/>
          <p:nvPr/>
        </p:nvPicPr>
        <p:blipFill>
          <a:blip r:embed="rId4" cstate="print"/>
          <a:srcRect l="25857"/>
          <a:stretch>
            <a:fillRect/>
          </a:stretch>
        </p:blipFill>
        <p:spPr bwMode="auto">
          <a:xfrm rot="10800000">
            <a:off x="22326600" y="2971800"/>
            <a:ext cx="609600" cy="1104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09600" y="1600200"/>
            <a:ext cx="64008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2"/>
          </p:nvPr>
        </p:nvSpPr>
        <p:spPr>
          <a:xfrm>
            <a:off x="9677400" y="1752600"/>
            <a:ext cx="8229600" cy="4724400"/>
          </a:xfrm>
        </p:spPr>
        <p:txBody>
          <a:bodyPr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 smtClean="0">
                <a:latin typeface="Century Gothic" pitchFamily="34" charset="0"/>
              </a:rPr>
              <a:t>Existing Lateral System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The addition is divided by an expansion joint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Joint creates total of three lateral systems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Referred to as “Area 1” and “Area 2” in this presentation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Braced frames and shear walls resist lateral loads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Braced frames comprised of HSS square sections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latin typeface="Century Gothic" pitchFamily="34" charset="0"/>
              </a:rPr>
              <a:t>Shear Walls are 12” and 8” thick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5" cstate="print">
            <a:lum/>
          </a:blip>
          <a:srcRect l="59295" t="13600" r="12179" b="13600"/>
          <a:stretch>
            <a:fillRect/>
          </a:stretch>
        </p:blipFill>
        <p:spPr bwMode="auto">
          <a:xfrm>
            <a:off x="23774400" y="1295400"/>
            <a:ext cx="3124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0955000" y="1600200"/>
            <a:ext cx="8572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entury Gothic" pitchFamily="34" charset="0"/>
              </a:rPr>
              <a:t>Area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9126200" y="2667000"/>
            <a:ext cx="8572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entury Gothic" pitchFamily="34" charset="0"/>
              </a:rPr>
              <a:t>Area 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6" cstate="print"/>
          <a:srcRect l="7813" t="17969" r="58125" b="21875"/>
          <a:stretch>
            <a:fillRect/>
          </a:stretch>
        </p:blipFill>
        <p:spPr bwMode="auto">
          <a:xfrm>
            <a:off x="18669000" y="304800"/>
            <a:ext cx="8305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1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209800"/>
            <a:ext cx="26670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228" name="Content Placeholder 7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endParaRPr lang="en-US" sz="4000" dirty="0" smtClean="0">
              <a:latin typeface="Century Gothic" pitchFamily="34" charset="0"/>
            </a:endParaRPr>
          </a:p>
          <a:p>
            <a:pPr algn="ctr">
              <a:buFont typeface="Arial" charset="0"/>
              <a:buNone/>
            </a:pPr>
            <a:endParaRPr lang="en-US" sz="4000" dirty="0" smtClean="0">
              <a:latin typeface="Century Gothic" pitchFamily="34" charset="0"/>
            </a:endParaRPr>
          </a:p>
          <a:p>
            <a:pPr algn="ctr">
              <a:buFont typeface="Arial" charset="0"/>
              <a:buNone/>
            </a:pPr>
            <a:r>
              <a:rPr lang="en-US" sz="4000" dirty="0" smtClean="0">
                <a:latin typeface="Century Gothic" pitchFamily="34" charset="0"/>
              </a:rPr>
              <a:t>Project Goals</a:t>
            </a:r>
          </a:p>
          <a:p>
            <a:pPr>
              <a:buFont typeface="Arial" charset="0"/>
              <a:buNone/>
            </a:pPr>
            <a:endParaRPr lang="en-US" dirty="0" smtClean="0"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209800"/>
            <a:ext cx="26670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Content Placeholder 7"/>
          <p:cNvSpPr txBox="1">
            <a:spLocks/>
          </p:cNvSpPr>
          <p:nvPr/>
        </p:nvSpPr>
        <p:spPr>
          <a:xfrm>
            <a:off x="9525000" y="2209800"/>
            <a:ext cx="8229600" cy="25908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>
                <a:latin typeface="Century Gothic" pitchFamily="34" charset="0"/>
              </a:rPr>
              <a:t>Problem Statement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wide flange beams which range from W10 to W33 sections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5 ¼” decking system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total floor depth amounts to 38 ¼”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welded moment connections required for cantilever </a:t>
            </a:r>
            <a:endParaRPr lang="en-US" sz="2000" dirty="0">
              <a:latin typeface="Century Gothic" pitchFamily="34" charset="0"/>
            </a:endParaRPr>
          </a:p>
        </p:txBody>
      </p:sp>
      <p:sp>
        <p:nvSpPr>
          <p:cNvPr id="15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209800"/>
            <a:ext cx="26670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Content Placeholder 7"/>
          <p:cNvSpPr txBox="1">
            <a:spLocks/>
          </p:cNvSpPr>
          <p:nvPr/>
        </p:nvSpPr>
        <p:spPr>
          <a:xfrm>
            <a:off x="9677400" y="1676400"/>
            <a:ext cx="8229600" cy="43434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>
                <a:latin typeface="Century Gothic" pitchFamily="34" charset="0"/>
              </a:rPr>
              <a:t>Structural Depth Study   l   Redesign </a:t>
            </a:r>
            <a:r>
              <a:rPr lang="en-US" sz="2000" dirty="0" smtClean="0">
                <a:latin typeface="Century Gothic" pitchFamily="34" charset="0"/>
              </a:rPr>
              <a:t>gravity </a:t>
            </a:r>
            <a:r>
              <a:rPr lang="en-US" sz="2000" dirty="0">
                <a:latin typeface="Century Gothic" pitchFamily="34" charset="0"/>
              </a:rPr>
              <a:t>system  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Post tensioned slab and one way slab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Limit total floor depth</a:t>
            </a:r>
            <a:endParaRPr lang="en-US" sz="2000" dirty="0">
              <a:latin typeface="Century Gothic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>
                <a:latin typeface="Century Gothic" pitchFamily="34" charset="0"/>
              </a:rPr>
              <a:t>Structural Depth Study   l   </a:t>
            </a:r>
            <a:r>
              <a:rPr lang="en-US" sz="2000" dirty="0" smtClean="0">
                <a:latin typeface="Century Gothic" pitchFamily="34" charset="0"/>
              </a:rPr>
              <a:t>Redesign lateral system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Remove shear walls and braced frames </a:t>
            </a:r>
            <a:endParaRPr lang="en-US" sz="2000" dirty="0">
              <a:latin typeface="Century Gothic" pitchFamily="34" charset="0"/>
            </a:endParaRP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Concrete moment frames</a:t>
            </a:r>
            <a:endParaRPr lang="en-US" sz="2000" dirty="0">
              <a:latin typeface="Century Gothic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Construction Management Breadth </a:t>
            </a:r>
            <a:r>
              <a:rPr lang="en-US" sz="2000" dirty="0">
                <a:latin typeface="Century Gothic" pitchFamily="34" charset="0"/>
              </a:rPr>
              <a:t>Study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Cost effect of structural system change </a:t>
            </a:r>
            <a:endParaRPr lang="en-US" sz="2000" dirty="0">
              <a:latin typeface="Century Gothic" pitchFamily="34" charset="0"/>
            </a:endParaRP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Schedule influence of new structural system</a:t>
            </a:r>
            <a:endParaRPr lang="en-US" sz="2000" dirty="0">
              <a:latin typeface="Century Gothic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Architectural Breadth Study</a:t>
            </a:r>
            <a:endParaRPr lang="en-US" sz="2000" dirty="0">
              <a:latin typeface="Century Gothic" pitchFamily="34" charset="0"/>
            </a:endParaRP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entury Gothic" pitchFamily="34" charset="0"/>
              </a:rPr>
              <a:t>Aesthetic influence of dropped ceilings  </a:t>
            </a:r>
            <a:endParaRPr lang="en-US" sz="2000" dirty="0">
              <a:latin typeface="Century Gothic" pitchFamily="34" charset="0"/>
            </a:endParaRPr>
          </a:p>
        </p:txBody>
      </p:sp>
      <p:sp>
        <p:nvSpPr>
          <p:cNvPr id="16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35800" y="1066800"/>
            <a:ext cx="3657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25313" t="29688" r="62187" b="40625"/>
          <a:stretch>
            <a:fillRect/>
          </a:stretch>
        </p:blipFill>
        <p:spPr bwMode="auto">
          <a:xfrm>
            <a:off x="24612600" y="1059180"/>
            <a:ext cx="1371600" cy="130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http://w2p.weblogos.s3.amazonaws.com/Revit20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83526" y="2667000"/>
            <a:ext cx="1400674" cy="1369927"/>
          </a:xfrm>
          <a:prstGeom prst="rect">
            <a:avLst/>
          </a:prstGeom>
          <a:noFill/>
        </p:spPr>
      </p:pic>
      <p:pic>
        <p:nvPicPr>
          <p:cNvPr id="34822" name="Picture 6" descr="http://doddsandends.typepad.com/.a/6a011570b0bc2a970b0120a62251de970c-800w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12600" y="4343400"/>
            <a:ext cx="1380417" cy="13049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819400"/>
            <a:ext cx="434340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300" name="Content Placeholder 7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endParaRPr lang="en-US" sz="4000" smtClean="0">
              <a:latin typeface="Century Gothic" pitchFamily="34" charset="0"/>
            </a:endParaRPr>
          </a:p>
          <a:p>
            <a:pPr algn="ctr">
              <a:buFont typeface="Arial" charset="0"/>
              <a:buNone/>
            </a:pPr>
            <a:endParaRPr lang="en-US" sz="4000" smtClean="0">
              <a:latin typeface="Century Gothic" pitchFamily="34" charset="0"/>
            </a:endParaRPr>
          </a:p>
          <a:p>
            <a:pPr algn="ctr">
              <a:buFont typeface="Arial" charset="0"/>
              <a:buNone/>
            </a:pPr>
            <a:r>
              <a:rPr lang="en-US" sz="4000" smtClean="0">
                <a:latin typeface="Century Gothic" pitchFamily="34" charset="0"/>
              </a:rPr>
              <a:t>Structural Depth Study</a:t>
            </a:r>
          </a:p>
          <a:p>
            <a:pPr>
              <a:buFont typeface="Arial" charset="0"/>
              <a:buNone/>
            </a:pPr>
            <a:endParaRPr lang="en-US" smtClean="0"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964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83200" y="2057400"/>
            <a:ext cx="152400" cy="38862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idx="10"/>
          </p:nvPr>
        </p:nvSpPr>
        <p:spPr>
          <a:xfrm>
            <a:off x="609600" y="838200"/>
            <a:ext cx="8229600" cy="5105400"/>
          </a:xfrm>
        </p:spPr>
        <p:txBody>
          <a:bodyPr rtlCol="0">
            <a:noAutofit/>
          </a:bodyPr>
          <a:lstStyle/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Overview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spc="300" dirty="0" smtClean="0">
                <a:latin typeface="Century Gothic" pitchFamily="34" charset="0"/>
              </a:rPr>
              <a:t>Existing Building Structural System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Project Goals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Structural Depth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Construction Management Breadth Study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Conclusions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Acknowledgements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sz="2400" dirty="0" smtClean="0">
                <a:latin typeface="Century Gothic" pitchFamily="34" charset="0"/>
              </a:rPr>
              <a:t>Questions and Comments</a:t>
            </a: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 smtClean="0">
              <a:latin typeface="Century Gothic" pitchFamily="34" charset="0"/>
            </a:endParaRPr>
          </a:p>
          <a:p>
            <a:pPr marL="34290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2400" dirty="0"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4735</TotalTime>
  <Words>2245</Words>
  <Application>Microsoft Office PowerPoint</Application>
  <PresentationFormat>Custom</PresentationFormat>
  <Paragraphs>835</Paragraphs>
  <Slides>29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Metro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PSUAE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 BOND STREET New York, NY</dc:title>
  <dc:subject>40 Bond Street</dc:subject>
  <dc:creator>sgd5002</dc:creator>
  <cp:lastModifiedBy>smk5085</cp:lastModifiedBy>
  <cp:revision>452</cp:revision>
  <dcterms:created xsi:type="dcterms:W3CDTF">2008-04-09T20:22:00Z</dcterms:created>
  <dcterms:modified xsi:type="dcterms:W3CDTF">2010-04-12T03:01:06Z</dcterms:modified>
</cp:coreProperties>
</file>