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7"/>
  </p:notesMasterIdLst>
  <p:handoutMasterIdLst>
    <p:handoutMasterId r:id="rId8"/>
  </p:handoutMasterIdLst>
  <p:sldIdLst>
    <p:sldId id="301" r:id="rId2"/>
    <p:sldId id="303" r:id="rId3"/>
    <p:sldId id="308" r:id="rId4"/>
    <p:sldId id="335" r:id="rId5"/>
    <p:sldId id="336" r:id="rId6"/>
  </p:sldIdLst>
  <p:sldSz cx="27432000" cy="6858000"/>
  <p:notesSz cx="9601200" cy="7315200"/>
  <p:defaultTextStyle>
    <a:defPPr>
      <a:defRPr lang="en-US"/>
    </a:defPPr>
    <a:lvl1pPr algn="l" rtl="0" fontAlgn="base">
      <a:spcBef>
        <a:spcPct val="0"/>
      </a:spcBef>
      <a:spcAft>
        <a:spcPct val="0"/>
      </a:spcAft>
      <a:defRPr sz="2200" kern="1200">
        <a:solidFill>
          <a:schemeClr val="tx1"/>
        </a:solidFill>
        <a:latin typeface="Arial" charset="0"/>
        <a:ea typeface="+mn-ea"/>
        <a:cs typeface="+mn-cs"/>
      </a:defRPr>
    </a:lvl1pPr>
    <a:lvl2pPr marL="457200" algn="l" rtl="0" fontAlgn="base">
      <a:spcBef>
        <a:spcPct val="0"/>
      </a:spcBef>
      <a:spcAft>
        <a:spcPct val="0"/>
      </a:spcAft>
      <a:defRPr sz="2200" kern="1200">
        <a:solidFill>
          <a:schemeClr val="tx1"/>
        </a:solidFill>
        <a:latin typeface="Arial" charset="0"/>
        <a:ea typeface="+mn-ea"/>
        <a:cs typeface="+mn-cs"/>
      </a:defRPr>
    </a:lvl2pPr>
    <a:lvl3pPr marL="914400" algn="l" rtl="0" fontAlgn="base">
      <a:spcBef>
        <a:spcPct val="0"/>
      </a:spcBef>
      <a:spcAft>
        <a:spcPct val="0"/>
      </a:spcAft>
      <a:defRPr sz="2200" kern="1200">
        <a:solidFill>
          <a:schemeClr val="tx1"/>
        </a:solidFill>
        <a:latin typeface="Arial" charset="0"/>
        <a:ea typeface="+mn-ea"/>
        <a:cs typeface="+mn-cs"/>
      </a:defRPr>
    </a:lvl3pPr>
    <a:lvl4pPr marL="1371600" algn="l" rtl="0" fontAlgn="base">
      <a:spcBef>
        <a:spcPct val="0"/>
      </a:spcBef>
      <a:spcAft>
        <a:spcPct val="0"/>
      </a:spcAft>
      <a:defRPr sz="2200" kern="1200">
        <a:solidFill>
          <a:schemeClr val="tx1"/>
        </a:solidFill>
        <a:latin typeface="Arial" charset="0"/>
        <a:ea typeface="+mn-ea"/>
        <a:cs typeface="+mn-cs"/>
      </a:defRPr>
    </a:lvl4pPr>
    <a:lvl5pPr marL="1828800" algn="l" rtl="0" fontAlgn="base">
      <a:spcBef>
        <a:spcPct val="0"/>
      </a:spcBef>
      <a:spcAft>
        <a:spcPct val="0"/>
      </a:spcAft>
      <a:defRPr sz="2200" kern="1200">
        <a:solidFill>
          <a:schemeClr val="tx1"/>
        </a:solidFill>
        <a:latin typeface="Arial" charset="0"/>
        <a:ea typeface="+mn-ea"/>
        <a:cs typeface="+mn-cs"/>
      </a:defRPr>
    </a:lvl5pPr>
    <a:lvl6pPr marL="2286000" algn="l" defTabSz="914400" rtl="0" eaLnBrk="1" latinLnBrk="0" hangingPunct="1">
      <a:defRPr sz="2200" kern="1200">
        <a:solidFill>
          <a:schemeClr val="tx1"/>
        </a:solidFill>
        <a:latin typeface="Arial" charset="0"/>
        <a:ea typeface="+mn-ea"/>
        <a:cs typeface="+mn-cs"/>
      </a:defRPr>
    </a:lvl6pPr>
    <a:lvl7pPr marL="2743200" algn="l" defTabSz="914400" rtl="0" eaLnBrk="1" latinLnBrk="0" hangingPunct="1">
      <a:defRPr sz="2200" kern="1200">
        <a:solidFill>
          <a:schemeClr val="tx1"/>
        </a:solidFill>
        <a:latin typeface="Arial" charset="0"/>
        <a:ea typeface="+mn-ea"/>
        <a:cs typeface="+mn-cs"/>
      </a:defRPr>
    </a:lvl7pPr>
    <a:lvl8pPr marL="3200400" algn="l" defTabSz="914400" rtl="0" eaLnBrk="1" latinLnBrk="0" hangingPunct="1">
      <a:defRPr sz="2200" kern="1200">
        <a:solidFill>
          <a:schemeClr val="tx1"/>
        </a:solidFill>
        <a:latin typeface="Arial" charset="0"/>
        <a:ea typeface="+mn-ea"/>
        <a:cs typeface="+mn-cs"/>
      </a:defRPr>
    </a:lvl8pPr>
    <a:lvl9pPr marL="3657600" algn="l" defTabSz="914400" rtl="0" eaLnBrk="1" latinLnBrk="0" hangingPunct="1">
      <a:defRPr sz="2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0000"/>
    <a:srgbClr val="9EA4AE"/>
    <a:srgbClr val="929751"/>
    <a:srgbClr val="862110"/>
    <a:srgbClr val="632523"/>
    <a:srgbClr val="3E6EDA"/>
    <a:srgbClr val="7598E5"/>
    <a:srgbClr val="5883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71" autoAdjust="0"/>
    <p:restoredTop sz="98420" autoAdjust="0"/>
  </p:normalViewPr>
  <p:slideViewPr>
    <p:cSldViewPr>
      <p:cViewPr varScale="1">
        <p:scale>
          <a:sx n="37" d="100"/>
          <a:sy n="37" d="100"/>
        </p:scale>
        <p:origin x="-96" y="-1662"/>
      </p:cViewPr>
      <p:guideLst>
        <p:guide orient="horz" pos="2160"/>
        <p:guide pos="86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4160838" cy="366713"/>
          </a:xfrm>
          <a:prstGeom prst="rect">
            <a:avLst/>
          </a:prstGeom>
          <a:noFill/>
          <a:ln w="9525">
            <a:noFill/>
            <a:miter lim="800000"/>
            <a:headEnd/>
            <a:tailEnd/>
          </a:ln>
          <a:effectLst/>
        </p:spPr>
        <p:txBody>
          <a:bodyPr vert="horz" wrap="square" lIns="96277" tIns="48137" rIns="96277" bIns="48137" numCol="1" anchor="t" anchorCtr="0" compatLnSpc="1">
            <a:prstTxWarp prst="textNoShape">
              <a:avLst/>
            </a:prstTxWarp>
          </a:bodyPr>
          <a:lstStyle>
            <a:lvl1pPr>
              <a:defRPr sz="1300" dirty="0"/>
            </a:lvl1pPr>
          </a:lstStyle>
          <a:p>
            <a:pPr>
              <a:defRPr/>
            </a:pPr>
            <a:endParaRPr lang="en-US"/>
          </a:p>
        </p:txBody>
      </p:sp>
      <p:sp>
        <p:nvSpPr>
          <p:cNvPr id="23555" name="Rectangle 3"/>
          <p:cNvSpPr>
            <a:spLocks noGrp="1" noChangeArrowheads="1"/>
          </p:cNvSpPr>
          <p:nvPr>
            <p:ph type="dt" sz="quarter" idx="1"/>
          </p:nvPr>
        </p:nvSpPr>
        <p:spPr bwMode="auto">
          <a:xfrm>
            <a:off x="5438775" y="0"/>
            <a:ext cx="4160838" cy="366713"/>
          </a:xfrm>
          <a:prstGeom prst="rect">
            <a:avLst/>
          </a:prstGeom>
          <a:noFill/>
          <a:ln w="9525">
            <a:noFill/>
            <a:miter lim="800000"/>
            <a:headEnd/>
            <a:tailEnd/>
          </a:ln>
          <a:effectLst/>
        </p:spPr>
        <p:txBody>
          <a:bodyPr vert="horz" wrap="square" lIns="96277" tIns="48137" rIns="96277" bIns="48137" numCol="1" anchor="t" anchorCtr="0" compatLnSpc="1">
            <a:prstTxWarp prst="textNoShape">
              <a:avLst/>
            </a:prstTxWarp>
          </a:bodyPr>
          <a:lstStyle>
            <a:lvl1pPr algn="r">
              <a:defRPr sz="1300" dirty="0"/>
            </a:lvl1pPr>
          </a:lstStyle>
          <a:p>
            <a:pPr>
              <a:defRPr/>
            </a:pPr>
            <a:endParaRPr lang="en-US"/>
          </a:p>
        </p:txBody>
      </p:sp>
      <p:sp>
        <p:nvSpPr>
          <p:cNvPr id="23556" name="Rectangle 4"/>
          <p:cNvSpPr>
            <a:spLocks noGrp="1" noChangeArrowheads="1"/>
          </p:cNvSpPr>
          <p:nvPr>
            <p:ph type="ftr" sz="quarter" idx="2"/>
          </p:nvPr>
        </p:nvSpPr>
        <p:spPr bwMode="auto">
          <a:xfrm>
            <a:off x="0" y="6948488"/>
            <a:ext cx="4160838" cy="365125"/>
          </a:xfrm>
          <a:prstGeom prst="rect">
            <a:avLst/>
          </a:prstGeom>
          <a:noFill/>
          <a:ln w="9525">
            <a:noFill/>
            <a:miter lim="800000"/>
            <a:headEnd/>
            <a:tailEnd/>
          </a:ln>
          <a:effectLst/>
        </p:spPr>
        <p:txBody>
          <a:bodyPr vert="horz" wrap="square" lIns="96277" tIns="48137" rIns="96277" bIns="48137" numCol="1" anchor="b" anchorCtr="0" compatLnSpc="1">
            <a:prstTxWarp prst="textNoShape">
              <a:avLst/>
            </a:prstTxWarp>
          </a:bodyPr>
          <a:lstStyle>
            <a:lvl1pPr>
              <a:defRPr sz="1300" dirty="0"/>
            </a:lvl1pPr>
          </a:lstStyle>
          <a:p>
            <a:pPr>
              <a:defRPr/>
            </a:pPr>
            <a:endParaRPr lang="en-US"/>
          </a:p>
        </p:txBody>
      </p:sp>
      <p:sp>
        <p:nvSpPr>
          <p:cNvPr id="23557" name="Rectangle 5"/>
          <p:cNvSpPr>
            <a:spLocks noGrp="1" noChangeArrowheads="1"/>
          </p:cNvSpPr>
          <p:nvPr>
            <p:ph type="sldNum" sz="quarter" idx="3"/>
          </p:nvPr>
        </p:nvSpPr>
        <p:spPr bwMode="auto">
          <a:xfrm>
            <a:off x="5438775" y="6948488"/>
            <a:ext cx="4160838" cy="365125"/>
          </a:xfrm>
          <a:prstGeom prst="rect">
            <a:avLst/>
          </a:prstGeom>
          <a:noFill/>
          <a:ln w="9525">
            <a:noFill/>
            <a:miter lim="800000"/>
            <a:headEnd/>
            <a:tailEnd/>
          </a:ln>
          <a:effectLst/>
        </p:spPr>
        <p:txBody>
          <a:bodyPr vert="horz" wrap="square" lIns="96277" tIns="48137" rIns="96277" bIns="48137" numCol="1" anchor="b" anchorCtr="0" compatLnSpc="1">
            <a:prstTxWarp prst="textNoShape">
              <a:avLst/>
            </a:prstTxWarp>
          </a:bodyPr>
          <a:lstStyle>
            <a:lvl1pPr algn="r">
              <a:defRPr sz="1300"/>
            </a:lvl1pPr>
          </a:lstStyle>
          <a:p>
            <a:pPr>
              <a:defRPr/>
            </a:pPr>
            <a:fld id="{200966B8-6C96-4481-8064-41AF39CC428F}" type="slidenum">
              <a:rPr lang="en-US"/>
              <a:pPr>
                <a:defRPr/>
              </a:pPr>
              <a:t>‹#›</a:t>
            </a:fld>
            <a:endParaRPr lang="en-US" dirty="0"/>
          </a:p>
        </p:txBody>
      </p:sp>
    </p:spTree>
    <p:extLst>
      <p:ext uri="{BB962C8B-B14F-4D97-AF65-F5344CB8AC3E}">
        <p14:creationId xmlns:p14="http://schemas.microsoft.com/office/powerpoint/2010/main" val="29379118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838" cy="366713"/>
          </a:xfrm>
          <a:prstGeom prst="rect">
            <a:avLst/>
          </a:prstGeom>
        </p:spPr>
        <p:txBody>
          <a:bodyPr vert="horz" lIns="95747" tIns="47873" rIns="95747" bIns="47873" rtlCol="0"/>
          <a:lstStyle>
            <a:lvl1pPr algn="l">
              <a:defRPr sz="1300" dirty="0"/>
            </a:lvl1pPr>
          </a:lstStyle>
          <a:p>
            <a:pPr>
              <a:defRPr/>
            </a:pPr>
            <a:endParaRPr lang="en-US"/>
          </a:p>
        </p:txBody>
      </p:sp>
      <p:sp>
        <p:nvSpPr>
          <p:cNvPr id="3" name="Date Placeholder 2"/>
          <p:cNvSpPr>
            <a:spLocks noGrp="1"/>
          </p:cNvSpPr>
          <p:nvPr>
            <p:ph type="dt" idx="1"/>
          </p:nvPr>
        </p:nvSpPr>
        <p:spPr>
          <a:xfrm>
            <a:off x="5438775" y="0"/>
            <a:ext cx="4160838" cy="366713"/>
          </a:xfrm>
          <a:prstGeom prst="rect">
            <a:avLst/>
          </a:prstGeom>
        </p:spPr>
        <p:txBody>
          <a:bodyPr vert="horz" lIns="95747" tIns="47873" rIns="95747" bIns="47873" rtlCol="0"/>
          <a:lstStyle>
            <a:lvl1pPr algn="r">
              <a:defRPr sz="1300" smtClean="0"/>
            </a:lvl1pPr>
          </a:lstStyle>
          <a:p>
            <a:pPr>
              <a:defRPr/>
            </a:pPr>
            <a:fld id="{6F2541FC-5223-46EB-B1F7-9382DF3BE6C2}" type="datetimeFigureOut">
              <a:rPr lang="en-US"/>
              <a:pPr>
                <a:defRPr/>
              </a:pPr>
              <a:t>3/28/2011</a:t>
            </a:fld>
            <a:endParaRPr lang="en-US" dirty="0"/>
          </a:p>
        </p:txBody>
      </p:sp>
      <p:sp>
        <p:nvSpPr>
          <p:cNvPr id="4" name="Slide Image Placeholder 3"/>
          <p:cNvSpPr>
            <a:spLocks noGrp="1" noRot="1" noChangeAspect="1"/>
          </p:cNvSpPr>
          <p:nvPr>
            <p:ph type="sldImg" idx="2"/>
          </p:nvPr>
        </p:nvSpPr>
        <p:spPr>
          <a:xfrm>
            <a:off x="-685800" y="549275"/>
            <a:ext cx="10972800" cy="2743200"/>
          </a:xfrm>
          <a:prstGeom prst="rect">
            <a:avLst/>
          </a:prstGeom>
          <a:noFill/>
          <a:ln w="12700">
            <a:solidFill>
              <a:prstClr val="black"/>
            </a:solidFill>
          </a:ln>
        </p:spPr>
        <p:txBody>
          <a:bodyPr vert="horz" lIns="95747" tIns="47873" rIns="95747" bIns="47873" rtlCol="0" anchor="ctr"/>
          <a:lstStyle/>
          <a:p>
            <a:pPr lvl="0"/>
            <a:endParaRPr lang="en-US" noProof="0" dirty="0"/>
          </a:p>
        </p:txBody>
      </p:sp>
      <p:sp>
        <p:nvSpPr>
          <p:cNvPr id="5" name="Notes Placeholder 4"/>
          <p:cNvSpPr>
            <a:spLocks noGrp="1"/>
          </p:cNvSpPr>
          <p:nvPr>
            <p:ph type="body" sz="quarter" idx="3"/>
          </p:nvPr>
        </p:nvSpPr>
        <p:spPr>
          <a:xfrm>
            <a:off x="960438" y="3475038"/>
            <a:ext cx="7680325" cy="3292475"/>
          </a:xfrm>
          <a:prstGeom prst="rect">
            <a:avLst/>
          </a:prstGeom>
        </p:spPr>
        <p:txBody>
          <a:bodyPr vert="horz" lIns="95747" tIns="47873" rIns="95747" bIns="4787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6948488"/>
            <a:ext cx="4160838" cy="365125"/>
          </a:xfrm>
          <a:prstGeom prst="rect">
            <a:avLst/>
          </a:prstGeom>
        </p:spPr>
        <p:txBody>
          <a:bodyPr vert="horz" lIns="95747" tIns="47873" rIns="95747" bIns="47873" rtlCol="0" anchor="b"/>
          <a:lstStyle>
            <a:lvl1pPr algn="l">
              <a:defRPr sz="1300" dirty="0"/>
            </a:lvl1pPr>
          </a:lstStyle>
          <a:p>
            <a:pPr>
              <a:defRPr/>
            </a:pPr>
            <a:endParaRPr lang="en-US"/>
          </a:p>
        </p:txBody>
      </p:sp>
      <p:sp>
        <p:nvSpPr>
          <p:cNvPr id="7" name="Slide Number Placeholder 6"/>
          <p:cNvSpPr>
            <a:spLocks noGrp="1"/>
          </p:cNvSpPr>
          <p:nvPr>
            <p:ph type="sldNum" sz="quarter" idx="5"/>
          </p:nvPr>
        </p:nvSpPr>
        <p:spPr>
          <a:xfrm>
            <a:off x="5438775" y="6948488"/>
            <a:ext cx="4160838" cy="365125"/>
          </a:xfrm>
          <a:prstGeom prst="rect">
            <a:avLst/>
          </a:prstGeom>
        </p:spPr>
        <p:txBody>
          <a:bodyPr vert="horz" lIns="95747" tIns="47873" rIns="95747" bIns="47873" rtlCol="0" anchor="b"/>
          <a:lstStyle>
            <a:lvl1pPr algn="r">
              <a:defRPr sz="1300" smtClean="0"/>
            </a:lvl1pPr>
          </a:lstStyle>
          <a:p>
            <a:pPr>
              <a:defRPr/>
            </a:pPr>
            <a:fld id="{3FDF3B58-2D52-48EE-BDF4-2E92FDE61CC7}" type="slidenum">
              <a:rPr lang="en-US"/>
              <a:pPr>
                <a:defRPr/>
              </a:pPr>
              <a:t>‹#›</a:t>
            </a:fld>
            <a:endParaRPr lang="en-US" dirty="0"/>
          </a:p>
        </p:txBody>
      </p:sp>
    </p:spTree>
    <p:extLst>
      <p:ext uri="{BB962C8B-B14F-4D97-AF65-F5344CB8AC3E}">
        <p14:creationId xmlns:p14="http://schemas.microsoft.com/office/powerpoint/2010/main" val="142351749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5" r:id="rId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9220200" y="5105400"/>
            <a:ext cx="9144000" cy="1508125"/>
          </a:xfrm>
          <a:prstGeom prst="rect">
            <a:avLst/>
          </a:prstGeom>
          <a:noFill/>
        </p:spPr>
        <p:txBody>
          <a:bodyPr>
            <a:spAutoFit/>
          </a:bodyPr>
          <a:lstStyle/>
          <a:p>
            <a:pPr>
              <a:defRPr/>
            </a:pPr>
            <a:r>
              <a:rPr lang="en-US" sz="3200" b="1" dirty="0" smtClean="0">
                <a:ln w="12700">
                  <a:noFill/>
                </a:ln>
                <a:solidFill>
                  <a:schemeClr val="bg1">
                    <a:lumMod val="65000"/>
                  </a:schemeClr>
                </a:solidFill>
                <a:effectLst>
                  <a:outerShdw blurRad="38100" dist="38100" dir="2700000" algn="tl">
                    <a:srgbClr val="000000">
                      <a:alpha val="43137"/>
                    </a:srgbClr>
                  </a:outerShdw>
                </a:effectLst>
                <a:latin typeface="Sylfaen" pitchFamily="18" charset="0"/>
              </a:rPr>
              <a:t>Daniel </a:t>
            </a:r>
            <a:r>
              <a:rPr lang="en-US" sz="3200" b="1" dirty="0" err="1" smtClean="0">
                <a:ln w="12700">
                  <a:noFill/>
                </a:ln>
                <a:solidFill>
                  <a:schemeClr val="bg1">
                    <a:lumMod val="65000"/>
                  </a:schemeClr>
                </a:solidFill>
                <a:effectLst>
                  <a:outerShdw blurRad="38100" dist="38100" dir="2700000" algn="tl">
                    <a:srgbClr val="000000">
                      <a:alpha val="43137"/>
                    </a:srgbClr>
                  </a:outerShdw>
                </a:effectLst>
                <a:latin typeface="Sylfaen" pitchFamily="18" charset="0"/>
              </a:rPr>
              <a:t>Suter</a:t>
            </a:r>
            <a:r>
              <a:rPr lang="en-US" sz="3200" b="1" dirty="0">
                <a:solidFill>
                  <a:schemeClr val="tx1">
                    <a:lumMod val="65000"/>
                    <a:lumOff val="35000"/>
                  </a:schemeClr>
                </a:solidFill>
                <a:latin typeface="Sylfaen" pitchFamily="18" charset="0"/>
              </a:rPr>
              <a:t>	</a:t>
            </a:r>
            <a:r>
              <a:rPr lang="en-US" b="1" dirty="0">
                <a:solidFill>
                  <a:schemeClr val="bg1">
                    <a:lumMod val="95000"/>
                  </a:schemeClr>
                </a:solidFill>
                <a:latin typeface="Sylfaen" pitchFamily="18" charset="0"/>
              </a:rPr>
              <a:t>		      </a:t>
            </a:r>
          </a:p>
          <a:p>
            <a:pPr>
              <a:defRPr/>
            </a:pPr>
            <a:r>
              <a:rPr lang="en-US" sz="2000" dirty="0">
                <a:solidFill>
                  <a:schemeClr val="bg1"/>
                </a:solidFill>
                <a:latin typeface="Sylfaen" pitchFamily="18" charset="0"/>
              </a:rPr>
              <a:t>Construction Management	</a:t>
            </a:r>
          </a:p>
          <a:p>
            <a:pPr>
              <a:defRPr/>
            </a:pPr>
            <a:r>
              <a:rPr lang="en-US" sz="2000" dirty="0">
                <a:solidFill>
                  <a:schemeClr val="bg1"/>
                </a:solidFill>
                <a:latin typeface="Sylfaen" pitchFamily="18" charset="0"/>
              </a:rPr>
              <a:t>AE Senior Thesis Presentation</a:t>
            </a:r>
          </a:p>
          <a:p>
            <a:pPr>
              <a:defRPr/>
            </a:pPr>
            <a:r>
              <a:rPr lang="en-US" sz="2000" dirty="0">
                <a:solidFill>
                  <a:schemeClr val="bg1"/>
                </a:solidFill>
                <a:latin typeface="Sylfaen" pitchFamily="18" charset="0"/>
              </a:rPr>
              <a:t>The Pennsylvania State University</a:t>
            </a:r>
          </a:p>
        </p:txBody>
      </p:sp>
      <p:sp>
        <p:nvSpPr>
          <p:cNvPr id="4100" name="TextBox 14"/>
          <p:cNvSpPr txBox="1">
            <a:spLocks noChangeArrowheads="1"/>
          </p:cNvSpPr>
          <p:nvPr/>
        </p:nvSpPr>
        <p:spPr bwMode="auto">
          <a:xfrm>
            <a:off x="9144000" y="277813"/>
            <a:ext cx="9067800" cy="1246187"/>
          </a:xfrm>
          <a:prstGeom prst="rect">
            <a:avLst/>
          </a:prstGeom>
          <a:noFill/>
          <a:ln w="9525">
            <a:noFill/>
            <a:miter lim="800000"/>
            <a:headEnd/>
            <a:tailEnd/>
          </a:ln>
        </p:spPr>
        <p:txBody>
          <a:bodyPr>
            <a:spAutoFit/>
          </a:bodyPr>
          <a:lstStyle/>
          <a:p>
            <a:pPr algn="r"/>
            <a:r>
              <a:rPr lang="en-US" sz="2500" b="1" dirty="0" smtClean="0">
                <a:solidFill>
                  <a:schemeClr val="bg1"/>
                </a:solidFill>
                <a:latin typeface="Sylfaen" pitchFamily="18" charset="0"/>
              </a:rPr>
              <a:t>Unknown Data Center</a:t>
            </a:r>
            <a:endParaRPr lang="en-US" sz="2500" b="1" dirty="0">
              <a:solidFill>
                <a:schemeClr val="bg1"/>
              </a:solidFill>
              <a:latin typeface="Sylfaen" pitchFamily="18" charset="0"/>
            </a:endParaRPr>
          </a:p>
          <a:p>
            <a:pPr algn="r"/>
            <a:r>
              <a:rPr lang="en-US" sz="2500" b="1" dirty="0" smtClean="0">
                <a:solidFill>
                  <a:schemeClr val="bg1"/>
                </a:solidFill>
                <a:latin typeface="Sylfaen" pitchFamily="18" charset="0"/>
              </a:rPr>
              <a:t>Somewhere, USA</a:t>
            </a:r>
            <a:endParaRPr lang="en-US" sz="2500" b="1" dirty="0">
              <a:solidFill>
                <a:schemeClr val="bg1"/>
              </a:solidFill>
              <a:latin typeface="Sylfaen" pitchFamily="18" charset="0"/>
            </a:endParaRPr>
          </a:p>
          <a:p>
            <a:pPr algn="r"/>
            <a:r>
              <a:rPr lang="en-US" sz="2500" b="1" dirty="0" smtClean="0">
                <a:solidFill>
                  <a:schemeClr val="bg1"/>
                </a:solidFill>
                <a:latin typeface="Sylfaen" pitchFamily="18" charset="0"/>
              </a:rPr>
              <a:t>4.12.2011</a:t>
            </a:r>
            <a:endParaRPr lang="en-US" sz="2500" b="1" dirty="0">
              <a:solidFill>
                <a:schemeClr val="bg1"/>
              </a:solidFill>
              <a:latin typeface="Sylfaen" pitchFamily="18" charset="0"/>
            </a:endParaRPr>
          </a:p>
        </p:txBody>
      </p:sp>
      <p:cxnSp>
        <p:nvCxnSpPr>
          <p:cNvPr id="7" name="Straight Connector 6"/>
          <p:cNvCxnSpPr/>
          <p:nvPr/>
        </p:nvCxnSpPr>
        <p:spPr>
          <a:xfrm rot="5400000" flipH="1" flipV="1">
            <a:off x="14859000" y="3429000"/>
            <a:ext cx="6858000" cy="0"/>
          </a:xfrm>
          <a:prstGeom prst="line">
            <a:avLst/>
          </a:prstGeom>
          <a:ln w="635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flipH="1" flipV="1">
            <a:off x="5715000" y="3429000"/>
            <a:ext cx="6858000" cy="0"/>
          </a:xfrm>
          <a:prstGeom prst="line">
            <a:avLst/>
          </a:prstGeom>
          <a:ln w="635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15"/>
          <p:cNvPicPr>
            <a:picLocks noChangeAspect="1" noChangeArrowheads="1"/>
          </p:cNvPicPr>
          <p:nvPr/>
        </p:nvPicPr>
        <p:blipFill>
          <a:blip r:embed="rId2" cstate="print"/>
          <a:srcRect/>
          <a:stretch>
            <a:fillRect/>
          </a:stretch>
        </p:blipFill>
        <p:spPr bwMode="auto">
          <a:xfrm>
            <a:off x="10433891" y="2247900"/>
            <a:ext cx="6716617" cy="2362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9144000" y="0"/>
            <a:ext cx="18288000" cy="838200"/>
          </a:xfrm>
          <a:prstGeom prst="rect">
            <a:avLst/>
          </a:prstGeom>
          <a:solidFill>
            <a:srgbClr val="C00000"/>
          </a:solidFill>
          <a:ln>
            <a:solidFill>
              <a:srgbClr val="86211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effectLst>
                <a:outerShdw blurRad="38100" dist="38100" dir="2700000" algn="tl">
                  <a:srgbClr val="000000">
                    <a:alpha val="43137"/>
                  </a:srgbClr>
                </a:outerShdw>
              </a:effectLst>
            </a:endParaRPr>
          </a:p>
        </p:txBody>
      </p:sp>
      <p:cxnSp>
        <p:nvCxnSpPr>
          <p:cNvPr id="14" name="Straight Connector 13"/>
          <p:cNvCxnSpPr/>
          <p:nvPr/>
        </p:nvCxnSpPr>
        <p:spPr>
          <a:xfrm rot="5400000" flipH="1" flipV="1">
            <a:off x="14859000" y="3429000"/>
            <a:ext cx="6858000" cy="0"/>
          </a:xfrm>
          <a:prstGeom prst="line">
            <a:avLst/>
          </a:prstGeom>
          <a:ln w="635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127" name="TextBox 22"/>
          <p:cNvSpPr txBox="1">
            <a:spLocks noChangeArrowheads="1"/>
          </p:cNvSpPr>
          <p:nvPr/>
        </p:nvSpPr>
        <p:spPr bwMode="auto">
          <a:xfrm>
            <a:off x="26593800" y="5970588"/>
            <a:ext cx="533400" cy="430212"/>
          </a:xfrm>
          <a:prstGeom prst="rect">
            <a:avLst/>
          </a:prstGeom>
          <a:noFill/>
          <a:ln w="9525">
            <a:noFill/>
            <a:miter lim="800000"/>
            <a:headEnd/>
            <a:tailEnd/>
          </a:ln>
        </p:spPr>
        <p:txBody>
          <a:bodyPr>
            <a:spAutoFit/>
          </a:bodyPr>
          <a:lstStyle/>
          <a:p>
            <a:pPr algn="ctr"/>
            <a:fld id="{F15A638D-B0DA-4503-AF9B-9717BAEEF742}" type="slidenum">
              <a:rPr lang="en-US" b="1">
                <a:solidFill>
                  <a:srgbClr val="C00000"/>
                </a:solidFill>
                <a:latin typeface="Sylfaen" pitchFamily="18" charset="0"/>
              </a:rPr>
              <a:pPr algn="ctr"/>
              <a:t>2</a:t>
            </a:fld>
            <a:endParaRPr lang="en-US" b="1" dirty="0">
              <a:solidFill>
                <a:srgbClr val="C00000"/>
              </a:solidFill>
              <a:latin typeface="Sylfaen" pitchFamily="18" charset="0"/>
            </a:endParaRPr>
          </a:p>
        </p:txBody>
      </p:sp>
      <p:sp>
        <p:nvSpPr>
          <p:cNvPr id="5128" name="TextBox 23"/>
          <p:cNvSpPr txBox="1">
            <a:spLocks noChangeArrowheads="1"/>
          </p:cNvSpPr>
          <p:nvPr/>
        </p:nvSpPr>
        <p:spPr bwMode="auto">
          <a:xfrm>
            <a:off x="0" y="5970588"/>
            <a:ext cx="9144000" cy="430212"/>
          </a:xfrm>
          <a:prstGeom prst="rect">
            <a:avLst/>
          </a:prstGeom>
          <a:noFill/>
          <a:ln w="9525">
            <a:noFill/>
            <a:miter lim="800000"/>
            <a:headEnd/>
            <a:tailEnd/>
          </a:ln>
        </p:spPr>
        <p:txBody>
          <a:bodyPr>
            <a:spAutoFit/>
          </a:bodyPr>
          <a:lstStyle/>
          <a:p>
            <a:pPr algn="ctr"/>
            <a:r>
              <a:rPr lang="en-US" b="1" dirty="0" smtClean="0">
                <a:solidFill>
                  <a:srgbClr val="C00000"/>
                </a:solidFill>
                <a:latin typeface="Sylfaen" pitchFamily="18" charset="0"/>
              </a:rPr>
              <a:t>Daniel </a:t>
            </a:r>
            <a:r>
              <a:rPr lang="en-US" b="1" dirty="0" err="1" smtClean="0">
                <a:solidFill>
                  <a:srgbClr val="C00000"/>
                </a:solidFill>
                <a:latin typeface="Sylfaen" pitchFamily="18" charset="0"/>
              </a:rPr>
              <a:t>Suter</a:t>
            </a:r>
            <a:r>
              <a:rPr lang="en-US" b="1" dirty="0" smtClean="0">
                <a:solidFill>
                  <a:srgbClr val="C00000"/>
                </a:solidFill>
                <a:latin typeface="Sylfaen" pitchFamily="18" charset="0"/>
              </a:rPr>
              <a:t> |  </a:t>
            </a:r>
            <a:r>
              <a:rPr lang="en-US" b="1" dirty="0">
                <a:solidFill>
                  <a:srgbClr val="C00000"/>
                </a:solidFill>
                <a:latin typeface="Sylfaen" pitchFamily="18" charset="0"/>
              </a:rPr>
              <a:t>Construction Management  |  </a:t>
            </a:r>
            <a:r>
              <a:rPr lang="en-US" b="1" dirty="0" smtClean="0">
                <a:solidFill>
                  <a:srgbClr val="C00000"/>
                </a:solidFill>
                <a:latin typeface="Sylfaen" pitchFamily="18" charset="0"/>
              </a:rPr>
              <a:t>4.12.2011</a:t>
            </a:r>
            <a:endParaRPr lang="en-US" b="1" dirty="0">
              <a:solidFill>
                <a:srgbClr val="C00000"/>
              </a:solidFill>
              <a:latin typeface="Sylfaen" pitchFamily="18" charset="0"/>
            </a:endParaRPr>
          </a:p>
        </p:txBody>
      </p:sp>
      <p:sp>
        <p:nvSpPr>
          <p:cNvPr id="5129" name="TextBox 24"/>
          <p:cNvSpPr txBox="1">
            <a:spLocks noChangeArrowheads="1"/>
          </p:cNvSpPr>
          <p:nvPr/>
        </p:nvSpPr>
        <p:spPr bwMode="auto">
          <a:xfrm>
            <a:off x="18288000" y="0"/>
            <a:ext cx="9144000" cy="830997"/>
          </a:xfrm>
          <a:prstGeom prst="rect">
            <a:avLst/>
          </a:prstGeom>
          <a:noFill/>
          <a:ln w="9525">
            <a:noFill/>
            <a:miter lim="800000"/>
            <a:headEnd/>
            <a:tailEnd/>
          </a:ln>
        </p:spPr>
        <p:txBody>
          <a:bodyPr wrap="square">
            <a:spAutoFit/>
          </a:bodyPr>
          <a:lstStyle/>
          <a:p>
            <a:pPr algn="ctr">
              <a:tabLst>
                <a:tab pos="3773488" algn="l"/>
              </a:tabLst>
            </a:pPr>
            <a:r>
              <a:rPr lang="en-US" sz="2400" b="1" dirty="0" smtClean="0">
                <a:solidFill>
                  <a:schemeClr val="bg1"/>
                </a:solidFill>
                <a:latin typeface="Sylfaen" pitchFamily="18" charset="0"/>
              </a:rPr>
              <a:t>Unknown Data Center</a:t>
            </a:r>
          </a:p>
          <a:p>
            <a:pPr algn="ctr">
              <a:tabLst>
                <a:tab pos="3773488" algn="l"/>
              </a:tabLst>
            </a:pPr>
            <a:r>
              <a:rPr lang="en-US" sz="2400" b="1" dirty="0" smtClean="0">
                <a:solidFill>
                  <a:schemeClr val="bg1"/>
                </a:solidFill>
                <a:latin typeface="Sylfaen" pitchFamily="18" charset="0"/>
              </a:rPr>
              <a:t>Somewhere, USA</a:t>
            </a:r>
            <a:endParaRPr lang="en-US" sz="2400" b="1" dirty="0">
              <a:solidFill>
                <a:schemeClr val="bg1"/>
              </a:solidFill>
              <a:latin typeface="Sylfaen" pitchFamily="18" charset="0"/>
            </a:endParaRPr>
          </a:p>
        </p:txBody>
      </p:sp>
      <p:sp>
        <p:nvSpPr>
          <p:cNvPr id="18" name="TextBox 24"/>
          <p:cNvSpPr txBox="1">
            <a:spLocks noChangeArrowheads="1"/>
          </p:cNvSpPr>
          <p:nvPr/>
        </p:nvSpPr>
        <p:spPr bwMode="auto">
          <a:xfrm>
            <a:off x="0" y="0"/>
            <a:ext cx="9829800" cy="830997"/>
          </a:xfrm>
          <a:prstGeom prst="rect">
            <a:avLst/>
          </a:prstGeom>
          <a:solidFill>
            <a:srgbClr val="C00000"/>
          </a:solidFill>
          <a:ln w="9525">
            <a:noFill/>
            <a:miter lim="800000"/>
            <a:headEnd/>
            <a:tailEnd/>
          </a:ln>
        </p:spPr>
        <p:txBody>
          <a:bodyPr wrap="square">
            <a:spAutoFit/>
          </a:bodyPr>
          <a:lstStyle/>
          <a:p>
            <a:pPr algn="ctr">
              <a:tabLst>
                <a:tab pos="3773488" algn="l"/>
              </a:tabLst>
            </a:pPr>
            <a:endParaRPr lang="en-US" sz="2400" b="1" dirty="0" smtClean="0">
              <a:solidFill>
                <a:schemeClr val="bg1"/>
              </a:solidFill>
              <a:latin typeface="Sylfaen" pitchFamily="18" charset="0"/>
            </a:endParaRPr>
          </a:p>
          <a:p>
            <a:pPr>
              <a:tabLst>
                <a:tab pos="3773488" algn="l"/>
              </a:tabLst>
            </a:pPr>
            <a:r>
              <a:rPr lang="en-US" sz="2400" b="1" dirty="0" smtClean="0">
                <a:solidFill>
                  <a:schemeClr val="bg1"/>
                </a:solidFill>
                <a:latin typeface="Sylfaen" pitchFamily="18" charset="0"/>
              </a:rPr>
              <a:t>Agenda</a:t>
            </a:r>
            <a:endParaRPr lang="en-US" sz="2400" b="1" dirty="0">
              <a:solidFill>
                <a:schemeClr val="bg1"/>
              </a:solidFill>
              <a:latin typeface="Sylfaen" pitchFamily="18" charset="0"/>
            </a:endParaRPr>
          </a:p>
        </p:txBody>
      </p:sp>
      <p:sp>
        <p:nvSpPr>
          <p:cNvPr id="15" name="TextBox 14"/>
          <p:cNvSpPr txBox="1"/>
          <p:nvPr/>
        </p:nvSpPr>
        <p:spPr>
          <a:xfrm>
            <a:off x="0" y="858838"/>
            <a:ext cx="9144000" cy="4247317"/>
          </a:xfrm>
          <a:prstGeom prst="rect">
            <a:avLst/>
          </a:prstGeom>
          <a:noFill/>
        </p:spPr>
        <p:txBody>
          <a:bodyPr wrap="square">
            <a:spAutoFit/>
          </a:bodyPr>
          <a:lstStyle/>
          <a:p>
            <a:pPr algn="ctr">
              <a:defRPr/>
            </a:pPr>
            <a:endParaRPr lang="en-US" sz="2400" b="1" dirty="0">
              <a:latin typeface="Sylfaen" pitchFamily="18" charset="0"/>
            </a:endParaRPr>
          </a:p>
          <a:p>
            <a:pPr marL="914400" indent="-457200">
              <a:lnSpc>
                <a:spcPct val="150000"/>
              </a:lnSpc>
              <a:defRPr/>
            </a:pPr>
            <a:r>
              <a:rPr lang="en-US" sz="2000" dirty="0">
                <a:solidFill>
                  <a:schemeClr val="bg1"/>
                </a:solidFill>
                <a:latin typeface="Sylfaen" pitchFamily="18" charset="0"/>
              </a:rPr>
              <a:t>Project Overview</a:t>
            </a:r>
          </a:p>
          <a:p>
            <a:pPr marL="914400" indent="-457200">
              <a:lnSpc>
                <a:spcPct val="150000"/>
              </a:lnSpc>
              <a:defRPr/>
            </a:pPr>
            <a:r>
              <a:rPr lang="en-US" sz="2000" dirty="0">
                <a:solidFill>
                  <a:schemeClr val="bg1"/>
                </a:solidFill>
                <a:latin typeface="Sylfaen" pitchFamily="18" charset="0"/>
              </a:rPr>
              <a:t>Analysis One:  </a:t>
            </a:r>
            <a:r>
              <a:rPr lang="en-US" sz="2000" dirty="0" smtClean="0">
                <a:solidFill>
                  <a:schemeClr val="bg1"/>
                </a:solidFill>
                <a:latin typeface="Sylfaen" pitchFamily="18" charset="0"/>
              </a:rPr>
              <a:t>Alternate Roof Systems</a:t>
            </a:r>
          </a:p>
          <a:p>
            <a:pPr marL="1371600" lvl="1" indent="-457200">
              <a:lnSpc>
                <a:spcPct val="150000"/>
              </a:lnSpc>
              <a:buClr>
                <a:srgbClr val="CC0000"/>
              </a:buClr>
              <a:buSzPct val="100000"/>
              <a:buFont typeface="Arial" pitchFamily="34" charset="0"/>
              <a:buChar char="•"/>
              <a:defRPr/>
            </a:pPr>
            <a:r>
              <a:rPr lang="en-US" sz="2000" dirty="0" smtClean="0">
                <a:solidFill>
                  <a:schemeClr val="bg1"/>
                </a:solidFill>
                <a:latin typeface="Sylfaen" pitchFamily="18" charset="0"/>
              </a:rPr>
              <a:t>Electrical Breadth</a:t>
            </a:r>
            <a:endParaRPr lang="en-US" sz="2000" dirty="0">
              <a:solidFill>
                <a:schemeClr val="bg1"/>
              </a:solidFill>
              <a:latin typeface="Sylfaen" pitchFamily="18" charset="0"/>
            </a:endParaRPr>
          </a:p>
          <a:p>
            <a:pPr marL="914400" indent="-457200">
              <a:lnSpc>
                <a:spcPct val="150000"/>
              </a:lnSpc>
              <a:defRPr/>
            </a:pPr>
            <a:r>
              <a:rPr lang="en-US" sz="2000" dirty="0">
                <a:solidFill>
                  <a:schemeClr val="bg1"/>
                </a:solidFill>
                <a:latin typeface="Sylfaen" pitchFamily="18" charset="0"/>
              </a:rPr>
              <a:t>Analysis Two:  </a:t>
            </a:r>
            <a:r>
              <a:rPr lang="en-US" sz="2000" dirty="0" smtClean="0">
                <a:solidFill>
                  <a:schemeClr val="bg1"/>
                </a:solidFill>
                <a:latin typeface="Sylfaen" pitchFamily="18" charset="0"/>
              </a:rPr>
              <a:t>Façade Redesign</a:t>
            </a:r>
          </a:p>
          <a:p>
            <a:pPr marL="1371600" lvl="1" indent="-457200">
              <a:lnSpc>
                <a:spcPct val="150000"/>
              </a:lnSpc>
              <a:buFont typeface="Arial" pitchFamily="34" charset="0"/>
              <a:buChar char="•"/>
              <a:defRPr/>
            </a:pPr>
            <a:r>
              <a:rPr lang="en-US" sz="2000" dirty="0" smtClean="0">
                <a:solidFill>
                  <a:schemeClr val="bg1"/>
                </a:solidFill>
                <a:latin typeface="Sylfaen" pitchFamily="18" charset="0"/>
              </a:rPr>
              <a:t>Structural Breadth</a:t>
            </a:r>
            <a:endParaRPr lang="en-US" sz="2000" dirty="0">
              <a:solidFill>
                <a:schemeClr val="bg1"/>
              </a:solidFill>
              <a:latin typeface="Sylfaen" pitchFamily="18" charset="0"/>
            </a:endParaRPr>
          </a:p>
          <a:p>
            <a:pPr marL="914400" indent="-457200">
              <a:lnSpc>
                <a:spcPct val="150000"/>
              </a:lnSpc>
              <a:defRPr/>
            </a:pPr>
            <a:r>
              <a:rPr lang="en-US" sz="2000" dirty="0">
                <a:solidFill>
                  <a:schemeClr val="bg1"/>
                </a:solidFill>
                <a:latin typeface="Sylfaen" pitchFamily="18" charset="0"/>
              </a:rPr>
              <a:t>Analysis Three:  </a:t>
            </a:r>
            <a:r>
              <a:rPr lang="en-US" sz="2000" dirty="0" smtClean="0">
                <a:solidFill>
                  <a:schemeClr val="bg1"/>
                </a:solidFill>
                <a:latin typeface="Sylfaen" pitchFamily="18" charset="0"/>
              </a:rPr>
              <a:t>Tablet PC’s </a:t>
            </a:r>
            <a:endParaRPr lang="en-US" sz="2000" dirty="0">
              <a:solidFill>
                <a:schemeClr val="bg1"/>
              </a:solidFill>
              <a:latin typeface="Sylfaen" pitchFamily="18" charset="0"/>
            </a:endParaRPr>
          </a:p>
          <a:p>
            <a:pPr marL="914400" indent="-457200">
              <a:lnSpc>
                <a:spcPct val="150000"/>
              </a:lnSpc>
              <a:defRPr/>
            </a:pPr>
            <a:r>
              <a:rPr lang="en-US" sz="2000" dirty="0" smtClean="0">
                <a:solidFill>
                  <a:schemeClr val="bg1"/>
                </a:solidFill>
                <a:latin typeface="Sylfaen" pitchFamily="18" charset="0"/>
              </a:rPr>
              <a:t>Conclusions</a:t>
            </a:r>
            <a:endParaRPr lang="en-US" sz="2000" dirty="0">
              <a:solidFill>
                <a:schemeClr val="bg1"/>
              </a:solidFill>
              <a:latin typeface="Sylfaen" pitchFamily="18" charset="0"/>
            </a:endParaRPr>
          </a:p>
          <a:p>
            <a:pPr marL="914400" indent="-457200">
              <a:lnSpc>
                <a:spcPct val="150000"/>
              </a:lnSpc>
              <a:defRPr/>
            </a:pPr>
            <a:r>
              <a:rPr lang="en-US" sz="2000" dirty="0">
                <a:solidFill>
                  <a:schemeClr val="bg1"/>
                </a:solidFill>
                <a:latin typeface="Sylfaen" pitchFamily="18" charset="0"/>
              </a:rPr>
              <a:t>Questions</a:t>
            </a:r>
            <a:endParaRPr lang="en-US" sz="2000" b="1" dirty="0">
              <a:solidFill>
                <a:schemeClr val="bg1"/>
              </a:solidFill>
              <a:latin typeface="Sylfaen" pitchFamily="18" charset="0"/>
            </a:endParaRPr>
          </a:p>
        </p:txBody>
      </p:sp>
      <p:cxnSp>
        <p:nvCxnSpPr>
          <p:cNvPr id="13" name="Straight Connector 12"/>
          <p:cNvCxnSpPr/>
          <p:nvPr/>
        </p:nvCxnSpPr>
        <p:spPr>
          <a:xfrm rot="5400000" flipH="1" flipV="1">
            <a:off x="5715000" y="3429000"/>
            <a:ext cx="6858000" cy="0"/>
          </a:xfrm>
          <a:prstGeom prst="line">
            <a:avLst/>
          </a:prstGeom>
          <a:ln w="635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9144000" y="0"/>
            <a:ext cx="18288000" cy="838200"/>
          </a:xfrm>
          <a:prstGeom prst="rect">
            <a:avLst/>
          </a:prstGeom>
          <a:solidFill>
            <a:srgbClr val="C00000"/>
          </a:solidFill>
          <a:ln>
            <a:solidFill>
              <a:srgbClr val="86211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effectLst>
                <a:outerShdw blurRad="38100" dist="38100" dir="2700000" algn="tl">
                  <a:srgbClr val="000000">
                    <a:alpha val="43137"/>
                  </a:srgbClr>
                </a:outerShdw>
              </a:effectLst>
            </a:endParaRPr>
          </a:p>
        </p:txBody>
      </p:sp>
      <p:sp>
        <p:nvSpPr>
          <p:cNvPr id="21" name="TextBox 24"/>
          <p:cNvSpPr txBox="1">
            <a:spLocks noChangeArrowheads="1"/>
          </p:cNvSpPr>
          <p:nvPr/>
        </p:nvSpPr>
        <p:spPr bwMode="auto">
          <a:xfrm>
            <a:off x="0" y="0"/>
            <a:ext cx="9829800" cy="830997"/>
          </a:xfrm>
          <a:prstGeom prst="rect">
            <a:avLst/>
          </a:prstGeom>
          <a:solidFill>
            <a:srgbClr val="C00000"/>
          </a:solidFill>
          <a:ln w="9525">
            <a:noFill/>
            <a:miter lim="800000"/>
            <a:headEnd/>
            <a:tailEnd/>
          </a:ln>
        </p:spPr>
        <p:txBody>
          <a:bodyPr wrap="square">
            <a:spAutoFit/>
          </a:bodyPr>
          <a:lstStyle/>
          <a:p>
            <a:pPr algn="ctr">
              <a:tabLst>
                <a:tab pos="3773488" algn="l"/>
              </a:tabLst>
            </a:pPr>
            <a:endParaRPr lang="en-US" sz="2400" b="1" dirty="0" smtClean="0">
              <a:solidFill>
                <a:schemeClr val="bg1"/>
              </a:solidFill>
              <a:latin typeface="Sylfaen" pitchFamily="18" charset="0"/>
            </a:endParaRPr>
          </a:p>
          <a:p>
            <a:pPr>
              <a:tabLst>
                <a:tab pos="3773488" algn="l"/>
              </a:tabLst>
            </a:pPr>
            <a:r>
              <a:rPr lang="en-US" sz="2400" b="1" dirty="0" smtClean="0">
                <a:solidFill>
                  <a:schemeClr val="bg1"/>
                </a:solidFill>
                <a:latin typeface="Sylfaen" pitchFamily="18" charset="0"/>
              </a:rPr>
              <a:t>Agenda</a:t>
            </a:r>
            <a:endParaRPr lang="en-US" sz="2400" b="1" dirty="0">
              <a:solidFill>
                <a:schemeClr val="bg1"/>
              </a:solidFill>
              <a:latin typeface="Sylfaen" pitchFamily="18" charset="0"/>
            </a:endParaRPr>
          </a:p>
        </p:txBody>
      </p:sp>
      <p:sp>
        <p:nvSpPr>
          <p:cNvPr id="6147" name="TextBox 10"/>
          <p:cNvSpPr txBox="1">
            <a:spLocks noChangeArrowheads="1"/>
          </p:cNvSpPr>
          <p:nvPr/>
        </p:nvSpPr>
        <p:spPr bwMode="auto">
          <a:xfrm>
            <a:off x="9144000" y="152400"/>
            <a:ext cx="9144000" cy="646113"/>
          </a:xfrm>
          <a:prstGeom prst="rect">
            <a:avLst/>
          </a:prstGeom>
          <a:noFill/>
          <a:ln w="9525">
            <a:noFill/>
            <a:miter lim="800000"/>
            <a:headEnd/>
            <a:tailEnd/>
          </a:ln>
        </p:spPr>
        <p:txBody>
          <a:bodyPr>
            <a:spAutoFit/>
          </a:bodyPr>
          <a:lstStyle/>
          <a:p>
            <a:pPr algn="ctr">
              <a:tabLst>
                <a:tab pos="3773488" algn="l"/>
              </a:tabLst>
            </a:pPr>
            <a:r>
              <a:rPr lang="en-US" sz="3600" b="1" dirty="0">
                <a:solidFill>
                  <a:schemeClr val="bg1"/>
                </a:solidFill>
                <a:latin typeface="Sylfaen" pitchFamily="18" charset="0"/>
              </a:rPr>
              <a:t>PROJECT OVERVIEW</a:t>
            </a:r>
          </a:p>
        </p:txBody>
      </p:sp>
      <p:sp>
        <p:nvSpPr>
          <p:cNvPr id="14" name="TextBox 13"/>
          <p:cNvSpPr txBox="1"/>
          <p:nvPr/>
        </p:nvSpPr>
        <p:spPr>
          <a:xfrm>
            <a:off x="0" y="858838"/>
            <a:ext cx="9144000" cy="4247317"/>
          </a:xfrm>
          <a:prstGeom prst="rect">
            <a:avLst/>
          </a:prstGeom>
          <a:noFill/>
        </p:spPr>
        <p:txBody>
          <a:bodyPr wrap="square">
            <a:spAutoFit/>
          </a:bodyPr>
          <a:lstStyle/>
          <a:p>
            <a:pPr algn="ctr">
              <a:defRPr/>
            </a:pPr>
            <a:endParaRPr lang="en-US" sz="2400" b="1" dirty="0">
              <a:latin typeface="Sylfaen" pitchFamily="18" charset="0"/>
            </a:endParaRPr>
          </a:p>
          <a:p>
            <a:pPr marL="914400" indent="-457200">
              <a:lnSpc>
                <a:spcPct val="150000"/>
              </a:lnSpc>
              <a:defRPr/>
            </a:pPr>
            <a:r>
              <a:rPr lang="en-US" sz="2400" b="1" dirty="0">
                <a:solidFill>
                  <a:srgbClr val="C00000"/>
                </a:solidFill>
                <a:latin typeface="Sylfaen" pitchFamily="18" charset="0"/>
              </a:rPr>
              <a:t>Project Overview</a:t>
            </a:r>
          </a:p>
          <a:p>
            <a:pPr marL="914400" indent="-457200">
              <a:lnSpc>
                <a:spcPct val="150000"/>
              </a:lnSpc>
              <a:defRPr/>
            </a:pPr>
            <a:r>
              <a:rPr lang="en-US" sz="2000" dirty="0">
                <a:solidFill>
                  <a:schemeClr val="bg1"/>
                </a:solidFill>
                <a:latin typeface="Sylfaen" pitchFamily="18" charset="0"/>
              </a:rPr>
              <a:t>Analysis One:  </a:t>
            </a:r>
            <a:r>
              <a:rPr lang="en-US" sz="2000" dirty="0" smtClean="0">
                <a:solidFill>
                  <a:schemeClr val="bg1"/>
                </a:solidFill>
                <a:latin typeface="Sylfaen" pitchFamily="18" charset="0"/>
              </a:rPr>
              <a:t>Alternate Roof Systems</a:t>
            </a:r>
          </a:p>
          <a:p>
            <a:pPr marL="1371600" lvl="1" indent="-457200">
              <a:lnSpc>
                <a:spcPct val="150000"/>
              </a:lnSpc>
              <a:buClr>
                <a:srgbClr val="CC0000"/>
              </a:buClr>
              <a:buSzPct val="100000"/>
              <a:buFont typeface="Arial" pitchFamily="34" charset="0"/>
              <a:buChar char="•"/>
              <a:defRPr/>
            </a:pPr>
            <a:r>
              <a:rPr lang="en-US" sz="2000" dirty="0" smtClean="0">
                <a:solidFill>
                  <a:schemeClr val="bg1"/>
                </a:solidFill>
                <a:latin typeface="Sylfaen" pitchFamily="18" charset="0"/>
              </a:rPr>
              <a:t>Electrical Breadth</a:t>
            </a:r>
            <a:endParaRPr lang="en-US" sz="2000" dirty="0">
              <a:solidFill>
                <a:schemeClr val="bg1"/>
              </a:solidFill>
              <a:latin typeface="Sylfaen" pitchFamily="18" charset="0"/>
            </a:endParaRPr>
          </a:p>
          <a:p>
            <a:pPr marL="914400" indent="-457200">
              <a:lnSpc>
                <a:spcPct val="150000"/>
              </a:lnSpc>
              <a:defRPr/>
            </a:pPr>
            <a:r>
              <a:rPr lang="en-US" sz="2000" dirty="0">
                <a:solidFill>
                  <a:schemeClr val="bg1"/>
                </a:solidFill>
                <a:latin typeface="Sylfaen" pitchFamily="18" charset="0"/>
              </a:rPr>
              <a:t>Analysis Two:  </a:t>
            </a:r>
            <a:r>
              <a:rPr lang="en-US" sz="2000" dirty="0" smtClean="0">
                <a:solidFill>
                  <a:schemeClr val="bg1"/>
                </a:solidFill>
                <a:latin typeface="Sylfaen" pitchFamily="18" charset="0"/>
              </a:rPr>
              <a:t>Façade Redesign</a:t>
            </a:r>
          </a:p>
          <a:p>
            <a:pPr marL="1371600" lvl="1" indent="-457200">
              <a:lnSpc>
                <a:spcPct val="150000"/>
              </a:lnSpc>
              <a:buFont typeface="Arial" pitchFamily="34" charset="0"/>
              <a:buChar char="•"/>
              <a:defRPr/>
            </a:pPr>
            <a:r>
              <a:rPr lang="en-US" sz="2000" dirty="0" smtClean="0">
                <a:solidFill>
                  <a:schemeClr val="bg1"/>
                </a:solidFill>
                <a:latin typeface="Sylfaen" pitchFamily="18" charset="0"/>
              </a:rPr>
              <a:t>Structural Breadth</a:t>
            </a:r>
            <a:endParaRPr lang="en-US" sz="2000" dirty="0">
              <a:solidFill>
                <a:schemeClr val="bg1"/>
              </a:solidFill>
              <a:latin typeface="Sylfaen" pitchFamily="18" charset="0"/>
            </a:endParaRPr>
          </a:p>
          <a:p>
            <a:pPr marL="914400" indent="-457200">
              <a:lnSpc>
                <a:spcPct val="150000"/>
              </a:lnSpc>
              <a:defRPr/>
            </a:pPr>
            <a:r>
              <a:rPr lang="en-US" sz="2000" dirty="0">
                <a:solidFill>
                  <a:schemeClr val="bg1"/>
                </a:solidFill>
                <a:latin typeface="Sylfaen" pitchFamily="18" charset="0"/>
              </a:rPr>
              <a:t>Analysis Three:  </a:t>
            </a:r>
            <a:r>
              <a:rPr lang="en-US" sz="2000" dirty="0" smtClean="0">
                <a:solidFill>
                  <a:schemeClr val="bg1"/>
                </a:solidFill>
                <a:latin typeface="Sylfaen" pitchFamily="18" charset="0"/>
              </a:rPr>
              <a:t>Tablet PC’s </a:t>
            </a:r>
            <a:endParaRPr lang="en-US" sz="2000" dirty="0">
              <a:solidFill>
                <a:schemeClr val="bg1"/>
              </a:solidFill>
              <a:latin typeface="Sylfaen" pitchFamily="18" charset="0"/>
            </a:endParaRPr>
          </a:p>
          <a:p>
            <a:pPr marL="914400" indent="-457200">
              <a:lnSpc>
                <a:spcPct val="150000"/>
              </a:lnSpc>
              <a:defRPr/>
            </a:pPr>
            <a:r>
              <a:rPr lang="en-US" sz="2000" dirty="0" smtClean="0">
                <a:solidFill>
                  <a:schemeClr val="bg1"/>
                </a:solidFill>
                <a:latin typeface="Sylfaen" pitchFamily="18" charset="0"/>
              </a:rPr>
              <a:t>Conclusions</a:t>
            </a:r>
            <a:endParaRPr lang="en-US" sz="2000" dirty="0">
              <a:solidFill>
                <a:schemeClr val="bg1"/>
              </a:solidFill>
              <a:latin typeface="Sylfaen" pitchFamily="18" charset="0"/>
            </a:endParaRPr>
          </a:p>
          <a:p>
            <a:pPr marL="914400" indent="-457200">
              <a:lnSpc>
                <a:spcPct val="150000"/>
              </a:lnSpc>
              <a:defRPr/>
            </a:pPr>
            <a:r>
              <a:rPr lang="en-US" sz="2000" dirty="0">
                <a:solidFill>
                  <a:schemeClr val="bg1"/>
                </a:solidFill>
                <a:latin typeface="Sylfaen" pitchFamily="18" charset="0"/>
              </a:rPr>
              <a:t>Questions</a:t>
            </a:r>
            <a:endParaRPr lang="en-US" sz="2000" b="1" dirty="0">
              <a:solidFill>
                <a:schemeClr val="bg1"/>
              </a:solidFill>
              <a:latin typeface="Sylfaen" pitchFamily="18" charset="0"/>
            </a:endParaRPr>
          </a:p>
        </p:txBody>
      </p:sp>
      <p:sp>
        <p:nvSpPr>
          <p:cNvPr id="6149" name="TextBox 22"/>
          <p:cNvSpPr txBox="1">
            <a:spLocks noChangeArrowheads="1"/>
          </p:cNvSpPr>
          <p:nvPr/>
        </p:nvSpPr>
        <p:spPr bwMode="auto">
          <a:xfrm>
            <a:off x="9144000" y="914400"/>
            <a:ext cx="9144000" cy="4862513"/>
          </a:xfrm>
          <a:prstGeom prst="rect">
            <a:avLst/>
          </a:prstGeom>
          <a:noFill/>
          <a:ln w="9525">
            <a:noFill/>
            <a:miter lim="800000"/>
            <a:headEnd/>
            <a:tailEnd/>
          </a:ln>
        </p:spPr>
        <p:txBody>
          <a:bodyPr>
            <a:spAutoFit/>
          </a:bodyPr>
          <a:lstStyle/>
          <a:p>
            <a:pPr lvl="1">
              <a:buClr>
                <a:srgbClr val="862110"/>
              </a:buClr>
              <a:buFont typeface="Arial" charset="0"/>
              <a:buChar char="•"/>
            </a:pPr>
            <a:endParaRPr lang="en-US" dirty="0">
              <a:solidFill>
                <a:schemeClr val="bg1"/>
              </a:solidFill>
              <a:latin typeface="Sylfaen" pitchFamily="18" charset="0"/>
            </a:endParaRPr>
          </a:p>
          <a:p>
            <a:pPr lvl="1">
              <a:buClr>
                <a:srgbClr val="C00000"/>
              </a:buClr>
              <a:buSzPct val="90000"/>
              <a:buFont typeface="Courier New" pitchFamily="49" charset="0"/>
              <a:buChar char="o"/>
            </a:pPr>
            <a:r>
              <a:rPr lang="en-US" b="1" dirty="0">
                <a:solidFill>
                  <a:schemeClr val="bg1"/>
                </a:solidFill>
                <a:latin typeface="Sylfaen" pitchFamily="18" charset="0"/>
              </a:rPr>
              <a:t> Owner</a:t>
            </a:r>
          </a:p>
          <a:p>
            <a:pPr lvl="2">
              <a:buClr>
                <a:srgbClr val="862110"/>
              </a:buClr>
              <a:buSzPct val="125000"/>
            </a:pPr>
            <a:r>
              <a:rPr lang="en-US" dirty="0">
                <a:solidFill>
                  <a:schemeClr val="bg1"/>
                </a:solidFill>
                <a:latin typeface="Sylfaen" pitchFamily="18" charset="0"/>
              </a:rPr>
              <a:t>A</a:t>
            </a:r>
            <a:r>
              <a:rPr lang="en-US" dirty="0" smtClean="0">
                <a:solidFill>
                  <a:schemeClr val="bg1"/>
                </a:solidFill>
                <a:latin typeface="Sylfaen" pitchFamily="18" charset="0"/>
              </a:rPr>
              <a:t>nonymous</a:t>
            </a:r>
          </a:p>
          <a:p>
            <a:pPr lvl="1">
              <a:buClr>
                <a:srgbClr val="C00000"/>
              </a:buClr>
              <a:buSzPct val="90000"/>
              <a:buFont typeface="Courier New" pitchFamily="49" charset="0"/>
              <a:buChar char="o"/>
            </a:pPr>
            <a:r>
              <a:rPr lang="en-US" b="1" dirty="0" smtClean="0">
                <a:solidFill>
                  <a:schemeClr val="bg1"/>
                </a:solidFill>
                <a:latin typeface="Sylfaen" pitchFamily="18" charset="0"/>
              </a:rPr>
              <a:t> Occupancy Type</a:t>
            </a:r>
          </a:p>
          <a:p>
            <a:pPr lvl="2">
              <a:buClr>
                <a:srgbClr val="862110"/>
              </a:buClr>
              <a:buSzPct val="125000"/>
            </a:pPr>
            <a:r>
              <a:rPr lang="en-US" dirty="0" smtClean="0">
                <a:solidFill>
                  <a:schemeClr val="bg1"/>
                </a:solidFill>
                <a:latin typeface="Sylfaen" pitchFamily="18" charset="0"/>
              </a:rPr>
              <a:t>Business </a:t>
            </a:r>
            <a:endParaRPr lang="en-US" dirty="0">
              <a:solidFill>
                <a:schemeClr val="bg1"/>
              </a:solidFill>
              <a:latin typeface="Sylfaen" pitchFamily="18" charset="0"/>
            </a:endParaRPr>
          </a:p>
          <a:p>
            <a:pPr lvl="1">
              <a:buClr>
                <a:srgbClr val="C00000"/>
              </a:buClr>
              <a:buSzPct val="90000"/>
              <a:buFont typeface="Courier New" pitchFamily="49" charset="0"/>
              <a:buChar char="o"/>
            </a:pPr>
            <a:r>
              <a:rPr lang="en-US" b="1" dirty="0">
                <a:solidFill>
                  <a:schemeClr val="bg1"/>
                </a:solidFill>
                <a:latin typeface="Sylfaen" pitchFamily="18" charset="0"/>
              </a:rPr>
              <a:t> </a:t>
            </a:r>
            <a:r>
              <a:rPr lang="en-US" b="1" dirty="0" smtClean="0">
                <a:solidFill>
                  <a:schemeClr val="bg1"/>
                </a:solidFill>
                <a:latin typeface="Sylfaen" pitchFamily="18" charset="0"/>
              </a:rPr>
              <a:t>Size</a:t>
            </a:r>
            <a:endParaRPr lang="en-US" b="1" dirty="0">
              <a:solidFill>
                <a:schemeClr val="bg1"/>
              </a:solidFill>
              <a:latin typeface="Sylfaen" pitchFamily="18" charset="0"/>
            </a:endParaRPr>
          </a:p>
          <a:p>
            <a:pPr lvl="2">
              <a:buClr>
                <a:srgbClr val="862110"/>
              </a:buClr>
              <a:buSzPct val="125000"/>
            </a:pPr>
            <a:r>
              <a:rPr lang="en-US" dirty="0" smtClean="0">
                <a:solidFill>
                  <a:schemeClr val="bg1"/>
                </a:solidFill>
                <a:latin typeface="Sylfaen" pitchFamily="18" charset="0"/>
              </a:rPr>
              <a:t>17,445 SF</a:t>
            </a:r>
            <a:endParaRPr lang="en-US" dirty="0">
              <a:solidFill>
                <a:schemeClr val="bg1"/>
              </a:solidFill>
              <a:latin typeface="Sylfaen" pitchFamily="18" charset="0"/>
            </a:endParaRPr>
          </a:p>
          <a:p>
            <a:pPr lvl="1">
              <a:buClr>
                <a:srgbClr val="C00000"/>
              </a:buClr>
              <a:buSzPct val="90000"/>
              <a:buFont typeface="Courier New" pitchFamily="49" charset="0"/>
              <a:buChar char="o"/>
            </a:pPr>
            <a:r>
              <a:rPr lang="en-US" b="1" dirty="0">
                <a:solidFill>
                  <a:schemeClr val="bg1"/>
                </a:solidFill>
                <a:latin typeface="Sylfaen" pitchFamily="18" charset="0"/>
              </a:rPr>
              <a:t> Cost</a:t>
            </a:r>
          </a:p>
          <a:p>
            <a:pPr lvl="2">
              <a:buClr>
                <a:srgbClr val="862110"/>
              </a:buClr>
              <a:buSzPct val="125000"/>
            </a:pPr>
            <a:r>
              <a:rPr lang="en-US" dirty="0">
                <a:solidFill>
                  <a:schemeClr val="bg1"/>
                </a:solidFill>
                <a:latin typeface="Sylfaen" pitchFamily="18" charset="0"/>
              </a:rPr>
              <a:t>$ </a:t>
            </a:r>
            <a:r>
              <a:rPr lang="en-US" dirty="0" smtClean="0">
                <a:solidFill>
                  <a:schemeClr val="bg1"/>
                </a:solidFill>
                <a:latin typeface="Sylfaen" pitchFamily="18" charset="0"/>
              </a:rPr>
              <a:t>50 Million </a:t>
            </a:r>
            <a:r>
              <a:rPr lang="en-US" dirty="0">
                <a:solidFill>
                  <a:schemeClr val="bg1"/>
                </a:solidFill>
                <a:latin typeface="Sylfaen" pitchFamily="18" charset="0"/>
              </a:rPr>
              <a:t>(</a:t>
            </a:r>
            <a:r>
              <a:rPr lang="en-US" dirty="0" err="1">
                <a:solidFill>
                  <a:schemeClr val="bg1"/>
                </a:solidFill>
                <a:latin typeface="Sylfaen" pitchFamily="18" charset="0"/>
              </a:rPr>
              <a:t>Design+Construction</a:t>
            </a:r>
            <a:r>
              <a:rPr lang="en-US" dirty="0">
                <a:solidFill>
                  <a:schemeClr val="bg1"/>
                </a:solidFill>
                <a:latin typeface="Sylfaen" pitchFamily="18" charset="0"/>
              </a:rPr>
              <a:t>)</a:t>
            </a:r>
          </a:p>
          <a:p>
            <a:pPr lvl="1">
              <a:buClr>
                <a:srgbClr val="C00000"/>
              </a:buClr>
              <a:buSzPct val="90000"/>
              <a:buFont typeface="Courier New" pitchFamily="49" charset="0"/>
              <a:buChar char="o"/>
            </a:pPr>
            <a:r>
              <a:rPr lang="en-US" b="1" dirty="0">
                <a:solidFill>
                  <a:schemeClr val="bg1"/>
                </a:solidFill>
                <a:latin typeface="Sylfaen" pitchFamily="18" charset="0"/>
              </a:rPr>
              <a:t> Construction Duration</a:t>
            </a:r>
          </a:p>
          <a:p>
            <a:pPr lvl="2">
              <a:buClr>
                <a:srgbClr val="862110"/>
              </a:buClr>
              <a:buSzPct val="125000"/>
            </a:pPr>
            <a:r>
              <a:rPr lang="en-US" dirty="0" smtClean="0">
                <a:solidFill>
                  <a:schemeClr val="bg1"/>
                </a:solidFill>
                <a:latin typeface="Sylfaen" pitchFamily="18" charset="0"/>
              </a:rPr>
              <a:t>December  2008 </a:t>
            </a:r>
            <a:r>
              <a:rPr lang="en-US" dirty="0">
                <a:solidFill>
                  <a:schemeClr val="bg1"/>
                </a:solidFill>
                <a:latin typeface="Sylfaen" pitchFamily="18" charset="0"/>
              </a:rPr>
              <a:t>– </a:t>
            </a:r>
            <a:r>
              <a:rPr lang="en-US" dirty="0" smtClean="0">
                <a:solidFill>
                  <a:schemeClr val="bg1"/>
                </a:solidFill>
                <a:latin typeface="Sylfaen" pitchFamily="18" charset="0"/>
              </a:rPr>
              <a:t>August </a:t>
            </a:r>
            <a:r>
              <a:rPr lang="en-US" dirty="0">
                <a:solidFill>
                  <a:schemeClr val="bg1"/>
                </a:solidFill>
                <a:latin typeface="Sylfaen" pitchFamily="18" charset="0"/>
              </a:rPr>
              <a:t>2010</a:t>
            </a:r>
          </a:p>
          <a:p>
            <a:pPr lvl="1">
              <a:buClr>
                <a:srgbClr val="C00000"/>
              </a:buClr>
              <a:buSzPct val="90000"/>
              <a:buFont typeface="Courier New" pitchFamily="49" charset="0"/>
              <a:buChar char="o"/>
            </a:pPr>
            <a:r>
              <a:rPr lang="en-US" b="1" dirty="0">
                <a:solidFill>
                  <a:schemeClr val="bg1"/>
                </a:solidFill>
                <a:latin typeface="Sylfaen" pitchFamily="18" charset="0"/>
              </a:rPr>
              <a:t> Delivery Method</a:t>
            </a:r>
          </a:p>
          <a:p>
            <a:pPr lvl="2">
              <a:buClr>
                <a:srgbClr val="862110"/>
              </a:buClr>
              <a:buSzPct val="125000"/>
            </a:pPr>
            <a:r>
              <a:rPr lang="en-US" dirty="0">
                <a:solidFill>
                  <a:schemeClr val="bg1"/>
                </a:solidFill>
                <a:latin typeface="Sylfaen" pitchFamily="18" charset="0"/>
              </a:rPr>
              <a:t>Design-Bid-Build </a:t>
            </a:r>
          </a:p>
          <a:p>
            <a:pPr lvl="2">
              <a:buClr>
                <a:srgbClr val="862110"/>
              </a:buClr>
              <a:buSzPct val="125000"/>
            </a:pPr>
            <a:endParaRPr lang="en-US" sz="2400" dirty="0">
              <a:latin typeface="Sylfaen" pitchFamily="18" charset="0"/>
            </a:endParaRPr>
          </a:p>
        </p:txBody>
      </p:sp>
      <p:sp>
        <p:nvSpPr>
          <p:cNvPr id="6153" name="TextBox 28"/>
          <p:cNvSpPr txBox="1">
            <a:spLocks noChangeArrowheads="1"/>
          </p:cNvSpPr>
          <p:nvPr/>
        </p:nvSpPr>
        <p:spPr bwMode="auto">
          <a:xfrm>
            <a:off x="26593800" y="5970588"/>
            <a:ext cx="533400" cy="430212"/>
          </a:xfrm>
          <a:prstGeom prst="rect">
            <a:avLst/>
          </a:prstGeom>
          <a:noFill/>
          <a:ln w="9525">
            <a:noFill/>
            <a:miter lim="800000"/>
            <a:headEnd/>
            <a:tailEnd/>
          </a:ln>
        </p:spPr>
        <p:txBody>
          <a:bodyPr>
            <a:spAutoFit/>
          </a:bodyPr>
          <a:lstStyle/>
          <a:p>
            <a:pPr algn="ctr"/>
            <a:fld id="{138867F4-A9A5-43BF-AADD-9465B0F9C659}" type="slidenum">
              <a:rPr lang="en-US" b="1">
                <a:solidFill>
                  <a:srgbClr val="C00000"/>
                </a:solidFill>
                <a:latin typeface="Sylfaen" pitchFamily="18" charset="0"/>
              </a:rPr>
              <a:pPr algn="ctr"/>
              <a:t>3</a:t>
            </a:fld>
            <a:endParaRPr lang="en-US" b="1">
              <a:solidFill>
                <a:srgbClr val="C00000"/>
              </a:solidFill>
              <a:latin typeface="Sylfaen" pitchFamily="18" charset="0"/>
            </a:endParaRPr>
          </a:p>
        </p:txBody>
      </p:sp>
      <p:sp>
        <p:nvSpPr>
          <p:cNvPr id="6154" name="TextBox 29"/>
          <p:cNvSpPr txBox="1">
            <a:spLocks noChangeArrowheads="1"/>
          </p:cNvSpPr>
          <p:nvPr/>
        </p:nvSpPr>
        <p:spPr bwMode="auto">
          <a:xfrm>
            <a:off x="0" y="5970588"/>
            <a:ext cx="9144000" cy="430212"/>
          </a:xfrm>
          <a:prstGeom prst="rect">
            <a:avLst/>
          </a:prstGeom>
          <a:noFill/>
          <a:ln w="9525">
            <a:noFill/>
            <a:miter lim="800000"/>
            <a:headEnd/>
            <a:tailEnd/>
          </a:ln>
        </p:spPr>
        <p:txBody>
          <a:bodyPr>
            <a:spAutoFit/>
          </a:bodyPr>
          <a:lstStyle/>
          <a:p>
            <a:pPr algn="ctr"/>
            <a:r>
              <a:rPr lang="en-US" b="1" dirty="0" smtClean="0">
                <a:solidFill>
                  <a:srgbClr val="C00000"/>
                </a:solidFill>
                <a:latin typeface="Sylfaen" pitchFamily="18" charset="0"/>
              </a:rPr>
              <a:t>Daniel </a:t>
            </a:r>
            <a:r>
              <a:rPr lang="en-US" b="1" dirty="0" err="1" smtClean="0">
                <a:solidFill>
                  <a:srgbClr val="C00000"/>
                </a:solidFill>
                <a:latin typeface="Sylfaen" pitchFamily="18" charset="0"/>
              </a:rPr>
              <a:t>Suter</a:t>
            </a:r>
            <a:r>
              <a:rPr lang="en-US" b="1" dirty="0" smtClean="0">
                <a:solidFill>
                  <a:srgbClr val="C00000"/>
                </a:solidFill>
                <a:latin typeface="Sylfaen" pitchFamily="18" charset="0"/>
              </a:rPr>
              <a:t> |  </a:t>
            </a:r>
            <a:r>
              <a:rPr lang="en-US" b="1" dirty="0">
                <a:solidFill>
                  <a:srgbClr val="C00000"/>
                </a:solidFill>
                <a:latin typeface="Sylfaen" pitchFamily="18" charset="0"/>
              </a:rPr>
              <a:t>Construction Management  |  </a:t>
            </a:r>
            <a:r>
              <a:rPr lang="en-US" b="1" dirty="0" smtClean="0">
                <a:solidFill>
                  <a:srgbClr val="C00000"/>
                </a:solidFill>
                <a:latin typeface="Sylfaen" pitchFamily="18" charset="0"/>
              </a:rPr>
              <a:t>4.12.2011</a:t>
            </a:r>
            <a:endParaRPr lang="en-US" b="1" dirty="0">
              <a:solidFill>
                <a:srgbClr val="C00000"/>
              </a:solidFill>
              <a:latin typeface="Sylfaen" pitchFamily="18" charset="0"/>
            </a:endParaRPr>
          </a:p>
        </p:txBody>
      </p:sp>
      <p:cxnSp>
        <p:nvCxnSpPr>
          <p:cNvPr id="33" name="Straight Connector 32"/>
          <p:cNvCxnSpPr/>
          <p:nvPr/>
        </p:nvCxnSpPr>
        <p:spPr>
          <a:xfrm rot="5400000" flipH="1" flipV="1">
            <a:off x="14859000" y="3429000"/>
            <a:ext cx="6858000" cy="0"/>
          </a:xfrm>
          <a:prstGeom prst="line">
            <a:avLst/>
          </a:prstGeom>
          <a:ln w="635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flipH="1" flipV="1">
            <a:off x="5715000" y="3429000"/>
            <a:ext cx="6858000" cy="0"/>
          </a:xfrm>
          <a:prstGeom prst="line">
            <a:avLst/>
          </a:prstGeom>
          <a:ln w="635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7" name="TextBox 24"/>
          <p:cNvSpPr txBox="1">
            <a:spLocks noChangeArrowheads="1"/>
          </p:cNvSpPr>
          <p:nvPr/>
        </p:nvSpPr>
        <p:spPr bwMode="auto">
          <a:xfrm>
            <a:off x="18288000" y="0"/>
            <a:ext cx="9144000" cy="830997"/>
          </a:xfrm>
          <a:prstGeom prst="rect">
            <a:avLst/>
          </a:prstGeom>
          <a:noFill/>
          <a:ln w="9525">
            <a:noFill/>
            <a:miter lim="800000"/>
            <a:headEnd/>
            <a:tailEnd/>
          </a:ln>
        </p:spPr>
        <p:txBody>
          <a:bodyPr wrap="square">
            <a:spAutoFit/>
          </a:bodyPr>
          <a:lstStyle/>
          <a:p>
            <a:pPr algn="ctr">
              <a:tabLst>
                <a:tab pos="3773488" algn="l"/>
              </a:tabLst>
            </a:pPr>
            <a:r>
              <a:rPr lang="en-US" sz="2400" b="1" dirty="0" smtClean="0">
                <a:solidFill>
                  <a:schemeClr val="bg1"/>
                </a:solidFill>
                <a:latin typeface="Sylfaen" pitchFamily="18" charset="0"/>
              </a:rPr>
              <a:t>Unknown Data Center</a:t>
            </a:r>
          </a:p>
          <a:p>
            <a:pPr algn="ctr">
              <a:tabLst>
                <a:tab pos="3773488" algn="l"/>
              </a:tabLst>
            </a:pPr>
            <a:r>
              <a:rPr lang="en-US" sz="2400" b="1" dirty="0" smtClean="0">
                <a:solidFill>
                  <a:schemeClr val="bg1"/>
                </a:solidFill>
                <a:latin typeface="Sylfaen" pitchFamily="18" charset="0"/>
              </a:rPr>
              <a:t>Somewhere, USA</a:t>
            </a:r>
            <a:endParaRPr lang="en-US" sz="2400" b="1" dirty="0">
              <a:solidFill>
                <a:schemeClr val="bg1"/>
              </a:solidFill>
              <a:latin typeface="Sylfaen" pitchFamily="18" charset="0"/>
            </a:endParaRPr>
          </a:p>
        </p:txBody>
      </p:sp>
      <p:pic>
        <p:nvPicPr>
          <p:cNvPr id="6159" name="Picture 15"/>
          <p:cNvPicPr>
            <a:picLocks noChangeAspect="1" noChangeArrowheads="1"/>
          </p:cNvPicPr>
          <p:nvPr/>
        </p:nvPicPr>
        <p:blipFill>
          <a:blip r:embed="rId2" cstate="print"/>
          <a:srcRect/>
          <a:stretch>
            <a:fillRect/>
          </a:stretch>
        </p:blipFill>
        <p:spPr bwMode="auto">
          <a:xfrm>
            <a:off x="19583400" y="4114800"/>
            <a:ext cx="6716617" cy="2362200"/>
          </a:xfrm>
          <a:prstGeom prst="rect">
            <a:avLst/>
          </a:prstGeom>
          <a:noFill/>
          <a:ln w="9525">
            <a:noFill/>
            <a:miter lim="800000"/>
            <a:headEnd/>
            <a:tailEnd/>
          </a:ln>
        </p:spPr>
      </p:pic>
      <p:pic>
        <p:nvPicPr>
          <p:cNvPr id="6160" name="Picture 16"/>
          <p:cNvPicPr>
            <a:picLocks noChangeAspect="1" noChangeArrowheads="1"/>
          </p:cNvPicPr>
          <p:nvPr/>
        </p:nvPicPr>
        <p:blipFill>
          <a:blip r:embed="rId3" cstate="print"/>
          <a:srcRect/>
          <a:stretch>
            <a:fillRect/>
          </a:stretch>
        </p:blipFill>
        <p:spPr bwMode="auto">
          <a:xfrm>
            <a:off x="20269200" y="1371600"/>
            <a:ext cx="5410200" cy="25315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9144000" y="0"/>
            <a:ext cx="18288000" cy="838200"/>
          </a:xfrm>
          <a:prstGeom prst="rect">
            <a:avLst/>
          </a:prstGeom>
          <a:solidFill>
            <a:srgbClr val="C00000"/>
          </a:solidFill>
          <a:ln>
            <a:solidFill>
              <a:srgbClr val="86211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effectLst>
                <a:outerShdw blurRad="38100" dist="38100" dir="2700000" algn="tl">
                  <a:srgbClr val="000000">
                    <a:alpha val="43137"/>
                  </a:srgbClr>
                </a:outerShdw>
              </a:effectLst>
            </a:endParaRPr>
          </a:p>
        </p:txBody>
      </p:sp>
      <p:sp>
        <p:nvSpPr>
          <p:cNvPr id="27" name="TextBox 24"/>
          <p:cNvSpPr txBox="1">
            <a:spLocks noChangeArrowheads="1"/>
          </p:cNvSpPr>
          <p:nvPr/>
        </p:nvSpPr>
        <p:spPr bwMode="auto">
          <a:xfrm>
            <a:off x="0" y="0"/>
            <a:ext cx="9829800" cy="830997"/>
          </a:xfrm>
          <a:prstGeom prst="rect">
            <a:avLst/>
          </a:prstGeom>
          <a:solidFill>
            <a:srgbClr val="C00000"/>
          </a:solidFill>
          <a:ln w="9525">
            <a:noFill/>
            <a:miter lim="800000"/>
            <a:headEnd/>
            <a:tailEnd/>
          </a:ln>
        </p:spPr>
        <p:txBody>
          <a:bodyPr wrap="square">
            <a:spAutoFit/>
          </a:bodyPr>
          <a:lstStyle/>
          <a:p>
            <a:pPr algn="ctr">
              <a:tabLst>
                <a:tab pos="3773488" algn="l"/>
              </a:tabLst>
            </a:pPr>
            <a:endParaRPr lang="en-US" sz="2400" b="1" dirty="0" smtClean="0">
              <a:solidFill>
                <a:schemeClr val="bg1"/>
              </a:solidFill>
              <a:latin typeface="Sylfaen" pitchFamily="18" charset="0"/>
            </a:endParaRPr>
          </a:p>
          <a:p>
            <a:pPr>
              <a:tabLst>
                <a:tab pos="3773488" algn="l"/>
              </a:tabLst>
            </a:pPr>
            <a:r>
              <a:rPr lang="en-US" sz="2400" b="1" dirty="0" smtClean="0">
                <a:solidFill>
                  <a:schemeClr val="bg1"/>
                </a:solidFill>
                <a:latin typeface="Sylfaen" pitchFamily="18" charset="0"/>
              </a:rPr>
              <a:t>Agenda</a:t>
            </a:r>
            <a:endParaRPr lang="en-US" sz="2400" b="1" dirty="0">
              <a:solidFill>
                <a:schemeClr val="bg1"/>
              </a:solidFill>
              <a:latin typeface="Sylfaen" pitchFamily="18" charset="0"/>
            </a:endParaRPr>
          </a:p>
        </p:txBody>
      </p:sp>
      <p:sp>
        <p:nvSpPr>
          <p:cNvPr id="29" name="TextBox 28"/>
          <p:cNvSpPr txBox="1"/>
          <p:nvPr/>
        </p:nvSpPr>
        <p:spPr>
          <a:xfrm>
            <a:off x="0" y="858838"/>
            <a:ext cx="9144000" cy="4247317"/>
          </a:xfrm>
          <a:prstGeom prst="rect">
            <a:avLst/>
          </a:prstGeom>
          <a:noFill/>
        </p:spPr>
        <p:txBody>
          <a:bodyPr wrap="square">
            <a:spAutoFit/>
          </a:bodyPr>
          <a:lstStyle/>
          <a:p>
            <a:pPr algn="ctr">
              <a:defRPr/>
            </a:pPr>
            <a:endParaRPr lang="en-US" sz="2400" b="1" dirty="0">
              <a:latin typeface="Sylfaen" pitchFamily="18" charset="0"/>
            </a:endParaRPr>
          </a:p>
          <a:p>
            <a:pPr marL="914400" indent="-457200">
              <a:lnSpc>
                <a:spcPct val="150000"/>
              </a:lnSpc>
              <a:defRPr/>
            </a:pPr>
            <a:r>
              <a:rPr lang="en-US" sz="2000" dirty="0">
                <a:solidFill>
                  <a:schemeClr val="bg1"/>
                </a:solidFill>
                <a:latin typeface="Sylfaen" pitchFamily="18" charset="0"/>
              </a:rPr>
              <a:t>Project Overview</a:t>
            </a:r>
          </a:p>
          <a:p>
            <a:pPr marL="914400" indent="-457200">
              <a:lnSpc>
                <a:spcPct val="150000"/>
              </a:lnSpc>
              <a:defRPr/>
            </a:pPr>
            <a:r>
              <a:rPr lang="en-US" sz="2400" b="1" dirty="0">
                <a:solidFill>
                  <a:srgbClr val="FF0000"/>
                </a:solidFill>
                <a:latin typeface="Sylfaen" pitchFamily="18" charset="0"/>
              </a:rPr>
              <a:t>Analysis One:  </a:t>
            </a:r>
            <a:r>
              <a:rPr lang="en-US" sz="2400" b="1" dirty="0" smtClean="0">
                <a:solidFill>
                  <a:srgbClr val="FF0000"/>
                </a:solidFill>
                <a:latin typeface="Sylfaen" pitchFamily="18" charset="0"/>
              </a:rPr>
              <a:t>Alternate Roof Systems</a:t>
            </a:r>
          </a:p>
          <a:p>
            <a:pPr marL="1371600" lvl="1" indent="-457200">
              <a:lnSpc>
                <a:spcPct val="150000"/>
              </a:lnSpc>
              <a:buClr>
                <a:srgbClr val="CC0000"/>
              </a:buClr>
              <a:buSzPct val="100000"/>
              <a:buFont typeface="Arial" pitchFamily="34" charset="0"/>
              <a:buChar char="•"/>
              <a:defRPr/>
            </a:pPr>
            <a:r>
              <a:rPr lang="en-US" sz="2000" dirty="0" smtClean="0">
                <a:solidFill>
                  <a:schemeClr val="bg1"/>
                </a:solidFill>
                <a:latin typeface="Sylfaen" pitchFamily="18" charset="0"/>
              </a:rPr>
              <a:t>Electrical Breadth</a:t>
            </a:r>
            <a:endParaRPr lang="en-US" sz="2000" dirty="0">
              <a:solidFill>
                <a:schemeClr val="bg1"/>
              </a:solidFill>
              <a:latin typeface="Sylfaen" pitchFamily="18" charset="0"/>
            </a:endParaRPr>
          </a:p>
          <a:p>
            <a:pPr marL="914400" indent="-457200">
              <a:lnSpc>
                <a:spcPct val="150000"/>
              </a:lnSpc>
              <a:defRPr/>
            </a:pPr>
            <a:r>
              <a:rPr lang="en-US" sz="2000" dirty="0">
                <a:solidFill>
                  <a:schemeClr val="bg1"/>
                </a:solidFill>
                <a:latin typeface="Sylfaen" pitchFamily="18" charset="0"/>
              </a:rPr>
              <a:t>Analysis Two:  </a:t>
            </a:r>
            <a:r>
              <a:rPr lang="en-US" sz="2000" dirty="0" smtClean="0">
                <a:solidFill>
                  <a:schemeClr val="bg1"/>
                </a:solidFill>
                <a:latin typeface="Sylfaen" pitchFamily="18" charset="0"/>
              </a:rPr>
              <a:t>Façade Redesign</a:t>
            </a:r>
          </a:p>
          <a:p>
            <a:pPr marL="1371600" lvl="1" indent="-457200">
              <a:lnSpc>
                <a:spcPct val="150000"/>
              </a:lnSpc>
              <a:buFont typeface="Arial" pitchFamily="34" charset="0"/>
              <a:buChar char="•"/>
              <a:defRPr/>
            </a:pPr>
            <a:r>
              <a:rPr lang="en-US" sz="2000" dirty="0" smtClean="0">
                <a:solidFill>
                  <a:schemeClr val="bg1"/>
                </a:solidFill>
                <a:latin typeface="Sylfaen" pitchFamily="18" charset="0"/>
              </a:rPr>
              <a:t>Structural Breadth</a:t>
            </a:r>
            <a:endParaRPr lang="en-US" sz="2000" dirty="0">
              <a:solidFill>
                <a:schemeClr val="bg1"/>
              </a:solidFill>
              <a:latin typeface="Sylfaen" pitchFamily="18" charset="0"/>
            </a:endParaRPr>
          </a:p>
          <a:p>
            <a:pPr marL="914400" indent="-457200">
              <a:lnSpc>
                <a:spcPct val="150000"/>
              </a:lnSpc>
              <a:defRPr/>
            </a:pPr>
            <a:r>
              <a:rPr lang="en-US" sz="2000" dirty="0">
                <a:solidFill>
                  <a:schemeClr val="bg1"/>
                </a:solidFill>
                <a:latin typeface="Sylfaen" pitchFamily="18" charset="0"/>
              </a:rPr>
              <a:t>Analysis Three:  </a:t>
            </a:r>
            <a:r>
              <a:rPr lang="en-US" sz="2000" dirty="0" smtClean="0">
                <a:solidFill>
                  <a:schemeClr val="bg1"/>
                </a:solidFill>
                <a:latin typeface="Sylfaen" pitchFamily="18" charset="0"/>
              </a:rPr>
              <a:t>Tablet PC’s </a:t>
            </a:r>
            <a:endParaRPr lang="en-US" sz="2000" dirty="0">
              <a:solidFill>
                <a:schemeClr val="bg1"/>
              </a:solidFill>
              <a:latin typeface="Sylfaen" pitchFamily="18" charset="0"/>
            </a:endParaRPr>
          </a:p>
          <a:p>
            <a:pPr marL="914400" indent="-457200">
              <a:lnSpc>
                <a:spcPct val="150000"/>
              </a:lnSpc>
              <a:defRPr/>
            </a:pPr>
            <a:r>
              <a:rPr lang="en-US" sz="2000" dirty="0" smtClean="0">
                <a:solidFill>
                  <a:schemeClr val="bg1"/>
                </a:solidFill>
                <a:latin typeface="Sylfaen" pitchFamily="18" charset="0"/>
              </a:rPr>
              <a:t>Conclusions</a:t>
            </a:r>
            <a:endParaRPr lang="en-US" sz="2000" dirty="0">
              <a:solidFill>
                <a:schemeClr val="bg1"/>
              </a:solidFill>
              <a:latin typeface="Sylfaen" pitchFamily="18" charset="0"/>
            </a:endParaRPr>
          </a:p>
          <a:p>
            <a:pPr marL="914400" indent="-457200">
              <a:lnSpc>
                <a:spcPct val="150000"/>
              </a:lnSpc>
              <a:defRPr/>
            </a:pPr>
            <a:r>
              <a:rPr lang="en-US" sz="2000" dirty="0">
                <a:solidFill>
                  <a:schemeClr val="bg1"/>
                </a:solidFill>
                <a:latin typeface="Sylfaen" pitchFamily="18" charset="0"/>
              </a:rPr>
              <a:t>Questions</a:t>
            </a:r>
            <a:endParaRPr lang="en-US" sz="2000" b="1" dirty="0">
              <a:solidFill>
                <a:schemeClr val="bg1"/>
              </a:solidFill>
              <a:latin typeface="Sylfaen" pitchFamily="18" charset="0"/>
            </a:endParaRPr>
          </a:p>
        </p:txBody>
      </p:sp>
      <p:sp>
        <p:nvSpPr>
          <p:cNvPr id="30" name="TextBox 29"/>
          <p:cNvSpPr txBox="1">
            <a:spLocks noChangeArrowheads="1"/>
          </p:cNvSpPr>
          <p:nvPr/>
        </p:nvSpPr>
        <p:spPr bwMode="auto">
          <a:xfrm>
            <a:off x="0" y="5970588"/>
            <a:ext cx="9144000" cy="430212"/>
          </a:xfrm>
          <a:prstGeom prst="rect">
            <a:avLst/>
          </a:prstGeom>
          <a:noFill/>
          <a:ln w="9525">
            <a:noFill/>
            <a:miter lim="800000"/>
            <a:headEnd/>
            <a:tailEnd/>
          </a:ln>
        </p:spPr>
        <p:txBody>
          <a:bodyPr>
            <a:spAutoFit/>
          </a:bodyPr>
          <a:lstStyle/>
          <a:p>
            <a:pPr algn="ctr"/>
            <a:r>
              <a:rPr lang="en-US" b="1" dirty="0" smtClean="0">
                <a:solidFill>
                  <a:srgbClr val="C00000"/>
                </a:solidFill>
                <a:latin typeface="Sylfaen" pitchFamily="18" charset="0"/>
              </a:rPr>
              <a:t>Daniel </a:t>
            </a:r>
            <a:r>
              <a:rPr lang="en-US" b="1" dirty="0" err="1" smtClean="0">
                <a:solidFill>
                  <a:srgbClr val="C00000"/>
                </a:solidFill>
                <a:latin typeface="Sylfaen" pitchFamily="18" charset="0"/>
              </a:rPr>
              <a:t>Suter</a:t>
            </a:r>
            <a:r>
              <a:rPr lang="en-US" b="1" dirty="0" smtClean="0">
                <a:solidFill>
                  <a:srgbClr val="C00000"/>
                </a:solidFill>
                <a:latin typeface="Sylfaen" pitchFamily="18" charset="0"/>
              </a:rPr>
              <a:t> |  </a:t>
            </a:r>
            <a:r>
              <a:rPr lang="en-US" b="1" dirty="0">
                <a:solidFill>
                  <a:srgbClr val="C00000"/>
                </a:solidFill>
                <a:latin typeface="Sylfaen" pitchFamily="18" charset="0"/>
              </a:rPr>
              <a:t>Construction Management  |  </a:t>
            </a:r>
            <a:r>
              <a:rPr lang="en-US" b="1" dirty="0" smtClean="0">
                <a:solidFill>
                  <a:srgbClr val="C00000"/>
                </a:solidFill>
                <a:latin typeface="Sylfaen" pitchFamily="18" charset="0"/>
              </a:rPr>
              <a:t>4.12.2011</a:t>
            </a:r>
            <a:endParaRPr lang="en-US" b="1" dirty="0">
              <a:solidFill>
                <a:srgbClr val="C00000"/>
              </a:solidFill>
              <a:latin typeface="Sylfaen" pitchFamily="18" charset="0"/>
            </a:endParaRPr>
          </a:p>
        </p:txBody>
      </p:sp>
      <p:sp>
        <p:nvSpPr>
          <p:cNvPr id="31" name="TextBox 24"/>
          <p:cNvSpPr txBox="1">
            <a:spLocks noChangeArrowheads="1"/>
          </p:cNvSpPr>
          <p:nvPr/>
        </p:nvSpPr>
        <p:spPr bwMode="auto">
          <a:xfrm>
            <a:off x="18288000" y="0"/>
            <a:ext cx="9144000" cy="830997"/>
          </a:xfrm>
          <a:prstGeom prst="rect">
            <a:avLst/>
          </a:prstGeom>
          <a:noFill/>
          <a:ln w="9525">
            <a:noFill/>
            <a:miter lim="800000"/>
            <a:headEnd/>
            <a:tailEnd/>
          </a:ln>
        </p:spPr>
        <p:txBody>
          <a:bodyPr wrap="square">
            <a:spAutoFit/>
          </a:bodyPr>
          <a:lstStyle/>
          <a:p>
            <a:pPr algn="ctr">
              <a:tabLst>
                <a:tab pos="3773488" algn="l"/>
              </a:tabLst>
            </a:pPr>
            <a:r>
              <a:rPr lang="en-US" sz="2400" b="1" dirty="0" smtClean="0">
                <a:solidFill>
                  <a:schemeClr val="bg1"/>
                </a:solidFill>
                <a:latin typeface="Sylfaen" pitchFamily="18" charset="0"/>
              </a:rPr>
              <a:t>Unknown Data Center</a:t>
            </a:r>
          </a:p>
          <a:p>
            <a:pPr algn="ctr">
              <a:tabLst>
                <a:tab pos="3773488" algn="l"/>
              </a:tabLst>
            </a:pPr>
            <a:r>
              <a:rPr lang="en-US" sz="2400" b="1" dirty="0" smtClean="0">
                <a:solidFill>
                  <a:schemeClr val="bg1"/>
                </a:solidFill>
                <a:latin typeface="Sylfaen" pitchFamily="18" charset="0"/>
              </a:rPr>
              <a:t>Somewhere, USA</a:t>
            </a:r>
            <a:endParaRPr lang="en-US" sz="2400" b="1" dirty="0">
              <a:solidFill>
                <a:schemeClr val="bg1"/>
              </a:solidFill>
              <a:latin typeface="Sylfaen" pitchFamily="18" charset="0"/>
            </a:endParaRPr>
          </a:p>
        </p:txBody>
      </p:sp>
      <p:sp>
        <p:nvSpPr>
          <p:cNvPr id="9219" name="TextBox 10"/>
          <p:cNvSpPr txBox="1">
            <a:spLocks noChangeArrowheads="1"/>
          </p:cNvSpPr>
          <p:nvPr/>
        </p:nvSpPr>
        <p:spPr bwMode="auto">
          <a:xfrm>
            <a:off x="9144000" y="152400"/>
            <a:ext cx="9144000" cy="646113"/>
          </a:xfrm>
          <a:prstGeom prst="rect">
            <a:avLst/>
          </a:prstGeom>
          <a:noFill/>
          <a:ln w="9525">
            <a:noFill/>
            <a:miter lim="800000"/>
            <a:headEnd/>
            <a:tailEnd/>
          </a:ln>
        </p:spPr>
        <p:txBody>
          <a:bodyPr>
            <a:spAutoFit/>
          </a:bodyPr>
          <a:lstStyle/>
          <a:p>
            <a:pPr algn="ctr">
              <a:tabLst>
                <a:tab pos="3773488" algn="l"/>
              </a:tabLst>
            </a:pPr>
            <a:r>
              <a:rPr lang="en-US" sz="3600" b="1" dirty="0">
                <a:solidFill>
                  <a:schemeClr val="bg1"/>
                </a:solidFill>
                <a:latin typeface="Sylfaen" pitchFamily="18" charset="0"/>
              </a:rPr>
              <a:t>ANALYSIS </a:t>
            </a:r>
            <a:r>
              <a:rPr lang="en-US" sz="3600" b="1" dirty="0" smtClean="0">
                <a:solidFill>
                  <a:schemeClr val="bg1"/>
                </a:solidFill>
                <a:latin typeface="Sylfaen" pitchFamily="18" charset="0"/>
              </a:rPr>
              <a:t>ONE – Alternate Roof System</a:t>
            </a:r>
            <a:endParaRPr lang="en-US" sz="3600" b="1" dirty="0">
              <a:solidFill>
                <a:schemeClr val="bg1"/>
              </a:solidFill>
              <a:latin typeface="Sylfaen" pitchFamily="18" charset="0"/>
            </a:endParaRPr>
          </a:p>
        </p:txBody>
      </p:sp>
      <p:sp>
        <p:nvSpPr>
          <p:cNvPr id="9221" name="TextBox 19"/>
          <p:cNvSpPr txBox="1">
            <a:spLocks noChangeArrowheads="1"/>
          </p:cNvSpPr>
          <p:nvPr/>
        </p:nvSpPr>
        <p:spPr bwMode="auto">
          <a:xfrm>
            <a:off x="9144000" y="762000"/>
            <a:ext cx="9144000" cy="6217087"/>
          </a:xfrm>
          <a:prstGeom prst="rect">
            <a:avLst/>
          </a:prstGeom>
          <a:noFill/>
          <a:ln w="9525">
            <a:noFill/>
            <a:miter lim="800000"/>
            <a:headEnd/>
            <a:tailEnd/>
          </a:ln>
        </p:spPr>
        <p:txBody>
          <a:bodyPr>
            <a:spAutoFit/>
          </a:bodyPr>
          <a:lstStyle/>
          <a:p>
            <a:pPr lvl="1">
              <a:lnSpc>
                <a:spcPct val="150000"/>
              </a:lnSpc>
              <a:buClr>
                <a:srgbClr val="C00000"/>
              </a:buClr>
              <a:buSzPct val="90000"/>
              <a:buFont typeface="Courier New" pitchFamily="49" charset="0"/>
              <a:buChar char="o"/>
            </a:pPr>
            <a:r>
              <a:rPr lang="en-US" b="1" dirty="0">
                <a:solidFill>
                  <a:schemeClr val="bg1"/>
                </a:solidFill>
                <a:latin typeface="Sylfaen" pitchFamily="18" charset="0"/>
              </a:rPr>
              <a:t>  Opportunity</a:t>
            </a:r>
          </a:p>
          <a:p>
            <a:pPr lvl="1">
              <a:buClr>
                <a:srgbClr val="862110"/>
              </a:buClr>
              <a:buSzPct val="125000"/>
            </a:pPr>
            <a:r>
              <a:rPr lang="en-US" dirty="0">
                <a:solidFill>
                  <a:schemeClr val="bg1"/>
                </a:solidFill>
                <a:latin typeface="Sylfaen" pitchFamily="18" charset="0"/>
              </a:rPr>
              <a:t>The Data Center’s roof construction primarily constructed with EPDM fully adhered to concrete slab on deck.  On top of the EPDM is interlocking insulation board covered with UV protection fabric and is topped off with interlocking concrete pavers.  This type of roof was selected for sound isolation purposes.  The primary problem is that the owner is not utilizing the opportunity to implement green/solar roofing systems to increase to performance of his/hers building.  In addition, the current roof constructed includes various </a:t>
            </a:r>
            <a:r>
              <a:rPr lang="en-US" dirty="0" smtClean="0">
                <a:solidFill>
                  <a:schemeClr val="bg1"/>
                </a:solidFill>
                <a:latin typeface="Sylfaen" pitchFamily="18" charset="0"/>
              </a:rPr>
              <a:t>amounts of materials and two different </a:t>
            </a:r>
            <a:r>
              <a:rPr lang="en-US" dirty="0">
                <a:latin typeface="Sylfaen" pitchFamily="18" charset="0"/>
              </a:rPr>
              <a:t>trades to construct this roof type.  </a:t>
            </a:r>
            <a:endParaRPr lang="en-US" dirty="0">
              <a:solidFill>
                <a:schemeClr val="bg1"/>
              </a:solidFill>
              <a:latin typeface="Sylfaen" pitchFamily="18" charset="0"/>
            </a:endParaRPr>
          </a:p>
          <a:p>
            <a:pPr lvl="1">
              <a:lnSpc>
                <a:spcPct val="150000"/>
              </a:lnSpc>
              <a:buClr>
                <a:srgbClr val="C00000"/>
              </a:buClr>
              <a:buSzPct val="90000"/>
              <a:buFont typeface="Courier New" pitchFamily="49" charset="0"/>
              <a:buChar char="o"/>
            </a:pPr>
            <a:r>
              <a:rPr lang="en-US" b="1" dirty="0">
                <a:solidFill>
                  <a:schemeClr val="bg1"/>
                </a:solidFill>
                <a:latin typeface="Sylfaen" pitchFamily="18" charset="0"/>
              </a:rPr>
              <a:t>  Objective</a:t>
            </a:r>
          </a:p>
          <a:p>
            <a:pPr lvl="1">
              <a:buClr>
                <a:srgbClr val="862110"/>
              </a:buClr>
              <a:buSzPct val="125000"/>
            </a:pPr>
            <a:r>
              <a:rPr lang="en-US" dirty="0">
                <a:solidFill>
                  <a:schemeClr val="bg1"/>
                </a:solidFill>
                <a:latin typeface="Sylfaen" pitchFamily="18" charset="0"/>
              </a:rPr>
              <a:t>The expected outcomes from this analysis will conclude that a PV panel roofing system will be more beneficial to the owner because of the type of building it </a:t>
            </a:r>
            <a:r>
              <a:rPr lang="en-US" dirty="0" smtClean="0">
                <a:solidFill>
                  <a:schemeClr val="bg1"/>
                </a:solidFill>
                <a:latin typeface="Sylfaen" pitchFamily="18" charset="0"/>
              </a:rPr>
              <a:t>is.   The </a:t>
            </a:r>
            <a:r>
              <a:rPr lang="en-US" dirty="0">
                <a:solidFill>
                  <a:schemeClr val="bg1"/>
                </a:solidFill>
                <a:latin typeface="Sylfaen" pitchFamily="18" charset="0"/>
              </a:rPr>
              <a:t>effects on duration and cost will be affected in a negative way, but the life cost cycle will make up for the longer duration and cost to the </a:t>
            </a:r>
            <a:r>
              <a:rPr lang="en-US" dirty="0" smtClean="0">
                <a:solidFill>
                  <a:schemeClr val="bg1"/>
                </a:solidFill>
                <a:latin typeface="Sylfaen" pitchFamily="18" charset="0"/>
              </a:rPr>
              <a:t>owner</a:t>
            </a:r>
            <a:endParaRPr lang="en-US" dirty="0">
              <a:latin typeface="Sylfaen" pitchFamily="18" charset="0"/>
            </a:endParaRPr>
          </a:p>
          <a:p>
            <a:pPr lvl="1">
              <a:buClr>
                <a:srgbClr val="862110"/>
              </a:buClr>
              <a:buSzPct val="125000"/>
            </a:pPr>
            <a:endParaRPr lang="en-US" sz="2400" b="1" dirty="0">
              <a:solidFill>
                <a:srgbClr val="862110"/>
              </a:solidFill>
            </a:endParaRPr>
          </a:p>
        </p:txBody>
      </p:sp>
      <p:sp>
        <p:nvSpPr>
          <p:cNvPr id="9222" name="TextBox 20"/>
          <p:cNvSpPr txBox="1">
            <a:spLocks noChangeArrowheads="1"/>
          </p:cNvSpPr>
          <p:nvPr/>
        </p:nvSpPr>
        <p:spPr bwMode="auto">
          <a:xfrm>
            <a:off x="26593800" y="5970588"/>
            <a:ext cx="533400" cy="430212"/>
          </a:xfrm>
          <a:prstGeom prst="rect">
            <a:avLst/>
          </a:prstGeom>
          <a:noFill/>
          <a:ln w="9525">
            <a:noFill/>
            <a:miter lim="800000"/>
            <a:headEnd/>
            <a:tailEnd/>
          </a:ln>
        </p:spPr>
        <p:txBody>
          <a:bodyPr>
            <a:spAutoFit/>
          </a:bodyPr>
          <a:lstStyle/>
          <a:p>
            <a:pPr algn="ctr"/>
            <a:fld id="{FB9AE405-ABCE-47E1-B1BB-5DCD54B56AC5}" type="slidenum">
              <a:rPr lang="en-US" b="1">
                <a:solidFill>
                  <a:srgbClr val="C00000"/>
                </a:solidFill>
                <a:latin typeface="Sylfaen" pitchFamily="18" charset="0"/>
              </a:rPr>
              <a:pPr algn="ctr"/>
              <a:t>4</a:t>
            </a:fld>
            <a:endParaRPr lang="en-US" b="1">
              <a:solidFill>
                <a:srgbClr val="C00000"/>
              </a:solidFill>
              <a:latin typeface="Sylfaen" pitchFamily="18" charset="0"/>
            </a:endParaRPr>
          </a:p>
        </p:txBody>
      </p:sp>
      <p:cxnSp>
        <p:nvCxnSpPr>
          <p:cNvPr id="25" name="Straight Connector 24"/>
          <p:cNvCxnSpPr/>
          <p:nvPr/>
        </p:nvCxnSpPr>
        <p:spPr>
          <a:xfrm rot="5400000" flipH="1" flipV="1">
            <a:off x="14859000" y="3429000"/>
            <a:ext cx="6858000" cy="0"/>
          </a:xfrm>
          <a:prstGeom prst="line">
            <a:avLst/>
          </a:prstGeom>
          <a:ln w="635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flipH="1" flipV="1">
            <a:off x="5715000" y="3429000"/>
            <a:ext cx="6858000" cy="0"/>
          </a:xfrm>
          <a:prstGeom prst="line">
            <a:avLst/>
          </a:prstGeom>
          <a:ln w="635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9231" name="Picture 15"/>
          <p:cNvPicPr>
            <a:picLocks noChangeAspect="1" noChangeArrowheads="1"/>
          </p:cNvPicPr>
          <p:nvPr/>
        </p:nvPicPr>
        <p:blipFill>
          <a:blip r:embed="rId2" cstate="print"/>
          <a:srcRect/>
          <a:stretch>
            <a:fillRect/>
          </a:stretch>
        </p:blipFill>
        <p:spPr bwMode="auto">
          <a:xfrm>
            <a:off x="23012400" y="1066800"/>
            <a:ext cx="3733800" cy="2785989"/>
          </a:xfrm>
          <a:prstGeom prst="rect">
            <a:avLst/>
          </a:prstGeom>
          <a:noFill/>
          <a:ln w="9525">
            <a:noFill/>
            <a:miter lim="800000"/>
            <a:headEnd/>
            <a:tailEnd/>
          </a:ln>
        </p:spPr>
      </p:pic>
      <p:pic>
        <p:nvPicPr>
          <p:cNvPr id="38" name="Picture 37" descr="solar panel white.gif"/>
          <p:cNvPicPr>
            <a:picLocks noChangeAspect="1"/>
          </p:cNvPicPr>
          <p:nvPr/>
        </p:nvPicPr>
        <p:blipFill>
          <a:blip r:embed="rId3" cstate="print"/>
          <a:stretch>
            <a:fillRect/>
          </a:stretch>
        </p:blipFill>
        <p:spPr>
          <a:xfrm>
            <a:off x="18592800" y="3124200"/>
            <a:ext cx="4011613" cy="32004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9144000" y="0"/>
            <a:ext cx="18288000" cy="838200"/>
          </a:xfrm>
          <a:prstGeom prst="rect">
            <a:avLst/>
          </a:prstGeom>
          <a:solidFill>
            <a:srgbClr val="C00000"/>
          </a:solidFill>
          <a:ln>
            <a:solidFill>
              <a:srgbClr val="86211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effectLst>
                <a:outerShdw blurRad="38100" dist="38100" dir="2700000" algn="tl">
                  <a:srgbClr val="000000">
                    <a:alpha val="43137"/>
                  </a:srgbClr>
                </a:outerShdw>
              </a:effectLst>
            </a:endParaRPr>
          </a:p>
        </p:txBody>
      </p:sp>
      <p:sp>
        <p:nvSpPr>
          <p:cNvPr id="27" name="TextBox 24"/>
          <p:cNvSpPr txBox="1">
            <a:spLocks noChangeArrowheads="1"/>
          </p:cNvSpPr>
          <p:nvPr/>
        </p:nvSpPr>
        <p:spPr bwMode="auto">
          <a:xfrm>
            <a:off x="0" y="0"/>
            <a:ext cx="9829800" cy="830997"/>
          </a:xfrm>
          <a:prstGeom prst="rect">
            <a:avLst/>
          </a:prstGeom>
          <a:solidFill>
            <a:srgbClr val="C00000"/>
          </a:solidFill>
          <a:ln w="9525">
            <a:noFill/>
            <a:miter lim="800000"/>
            <a:headEnd/>
            <a:tailEnd/>
          </a:ln>
        </p:spPr>
        <p:txBody>
          <a:bodyPr wrap="square">
            <a:spAutoFit/>
          </a:bodyPr>
          <a:lstStyle/>
          <a:p>
            <a:pPr algn="ctr">
              <a:tabLst>
                <a:tab pos="3773488" algn="l"/>
              </a:tabLst>
            </a:pPr>
            <a:endParaRPr lang="en-US" sz="2400" b="1" dirty="0" smtClean="0">
              <a:solidFill>
                <a:schemeClr val="bg1"/>
              </a:solidFill>
              <a:latin typeface="Sylfaen" pitchFamily="18" charset="0"/>
            </a:endParaRPr>
          </a:p>
          <a:p>
            <a:pPr>
              <a:tabLst>
                <a:tab pos="3773488" algn="l"/>
              </a:tabLst>
            </a:pPr>
            <a:r>
              <a:rPr lang="en-US" sz="2400" b="1" dirty="0" smtClean="0">
                <a:solidFill>
                  <a:schemeClr val="bg1"/>
                </a:solidFill>
                <a:latin typeface="Sylfaen" pitchFamily="18" charset="0"/>
              </a:rPr>
              <a:t>Agenda</a:t>
            </a:r>
            <a:endParaRPr lang="en-US" sz="2400" b="1" dirty="0">
              <a:solidFill>
                <a:schemeClr val="bg1"/>
              </a:solidFill>
              <a:latin typeface="Sylfaen" pitchFamily="18" charset="0"/>
            </a:endParaRPr>
          </a:p>
        </p:txBody>
      </p:sp>
      <p:sp>
        <p:nvSpPr>
          <p:cNvPr id="29" name="TextBox 28"/>
          <p:cNvSpPr txBox="1"/>
          <p:nvPr/>
        </p:nvSpPr>
        <p:spPr>
          <a:xfrm>
            <a:off x="0" y="858838"/>
            <a:ext cx="9144000" cy="4247317"/>
          </a:xfrm>
          <a:prstGeom prst="rect">
            <a:avLst/>
          </a:prstGeom>
          <a:noFill/>
        </p:spPr>
        <p:txBody>
          <a:bodyPr wrap="square">
            <a:spAutoFit/>
          </a:bodyPr>
          <a:lstStyle/>
          <a:p>
            <a:pPr algn="ctr">
              <a:defRPr/>
            </a:pPr>
            <a:endParaRPr lang="en-US" sz="2400" b="1" dirty="0">
              <a:latin typeface="Sylfaen" pitchFamily="18" charset="0"/>
            </a:endParaRPr>
          </a:p>
          <a:p>
            <a:pPr marL="914400" indent="-457200">
              <a:lnSpc>
                <a:spcPct val="150000"/>
              </a:lnSpc>
              <a:defRPr/>
            </a:pPr>
            <a:r>
              <a:rPr lang="en-US" sz="2000" dirty="0">
                <a:solidFill>
                  <a:schemeClr val="bg1"/>
                </a:solidFill>
                <a:latin typeface="Sylfaen" pitchFamily="18" charset="0"/>
              </a:rPr>
              <a:t>Project Overview</a:t>
            </a:r>
          </a:p>
          <a:p>
            <a:pPr marL="914400" indent="-457200">
              <a:lnSpc>
                <a:spcPct val="150000"/>
              </a:lnSpc>
              <a:defRPr/>
            </a:pPr>
            <a:r>
              <a:rPr lang="en-US" sz="2000" dirty="0">
                <a:solidFill>
                  <a:schemeClr val="bg1"/>
                </a:solidFill>
                <a:latin typeface="Sylfaen" pitchFamily="18" charset="0"/>
              </a:rPr>
              <a:t>Analysis One:  </a:t>
            </a:r>
            <a:r>
              <a:rPr lang="en-US" sz="2000" dirty="0" smtClean="0">
                <a:solidFill>
                  <a:schemeClr val="bg1"/>
                </a:solidFill>
                <a:latin typeface="Sylfaen" pitchFamily="18" charset="0"/>
              </a:rPr>
              <a:t>Alternate Roof Systems</a:t>
            </a:r>
          </a:p>
          <a:p>
            <a:pPr marL="1371600" lvl="1" indent="-457200">
              <a:lnSpc>
                <a:spcPct val="150000"/>
              </a:lnSpc>
              <a:buClr>
                <a:srgbClr val="CC0000"/>
              </a:buClr>
              <a:buSzPct val="100000"/>
              <a:buFont typeface="Arial" pitchFamily="34" charset="0"/>
              <a:buChar char="•"/>
              <a:defRPr/>
            </a:pPr>
            <a:r>
              <a:rPr lang="en-US" sz="2000" dirty="0" smtClean="0">
                <a:solidFill>
                  <a:schemeClr val="bg1"/>
                </a:solidFill>
                <a:latin typeface="Sylfaen" pitchFamily="18" charset="0"/>
              </a:rPr>
              <a:t>Electrical Breadth</a:t>
            </a:r>
            <a:endParaRPr lang="en-US" sz="2000" dirty="0">
              <a:solidFill>
                <a:schemeClr val="bg1"/>
              </a:solidFill>
              <a:latin typeface="Sylfaen" pitchFamily="18" charset="0"/>
            </a:endParaRPr>
          </a:p>
          <a:p>
            <a:pPr marL="914400" indent="-457200">
              <a:lnSpc>
                <a:spcPct val="150000"/>
              </a:lnSpc>
              <a:defRPr/>
            </a:pPr>
            <a:r>
              <a:rPr lang="en-US" sz="2000" dirty="0">
                <a:solidFill>
                  <a:schemeClr val="bg1"/>
                </a:solidFill>
                <a:latin typeface="Sylfaen" pitchFamily="18" charset="0"/>
              </a:rPr>
              <a:t>Analysis Two:  </a:t>
            </a:r>
            <a:r>
              <a:rPr lang="en-US" sz="2000" dirty="0" smtClean="0">
                <a:solidFill>
                  <a:schemeClr val="bg1"/>
                </a:solidFill>
                <a:latin typeface="Sylfaen" pitchFamily="18" charset="0"/>
              </a:rPr>
              <a:t>Façade Redesign</a:t>
            </a:r>
          </a:p>
          <a:p>
            <a:pPr marL="1371600" lvl="1" indent="-457200">
              <a:lnSpc>
                <a:spcPct val="150000"/>
              </a:lnSpc>
              <a:buFont typeface="Arial" pitchFamily="34" charset="0"/>
              <a:buChar char="•"/>
              <a:defRPr/>
            </a:pPr>
            <a:r>
              <a:rPr lang="en-US" sz="2400" b="1" dirty="0" smtClean="0">
                <a:solidFill>
                  <a:srgbClr val="CC0000"/>
                </a:solidFill>
                <a:latin typeface="Sylfaen" pitchFamily="18" charset="0"/>
              </a:rPr>
              <a:t>Structural Breadth</a:t>
            </a:r>
            <a:endParaRPr lang="en-US" sz="2400" b="1" dirty="0">
              <a:solidFill>
                <a:srgbClr val="CC0000"/>
              </a:solidFill>
              <a:latin typeface="Sylfaen" pitchFamily="18" charset="0"/>
            </a:endParaRPr>
          </a:p>
          <a:p>
            <a:pPr marL="914400" indent="-457200">
              <a:lnSpc>
                <a:spcPct val="150000"/>
              </a:lnSpc>
              <a:defRPr/>
            </a:pPr>
            <a:r>
              <a:rPr lang="en-US" sz="2000" dirty="0">
                <a:solidFill>
                  <a:schemeClr val="bg1"/>
                </a:solidFill>
                <a:latin typeface="Sylfaen" pitchFamily="18" charset="0"/>
              </a:rPr>
              <a:t>Analysis Three:  </a:t>
            </a:r>
            <a:r>
              <a:rPr lang="en-US" sz="2000" dirty="0" smtClean="0">
                <a:solidFill>
                  <a:schemeClr val="bg1"/>
                </a:solidFill>
                <a:latin typeface="Sylfaen" pitchFamily="18" charset="0"/>
              </a:rPr>
              <a:t>Tablet PC’s </a:t>
            </a:r>
            <a:endParaRPr lang="en-US" sz="2000" dirty="0">
              <a:solidFill>
                <a:schemeClr val="bg1"/>
              </a:solidFill>
              <a:latin typeface="Sylfaen" pitchFamily="18" charset="0"/>
            </a:endParaRPr>
          </a:p>
          <a:p>
            <a:pPr marL="914400" indent="-457200">
              <a:lnSpc>
                <a:spcPct val="150000"/>
              </a:lnSpc>
              <a:defRPr/>
            </a:pPr>
            <a:r>
              <a:rPr lang="en-US" sz="2000" dirty="0" smtClean="0">
                <a:solidFill>
                  <a:schemeClr val="bg1"/>
                </a:solidFill>
                <a:latin typeface="Sylfaen" pitchFamily="18" charset="0"/>
              </a:rPr>
              <a:t>Conclusions</a:t>
            </a:r>
            <a:endParaRPr lang="en-US" sz="2000" dirty="0">
              <a:solidFill>
                <a:schemeClr val="bg1"/>
              </a:solidFill>
              <a:latin typeface="Sylfaen" pitchFamily="18" charset="0"/>
            </a:endParaRPr>
          </a:p>
          <a:p>
            <a:pPr marL="914400" indent="-457200">
              <a:lnSpc>
                <a:spcPct val="150000"/>
              </a:lnSpc>
              <a:defRPr/>
            </a:pPr>
            <a:r>
              <a:rPr lang="en-US" sz="2000" dirty="0">
                <a:solidFill>
                  <a:schemeClr val="bg1"/>
                </a:solidFill>
                <a:latin typeface="Sylfaen" pitchFamily="18" charset="0"/>
              </a:rPr>
              <a:t>Questions</a:t>
            </a:r>
            <a:endParaRPr lang="en-US" sz="2000" b="1" dirty="0">
              <a:solidFill>
                <a:schemeClr val="bg1"/>
              </a:solidFill>
              <a:latin typeface="Sylfaen" pitchFamily="18" charset="0"/>
            </a:endParaRPr>
          </a:p>
        </p:txBody>
      </p:sp>
      <p:sp>
        <p:nvSpPr>
          <p:cNvPr id="30" name="TextBox 29"/>
          <p:cNvSpPr txBox="1">
            <a:spLocks noChangeArrowheads="1"/>
          </p:cNvSpPr>
          <p:nvPr/>
        </p:nvSpPr>
        <p:spPr bwMode="auto">
          <a:xfrm>
            <a:off x="0" y="5970588"/>
            <a:ext cx="9144000" cy="430212"/>
          </a:xfrm>
          <a:prstGeom prst="rect">
            <a:avLst/>
          </a:prstGeom>
          <a:noFill/>
          <a:ln w="9525">
            <a:noFill/>
            <a:miter lim="800000"/>
            <a:headEnd/>
            <a:tailEnd/>
          </a:ln>
        </p:spPr>
        <p:txBody>
          <a:bodyPr>
            <a:spAutoFit/>
          </a:bodyPr>
          <a:lstStyle/>
          <a:p>
            <a:pPr algn="ctr"/>
            <a:r>
              <a:rPr lang="en-US" b="1" dirty="0" smtClean="0">
                <a:solidFill>
                  <a:srgbClr val="C00000"/>
                </a:solidFill>
                <a:latin typeface="Sylfaen" pitchFamily="18" charset="0"/>
              </a:rPr>
              <a:t>Daniel </a:t>
            </a:r>
            <a:r>
              <a:rPr lang="en-US" b="1" dirty="0" err="1" smtClean="0">
                <a:solidFill>
                  <a:srgbClr val="C00000"/>
                </a:solidFill>
                <a:latin typeface="Sylfaen" pitchFamily="18" charset="0"/>
              </a:rPr>
              <a:t>Suter</a:t>
            </a:r>
            <a:r>
              <a:rPr lang="en-US" b="1" dirty="0" smtClean="0">
                <a:solidFill>
                  <a:srgbClr val="C00000"/>
                </a:solidFill>
                <a:latin typeface="Sylfaen" pitchFamily="18" charset="0"/>
              </a:rPr>
              <a:t> |  </a:t>
            </a:r>
            <a:r>
              <a:rPr lang="en-US" b="1" dirty="0">
                <a:solidFill>
                  <a:srgbClr val="C00000"/>
                </a:solidFill>
                <a:latin typeface="Sylfaen" pitchFamily="18" charset="0"/>
              </a:rPr>
              <a:t>Construction Management  |  </a:t>
            </a:r>
            <a:r>
              <a:rPr lang="en-US" b="1" dirty="0" smtClean="0">
                <a:solidFill>
                  <a:srgbClr val="C00000"/>
                </a:solidFill>
                <a:latin typeface="Sylfaen" pitchFamily="18" charset="0"/>
              </a:rPr>
              <a:t>4.12.2011</a:t>
            </a:r>
            <a:endParaRPr lang="en-US" b="1" dirty="0">
              <a:solidFill>
                <a:srgbClr val="C00000"/>
              </a:solidFill>
              <a:latin typeface="Sylfaen" pitchFamily="18" charset="0"/>
            </a:endParaRPr>
          </a:p>
        </p:txBody>
      </p:sp>
      <p:sp>
        <p:nvSpPr>
          <p:cNvPr id="31" name="TextBox 24"/>
          <p:cNvSpPr txBox="1">
            <a:spLocks noChangeArrowheads="1"/>
          </p:cNvSpPr>
          <p:nvPr/>
        </p:nvSpPr>
        <p:spPr bwMode="auto">
          <a:xfrm>
            <a:off x="18288000" y="0"/>
            <a:ext cx="9144000" cy="830997"/>
          </a:xfrm>
          <a:prstGeom prst="rect">
            <a:avLst/>
          </a:prstGeom>
          <a:noFill/>
          <a:ln w="9525">
            <a:noFill/>
            <a:miter lim="800000"/>
            <a:headEnd/>
            <a:tailEnd/>
          </a:ln>
        </p:spPr>
        <p:txBody>
          <a:bodyPr wrap="square">
            <a:spAutoFit/>
          </a:bodyPr>
          <a:lstStyle/>
          <a:p>
            <a:pPr algn="ctr">
              <a:tabLst>
                <a:tab pos="3773488" algn="l"/>
              </a:tabLst>
            </a:pPr>
            <a:r>
              <a:rPr lang="en-US" sz="2400" b="1" dirty="0" smtClean="0">
                <a:solidFill>
                  <a:schemeClr val="bg1"/>
                </a:solidFill>
                <a:latin typeface="Sylfaen" pitchFamily="18" charset="0"/>
              </a:rPr>
              <a:t>Unknown Data Center</a:t>
            </a:r>
          </a:p>
          <a:p>
            <a:pPr algn="ctr">
              <a:tabLst>
                <a:tab pos="3773488" algn="l"/>
              </a:tabLst>
            </a:pPr>
            <a:r>
              <a:rPr lang="en-US" sz="2400" b="1" dirty="0" smtClean="0">
                <a:solidFill>
                  <a:schemeClr val="bg1"/>
                </a:solidFill>
                <a:latin typeface="Sylfaen" pitchFamily="18" charset="0"/>
              </a:rPr>
              <a:t>Somewhere, USA</a:t>
            </a:r>
            <a:endParaRPr lang="en-US" sz="2400" b="1" dirty="0">
              <a:solidFill>
                <a:schemeClr val="bg1"/>
              </a:solidFill>
              <a:latin typeface="Sylfaen" pitchFamily="18" charset="0"/>
            </a:endParaRPr>
          </a:p>
        </p:txBody>
      </p:sp>
      <p:sp>
        <p:nvSpPr>
          <p:cNvPr id="9219" name="TextBox 10"/>
          <p:cNvSpPr txBox="1">
            <a:spLocks noChangeArrowheads="1"/>
          </p:cNvSpPr>
          <p:nvPr/>
        </p:nvSpPr>
        <p:spPr bwMode="auto">
          <a:xfrm>
            <a:off x="9144000" y="152400"/>
            <a:ext cx="9144000" cy="646113"/>
          </a:xfrm>
          <a:prstGeom prst="rect">
            <a:avLst/>
          </a:prstGeom>
          <a:noFill/>
          <a:ln w="9525">
            <a:noFill/>
            <a:miter lim="800000"/>
            <a:headEnd/>
            <a:tailEnd/>
          </a:ln>
        </p:spPr>
        <p:txBody>
          <a:bodyPr>
            <a:spAutoFit/>
          </a:bodyPr>
          <a:lstStyle/>
          <a:p>
            <a:pPr algn="ctr">
              <a:tabLst>
                <a:tab pos="3773488" algn="l"/>
              </a:tabLst>
            </a:pPr>
            <a:r>
              <a:rPr lang="en-US" sz="3600" b="1" dirty="0" smtClean="0">
                <a:solidFill>
                  <a:schemeClr val="bg1"/>
                </a:solidFill>
                <a:latin typeface="Sylfaen" pitchFamily="18" charset="0"/>
              </a:rPr>
              <a:t>Structural Breadth</a:t>
            </a:r>
            <a:endParaRPr lang="en-US" sz="3600" b="1" dirty="0">
              <a:solidFill>
                <a:schemeClr val="bg1"/>
              </a:solidFill>
              <a:latin typeface="Sylfaen" pitchFamily="18" charset="0"/>
            </a:endParaRPr>
          </a:p>
        </p:txBody>
      </p:sp>
      <p:sp>
        <p:nvSpPr>
          <p:cNvPr id="9221" name="TextBox 19"/>
          <p:cNvSpPr txBox="1">
            <a:spLocks noChangeArrowheads="1"/>
          </p:cNvSpPr>
          <p:nvPr/>
        </p:nvSpPr>
        <p:spPr bwMode="auto">
          <a:xfrm>
            <a:off x="9144000" y="2028379"/>
            <a:ext cx="9144000" cy="3000821"/>
          </a:xfrm>
          <a:prstGeom prst="rect">
            <a:avLst/>
          </a:prstGeom>
          <a:noFill/>
          <a:ln w="9525">
            <a:noFill/>
            <a:miter lim="800000"/>
            <a:headEnd/>
            <a:tailEnd/>
          </a:ln>
        </p:spPr>
        <p:txBody>
          <a:bodyPr>
            <a:spAutoFit/>
          </a:bodyPr>
          <a:lstStyle/>
          <a:p>
            <a:pPr lvl="1">
              <a:lnSpc>
                <a:spcPct val="150000"/>
              </a:lnSpc>
              <a:buClr>
                <a:srgbClr val="C00000"/>
              </a:buClr>
              <a:buSzPct val="90000"/>
              <a:buFont typeface="Courier New" pitchFamily="49" charset="0"/>
              <a:buChar char="o"/>
            </a:pPr>
            <a:r>
              <a:rPr lang="en-US" b="1" dirty="0">
                <a:solidFill>
                  <a:schemeClr val="bg1"/>
                </a:solidFill>
                <a:latin typeface="Sylfaen" pitchFamily="18" charset="0"/>
              </a:rPr>
              <a:t>  </a:t>
            </a:r>
            <a:r>
              <a:rPr lang="en-US" b="1" dirty="0" smtClean="0">
                <a:solidFill>
                  <a:schemeClr val="bg1"/>
                </a:solidFill>
                <a:latin typeface="Sylfaen" pitchFamily="18" charset="0"/>
              </a:rPr>
              <a:t>Overview:</a:t>
            </a:r>
          </a:p>
          <a:p>
            <a:pPr lvl="1">
              <a:lnSpc>
                <a:spcPct val="150000"/>
              </a:lnSpc>
              <a:buClr>
                <a:srgbClr val="C00000"/>
              </a:buClr>
              <a:buSzPct val="90000"/>
            </a:pPr>
            <a:r>
              <a:rPr lang="en-US" b="1" dirty="0" smtClean="0">
                <a:solidFill>
                  <a:schemeClr val="bg1"/>
                </a:solidFill>
                <a:latin typeface="Sylfaen" pitchFamily="18" charset="0"/>
              </a:rPr>
              <a:t>In </a:t>
            </a:r>
            <a:r>
              <a:rPr lang="en-US" b="1" dirty="0">
                <a:solidFill>
                  <a:schemeClr val="bg1"/>
                </a:solidFill>
                <a:latin typeface="Sylfaen" pitchFamily="18" charset="0"/>
              </a:rPr>
              <a:t>attempt to redesign the current architectural precast panels. This analysis will include redesigning the 20 foot parapet walls, while collaborating with the architect. Different size beams and columns may arise through the structural calculations that will be performed. </a:t>
            </a:r>
          </a:p>
          <a:p>
            <a:pPr lvl="1">
              <a:buClr>
                <a:srgbClr val="862110"/>
              </a:buClr>
              <a:buSzPct val="125000"/>
            </a:pPr>
            <a:endParaRPr lang="en-US" sz="2400" b="1" dirty="0">
              <a:solidFill>
                <a:srgbClr val="862110"/>
              </a:solidFill>
            </a:endParaRPr>
          </a:p>
        </p:txBody>
      </p:sp>
      <p:sp>
        <p:nvSpPr>
          <p:cNvPr id="9222" name="TextBox 20"/>
          <p:cNvSpPr txBox="1">
            <a:spLocks noChangeArrowheads="1"/>
          </p:cNvSpPr>
          <p:nvPr/>
        </p:nvSpPr>
        <p:spPr bwMode="auto">
          <a:xfrm>
            <a:off x="26593800" y="5970588"/>
            <a:ext cx="533400" cy="430212"/>
          </a:xfrm>
          <a:prstGeom prst="rect">
            <a:avLst/>
          </a:prstGeom>
          <a:noFill/>
          <a:ln w="9525">
            <a:noFill/>
            <a:miter lim="800000"/>
            <a:headEnd/>
            <a:tailEnd/>
          </a:ln>
        </p:spPr>
        <p:txBody>
          <a:bodyPr>
            <a:spAutoFit/>
          </a:bodyPr>
          <a:lstStyle/>
          <a:p>
            <a:pPr algn="ctr"/>
            <a:fld id="{FB9AE405-ABCE-47E1-B1BB-5DCD54B56AC5}" type="slidenum">
              <a:rPr lang="en-US" b="1">
                <a:solidFill>
                  <a:srgbClr val="C00000"/>
                </a:solidFill>
                <a:latin typeface="Sylfaen" pitchFamily="18" charset="0"/>
              </a:rPr>
              <a:pPr algn="ctr"/>
              <a:t>5</a:t>
            </a:fld>
            <a:endParaRPr lang="en-US" b="1">
              <a:solidFill>
                <a:srgbClr val="C00000"/>
              </a:solidFill>
              <a:latin typeface="Sylfaen" pitchFamily="18" charset="0"/>
            </a:endParaRPr>
          </a:p>
        </p:txBody>
      </p:sp>
      <p:cxnSp>
        <p:nvCxnSpPr>
          <p:cNvPr id="25" name="Straight Connector 24"/>
          <p:cNvCxnSpPr/>
          <p:nvPr/>
        </p:nvCxnSpPr>
        <p:spPr>
          <a:xfrm rot="5400000" flipH="1" flipV="1">
            <a:off x="14859000" y="3429000"/>
            <a:ext cx="6858000" cy="0"/>
          </a:xfrm>
          <a:prstGeom prst="line">
            <a:avLst/>
          </a:prstGeom>
          <a:ln w="635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flipH="1" flipV="1">
            <a:off x="5715000" y="3429000"/>
            <a:ext cx="6858000" cy="0"/>
          </a:xfrm>
          <a:prstGeom prst="line">
            <a:avLst/>
          </a:prstGeom>
          <a:ln w="635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0269200" y="3048000"/>
            <a:ext cx="5486400" cy="830997"/>
          </a:xfrm>
          <a:prstGeom prst="rect">
            <a:avLst/>
          </a:prstGeom>
          <a:noFill/>
        </p:spPr>
        <p:txBody>
          <a:bodyPr wrap="square" rtlCol="0">
            <a:spAutoFit/>
          </a:bodyPr>
          <a:lstStyle/>
          <a:p>
            <a:r>
              <a:rPr lang="en-US" sz="4800" b="1" dirty="0" smtClean="0">
                <a:solidFill>
                  <a:schemeClr val="bg1"/>
                </a:solidFill>
              </a:rPr>
              <a:t>3D Model Insert</a:t>
            </a:r>
            <a:endParaRPr lang="en-US" sz="4800" b="1"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6080</TotalTime>
  <Words>274</Words>
  <Application>Microsoft Office PowerPoint</Application>
  <PresentationFormat>Custom</PresentationFormat>
  <Paragraphs>90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Penn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Coppin State University</dc:title>
  <dc:creator>Corie Ambler</dc:creator>
  <cp:lastModifiedBy>Daniel J Suter</cp:lastModifiedBy>
  <cp:revision>352</cp:revision>
  <dcterms:created xsi:type="dcterms:W3CDTF">2006-11-29T18:17:25Z</dcterms:created>
  <dcterms:modified xsi:type="dcterms:W3CDTF">2011-03-28T17:37:19Z</dcterms:modified>
</cp:coreProperties>
</file>