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handoutMasterIdLst>
    <p:handoutMasterId r:id="rId25"/>
  </p:handoutMasterIdLst>
  <p:sldIdLst>
    <p:sldId id="301" r:id="rId2"/>
    <p:sldId id="302" r:id="rId3"/>
    <p:sldId id="309" r:id="rId4"/>
    <p:sldId id="303" r:id="rId5"/>
    <p:sldId id="310" r:id="rId6"/>
    <p:sldId id="311" r:id="rId7"/>
    <p:sldId id="312" r:id="rId8"/>
    <p:sldId id="304" r:id="rId9"/>
    <p:sldId id="305" r:id="rId10"/>
    <p:sldId id="306" r:id="rId11"/>
    <p:sldId id="313" r:id="rId12"/>
    <p:sldId id="314" r:id="rId13"/>
    <p:sldId id="315" r:id="rId14"/>
    <p:sldId id="307" r:id="rId15"/>
    <p:sldId id="308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0" autoAdjust="0"/>
    <p:restoredTop sz="99630" autoAdjust="0"/>
  </p:normalViewPr>
  <p:slideViewPr>
    <p:cSldViewPr>
      <p:cViewPr>
        <p:scale>
          <a:sx n="40" d="100"/>
          <a:sy n="40" d="100"/>
        </p:scale>
        <p:origin x="-126" y="-157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24556010" y="3960055"/>
            <a:ext cx="1892949" cy="3882684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1632" y="776289"/>
            <a:ext cx="24188736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1632" y="2250280"/>
            <a:ext cx="24188736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114800" y="6012657"/>
            <a:ext cx="17373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CB97365-EBCA-4027-87D5-99FC1D4DF0BB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14800" y="5650705"/>
            <a:ext cx="17373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5176741" y="5752308"/>
            <a:ext cx="15087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45400" y="381000"/>
            <a:ext cx="571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81000"/>
            <a:ext cx="18745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7494"/>
            <a:ext cx="24688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82808"/>
            <a:ext cx="24688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374368" y="6480048"/>
            <a:ext cx="6400800" cy="301752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80970"/>
            <a:ext cx="12780168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21102" y="7035"/>
            <a:ext cx="27389796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24556010" y="-984738"/>
            <a:ext cx="1892949" cy="3882684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66896" y="6477000"/>
            <a:ext cx="6400800" cy="30480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58128" y="6480970"/>
            <a:ext cx="12780168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53168" y="809625"/>
            <a:ext cx="1508760" cy="300831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19406384" y="9381"/>
            <a:ext cx="8018583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27410898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1465"/>
            <a:ext cx="21717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33536"/>
            <a:ext cx="11658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722438"/>
            <a:ext cx="12115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722438"/>
            <a:ext cx="12115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74368" y="6480969"/>
            <a:ext cx="6400800" cy="301752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480969"/>
            <a:ext cx="12780168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768560" y="6480969"/>
            <a:ext cx="1508760" cy="301752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94" y="290732"/>
            <a:ext cx="3200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018" y="290732"/>
            <a:ext cx="1743072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095018" y="3427124"/>
            <a:ext cx="1743072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66690" y="290732"/>
            <a:ext cx="2057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6690" y="3427124"/>
            <a:ext cx="2057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374368" y="6480969"/>
            <a:ext cx="6391656" cy="301752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71600" y="6480969"/>
            <a:ext cx="12783312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768560" y="6483096"/>
            <a:ext cx="1508760" cy="301752"/>
          </a:xfrm>
        </p:spPr>
        <p:txBody>
          <a:bodyPr/>
          <a:lstStyle>
            <a:lvl1pPr algn="ctr"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374368" y="6480969"/>
            <a:ext cx="6400800" cy="301752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481891"/>
            <a:ext cx="12780168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768560" y="6480969"/>
            <a:ext cx="1508760" cy="301752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367664"/>
            <a:ext cx="2743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07568" y="367664"/>
            <a:ext cx="7315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53750" y="320040"/>
            <a:ext cx="1582826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36928" y="6556248"/>
            <a:ext cx="6400800" cy="301752"/>
          </a:xfrm>
        </p:spPr>
        <p:txBody>
          <a:bodyPr/>
          <a:lstStyle>
            <a:lvl1pPr>
              <a:defRPr sz="900"/>
            </a:lvl1pPr>
          </a:lstStyle>
          <a:p>
            <a:fld id="{7CB97365-EBCA-4027-87D5-99FC1D4DF0BB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8" y="6556248"/>
            <a:ext cx="1542936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231728" y="6556248"/>
            <a:ext cx="1508760" cy="301752"/>
          </a:xfrm>
        </p:spPr>
        <p:txBody>
          <a:bodyPr/>
          <a:lstStyle>
            <a:lvl1pPr>
              <a:defRPr sz="900"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50896"/>
            <a:ext cx="2743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4711" y="373966"/>
            <a:ext cx="2200046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5867400"/>
            <a:ext cx="2200046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324576" y="6556248"/>
            <a:ext cx="6309360" cy="301752"/>
          </a:xfrm>
        </p:spPr>
        <p:txBody>
          <a:bodyPr/>
          <a:lstStyle>
            <a:lvl1pPr>
              <a:defRPr sz="900"/>
            </a:lvl1pPr>
          </a:lstStyle>
          <a:p>
            <a:fld id="{7CB97365-EBCA-4027-87D5-99FC1D4DF0BB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1296" y="6557169"/>
            <a:ext cx="14844216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651576" y="6556248"/>
            <a:ext cx="1097280" cy="301752"/>
          </a:xfrm>
        </p:spPr>
        <p:txBody>
          <a:bodyPr/>
          <a:lstStyle>
            <a:lvl1pPr algn="ctr">
              <a:defRPr sz="900"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21102" y="14069"/>
            <a:ext cx="27389796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27410898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19406384" y="4948410"/>
            <a:ext cx="8018583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71600" y="267494"/>
            <a:ext cx="24688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71600" y="1882808"/>
            <a:ext cx="24688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4374368" y="6480969"/>
            <a:ext cx="6400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4/5/2013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71600" y="6481891"/>
            <a:ext cx="12780168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768560" y="6480969"/>
            <a:ext cx="15087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emf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0" y="1447800"/>
            <a:ext cx="7696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Nicholas Reed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Structural Option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4400" dirty="0" smtClean="0"/>
              <a:t>Seneca Allegany Casino </a:t>
            </a:r>
          </a:p>
          <a:p>
            <a:pPr algn="ctr"/>
            <a:r>
              <a:rPr lang="en-US" sz="4400" dirty="0" smtClean="0"/>
              <a:t>Hotel Addition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AE Senior Thesis 2013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F:\Presentation\SAC Hote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4800" y="876300"/>
            <a:ext cx="6921932" cy="5067300"/>
          </a:xfrm>
          <a:prstGeom prst="rect">
            <a:avLst/>
          </a:prstGeom>
          <a:noFill/>
        </p:spPr>
      </p:pic>
      <p:pic>
        <p:nvPicPr>
          <p:cNvPr id="1027" name="Picture 3" descr="F:\Presentation\SAC Front 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77963"/>
            <a:ext cx="7742702" cy="40846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55400" y="59406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Courtesy of Jim </a:t>
            </a:r>
            <a:r>
              <a:rPr lang="en-US" sz="1400" dirty="0" err="1" smtClean="0"/>
              <a:t>Boje</a:t>
            </a:r>
            <a:r>
              <a:rPr lang="en-US" sz="1400" dirty="0" smtClean="0"/>
              <a:t>, PE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110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Member Design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20900"/>
            <a:ext cx="6994525" cy="23574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6796088" y="2095500"/>
            <a:ext cx="0" cy="2400300"/>
          </a:xfrm>
          <a:prstGeom prst="line">
            <a:avLst/>
          </a:prstGeom>
          <a:noFill/>
          <a:ln w="57150">
            <a:solidFill>
              <a:srgbClr val="FF0F0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5068888" y="2093912"/>
            <a:ext cx="0" cy="2400300"/>
          </a:xfrm>
          <a:prstGeom prst="line">
            <a:avLst/>
          </a:prstGeom>
          <a:noFill/>
          <a:ln w="57150" algn="ctr">
            <a:solidFill>
              <a:srgbClr val="FF0F0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341688" y="2092325"/>
            <a:ext cx="0" cy="2400300"/>
          </a:xfrm>
          <a:prstGeom prst="line">
            <a:avLst/>
          </a:prstGeom>
          <a:noFill/>
          <a:ln w="57150" algn="ctr">
            <a:solidFill>
              <a:srgbClr val="FF0F0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945188" y="2093912"/>
            <a:ext cx="0" cy="2400300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217988" y="2092325"/>
            <a:ext cx="0" cy="2400300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490788" y="2090737"/>
            <a:ext cx="0" cy="2400300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7600" y="1219200"/>
            <a:ext cx="4857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601200" y="43434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design loads were used in calculations</a:t>
            </a:r>
          </a:p>
          <a:p>
            <a:endParaRPr lang="en-US" sz="2400" dirty="0" smtClean="0"/>
          </a:p>
          <a:p>
            <a:r>
              <a:rPr lang="en-US" sz="2400" dirty="0" smtClean="0"/>
              <a:t>Large live loads on certain floors required two sizes of hollow-core planks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8”, (6) ½” Ø strands, 2” topping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10”, (7) ½” Ø strands, 2” topping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96157" y="762000"/>
            <a:ext cx="565944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363912" y="4719935"/>
            <a:ext cx="265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Truss </a:t>
            </a:r>
            <a:r>
              <a:rPr lang="en-US" sz="2400" dirty="0" smtClean="0"/>
              <a:t>locations</a:t>
            </a: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973800" y="498354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Lower 4 stories have varying floor heights</a:t>
            </a:r>
          </a:p>
          <a:p>
            <a:endParaRPr lang="en-US" sz="2400" dirty="0" smtClean="0"/>
          </a:p>
          <a:p>
            <a:r>
              <a:rPr lang="en-US" sz="2400" dirty="0" smtClean="0"/>
              <a:t>In order to better analyze truss members, these 4 stories and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story were adjusted to be 15’ in height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9800" y="4419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926800" y="47214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040600" y="3733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17’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40600" y="2895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13’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40600" y="1981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15’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40600" y="1143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15’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7162800" y="3657600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0" y="4038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110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Member Design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601200" y="16764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separate truss designs were performed in order to determine preliminary member sizes</a:t>
            </a:r>
          </a:p>
          <a:p>
            <a:endParaRPr lang="en-US" sz="2400" dirty="0" smtClean="0"/>
          </a:p>
          <a:p>
            <a:r>
              <a:rPr lang="en-US" sz="2400" dirty="0" smtClean="0"/>
              <a:t>Small Truss (11’ 4” floor to floor height)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Chords W10 x 33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Diagonals and Verticals HSS9 x 7 x 5/8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400" dirty="0" smtClean="0"/>
              <a:t>Large Truss (15’ floor to floor height)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Chords W10 x 60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Diagonals and Verticals HSS14 x 10 x 5/8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9050000" y="32766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Computer model used to check preliminary member size performance. </a:t>
            </a:r>
          </a:p>
          <a:p>
            <a:r>
              <a:rPr lang="en-US" sz="2400" dirty="0" smtClean="0"/>
              <a:t>1.2D + 1.6L produced largest deflections</a:t>
            </a:r>
          </a:p>
          <a:p>
            <a:endParaRPr lang="en-US" sz="2400" dirty="0" smtClean="0"/>
          </a:p>
          <a:p>
            <a:r>
              <a:rPr lang="en-US" sz="2400" dirty="0" smtClean="0"/>
              <a:t>Deflection limit = l/240 = 3.6”</a:t>
            </a:r>
          </a:p>
          <a:p>
            <a:endParaRPr lang="en-US" sz="2400" dirty="0" smtClean="0"/>
          </a:p>
          <a:p>
            <a:r>
              <a:rPr lang="en-US" sz="2400" dirty="0" smtClean="0"/>
              <a:t>Large Truss </a:t>
            </a:r>
            <a:r>
              <a:rPr lang="el-GR" sz="2400" dirty="0" smtClean="0"/>
              <a:t>δ</a:t>
            </a:r>
            <a:r>
              <a:rPr lang="en-US" sz="2400" dirty="0" smtClean="0"/>
              <a:t> = 0.85”</a:t>
            </a:r>
          </a:p>
          <a:p>
            <a:r>
              <a:rPr lang="en-US" sz="2400" dirty="0" smtClean="0"/>
              <a:t>Small Truss </a:t>
            </a:r>
            <a:r>
              <a:rPr lang="el-GR" sz="2400" dirty="0" smtClean="0"/>
              <a:t>δ</a:t>
            </a:r>
            <a:r>
              <a:rPr lang="en-US" sz="2400" dirty="0" smtClean="0"/>
              <a:t> = 1.60”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7652" name="Picture 4" descr="Small Truss Defl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2400" y="1066800"/>
            <a:ext cx="7550893" cy="1876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743200" y="59391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RAM Elements Model</a:t>
            </a:r>
          </a:p>
        </p:txBody>
      </p:sp>
      <p:pic>
        <p:nvPicPr>
          <p:cNvPr id="2" name="Picture 3" descr="T:\Final Report\Images\RAM Screens\SAC Ho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93700"/>
            <a:ext cx="7585075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110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Member Design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0" y="32766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Computer model used to check preliminary member size performance. </a:t>
            </a:r>
          </a:p>
          <a:p>
            <a:r>
              <a:rPr lang="en-US" sz="2400" dirty="0" smtClean="0"/>
              <a:t>1.2D + 1.6L produced largest deflections</a:t>
            </a:r>
          </a:p>
          <a:p>
            <a:endParaRPr lang="en-US" sz="2400" dirty="0" smtClean="0"/>
          </a:p>
          <a:p>
            <a:r>
              <a:rPr lang="en-US" sz="2400" dirty="0" smtClean="0"/>
              <a:t>Deflection limit = l/240 = 3.6”</a:t>
            </a:r>
          </a:p>
          <a:p>
            <a:endParaRPr lang="en-US" sz="2400" dirty="0" smtClean="0"/>
          </a:p>
          <a:p>
            <a:r>
              <a:rPr lang="en-US" sz="2400" dirty="0" smtClean="0"/>
              <a:t>Large Truss </a:t>
            </a:r>
            <a:r>
              <a:rPr lang="el-GR" sz="2400" dirty="0" smtClean="0"/>
              <a:t>δ</a:t>
            </a:r>
            <a:r>
              <a:rPr lang="en-US" sz="2400" dirty="0" smtClean="0"/>
              <a:t> = 0.85”</a:t>
            </a:r>
          </a:p>
          <a:p>
            <a:r>
              <a:rPr lang="en-US" sz="2400" dirty="0" smtClean="0"/>
              <a:t>Small Truss </a:t>
            </a:r>
            <a:r>
              <a:rPr lang="el-GR" sz="2400" dirty="0" smtClean="0"/>
              <a:t>δ</a:t>
            </a:r>
            <a:r>
              <a:rPr lang="en-US" sz="2400" dirty="0" smtClean="0"/>
              <a:t> = 1.60”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7652" name="Picture 4" descr="Small Truss Defl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2400" y="1066800"/>
            <a:ext cx="7550893" cy="1876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8676" name="Picture 4" descr="Small Truss Axial Stress"/>
          <p:cNvPicPr>
            <a:picLocks noChangeAspect="1" noChangeArrowheads="1"/>
          </p:cNvPicPr>
          <p:nvPr/>
        </p:nvPicPr>
        <p:blipFill rotWithShape="1">
          <a:blip r:embed="rId3"/>
          <a:srcRect r="8893"/>
          <a:stretch/>
        </p:blipFill>
        <p:spPr bwMode="auto">
          <a:xfrm>
            <a:off x="9777663" y="1143000"/>
            <a:ext cx="8053137" cy="16827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677400" y="32766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Member were checked for appropriate tension and compression stress</a:t>
            </a:r>
          </a:p>
          <a:p>
            <a:endParaRPr lang="en-US" sz="2400" dirty="0" smtClean="0"/>
          </a:p>
          <a:p>
            <a:r>
              <a:rPr lang="en-US" sz="2400" dirty="0" smtClean="0"/>
              <a:t>Exterior diagonals found to take the most load as expected</a:t>
            </a:r>
          </a:p>
          <a:p>
            <a:endParaRPr lang="en-US" sz="2400" dirty="0" smtClean="0"/>
          </a:p>
          <a:p>
            <a:r>
              <a:rPr lang="en-US" sz="2400" dirty="0" smtClean="0"/>
              <a:t>Top chord and verticals in compression</a:t>
            </a:r>
          </a:p>
          <a:p>
            <a:r>
              <a:rPr lang="en-US" sz="2400" dirty="0" smtClean="0"/>
              <a:t>Bottom chord and diagonals in tension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338" y="3124200"/>
            <a:ext cx="2046820" cy="35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43200" y="59391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RAM Elements Model</a:t>
            </a:r>
          </a:p>
        </p:txBody>
      </p:sp>
      <p:pic>
        <p:nvPicPr>
          <p:cNvPr id="13" name="Picture 3" descr="T:\Final Report\Images\RAM Screens\SAC Hot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93700"/>
            <a:ext cx="7585075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110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Lateral</a:t>
            </a:r>
            <a:endParaRPr lang="en-US" sz="3200" b="1" dirty="0"/>
          </a:p>
        </p:txBody>
      </p:sp>
      <p:pic>
        <p:nvPicPr>
          <p:cNvPr id="29699" name="Picture 3" descr="Frame Def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0" y="1219200"/>
            <a:ext cx="2362200" cy="4316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496800" y="25146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Controlling load case 1.2D + 1.6W + L</a:t>
            </a:r>
          </a:p>
          <a:p>
            <a:endParaRPr lang="en-US" sz="2400" dirty="0" smtClean="0"/>
          </a:p>
          <a:p>
            <a:r>
              <a:rPr lang="en-US" sz="2400" dirty="0" smtClean="0"/>
              <a:t>H/500 at roof level = 3.7”</a:t>
            </a:r>
          </a:p>
          <a:p>
            <a:endParaRPr lang="en-US" sz="2400" dirty="0" smtClean="0"/>
          </a:p>
          <a:p>
            <a:r>
              <a:rPr lang="en-US" sz="2400" dirty="0" smtClean="0"/>
              <a:t>Deflection at roof from model = 0.67”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0225" y="1219200"/>
            <a:ext cx="1466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64825" y="1219200"/>
            <a:ext cx="1400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9354800" y="4549676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N-S direction found to be controlled by wind in </a:t>
            </a:r>
          </a:p>
          <a:p>
            <a:r>
              <a:rPr lang="en-US" sz="2400" dirty="0" smtClean="0"/>
              <a:t>Technical Report 3</a:t>
            </a:r>
          </a:p>
          <a:p>
            <a:endParaRPr lang="en-US" sz="2400" dirty="0" smtClean="0"/>
          </a:p>
          <a:p>
            <a:r>
              <a:rPr lang="en-US" sz="2400" dirty="0" smtClean="0"/>
              <a:t>Seismic was checked with model to verify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9391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RAM Elements Model</a:t>
            </a:r>
          </a:p>
        </p:txBody>
      </p:sp>
      <p:pic>
        <p:nvPicPr>
          <p:cNvPr id="13" name="Picture 3" descr="T:\Final Report\Images\RAM Screens\SAC Hot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93700"/>
            <a:ext cx="7585075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110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Foundation</a:t>
            </a:r>
            <a:endParaRPr lang="en-US" sz="3200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8676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7772400" y="4572000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67600" y="4953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2514600"/>
            <a:ext cx="6553200" cy="18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5638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601200" y="1480840"/>
            <a:ext cx="838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Removal of interior columns required a foundation redesign</a:t>
            </a:r>
          </a:p>
          <a:p>
            <a:endParaRPr lang="en-US" sz="2400" dirty="0" smtClean="0"/>
          </a:p>
          <a:p>
            <a:r>
              <a:rPr lang="en-US" sz="2400" dirty="0" smtClean="0"/>
              <a:t>Total amount of existing piles = 424</a:t>
            </a:r>
          </a:p>
          <a:p>
            <a:endParaRPr lang="en-US" sz="2400" dirty="0" smtClean="0"/>
          </a:p>
          <a:p>
            <a:r>
              <a:rPr lang="en-US" sz="2400" dirty="0" smtClean="0"/>
              <a:t>New pile-cap: 53” thick, 11 piles (HP 12x53)</a:t>
            </a:r>
          </a:p>
          <a:p>
            <a:r>
              <a:rPr lang="en-US" sz="2400" dirty="0" smtClean="0"/>
              <a:t>Redesign total ~ 126</a:t>
            </a:r>
          </a:p>
          <a:p>
            <a:endParaRPr lang="en-US" sz="2400" dirty="0" smtClean="0"/>
          </a:p>
          <a:p>
            <a:r>
              <a:rPr lang="en-US" sz="2400" dirty="0" smtClean="0"/>
              <a:t>Drastic reduction but existing addition designed with ASD</a:t>
            </a:r>
          </a:p>
          <a:p>
            <a:endParaRPr lang="en-US" sz="2400" dirty="0" smtClean="0"/>
          </a:p>
          <a:p>
            <a:r>
              <a:rPr lang="en-US" sz="2400" dirty="0" smtClean="0"/>
              <a:t>With RAM model, all first story columns found to be in compression, thus uplift was not an issue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0" y="1600200"/>
            <a:ext cx="2823073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012400" y="2209800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pile cap approximate geometry</a:t>
            </a:r>
          </a:p>
          <a:p>
            <a:endParaRPr lang="en-US" sz="2400" dirty="0" smtClean="0"/>
          </a:p>
          <a:p>
            <a:r>
              <a:rPr lang="en-US" sz="2000" i="1" dirty="0" smtClean="0"/>
              <a:t>CRSI 2008 </a:t>
            </a:r>
            <a:r>
              <a:rPr lang="en-US" sz="2000" dirty="0" smtClean="0"/>
              <a:t>design table in appendix slides</a:t>
            </a:r>
          </a:p>
          <a:p>
            <a:endParaRPr lang="en-US" sz="2000" dirty="0" smtClean="0"/>
          </a:p>
          <a:p>
            <a:r>
              <a:rPr lang="en-US" sz="2400" dirty="0" smtClean="0"/>
              <a:t>Long direction oriented N-S to better resist wind loads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5025" y="1138535"/>
            <a:ext cx="81057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16916400" y="4262735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611600" y="464373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4020800" y="3272135"/>
            <a:ext cx="3962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82400" y="55581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Floor Architectural 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0" y="5402758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57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Building Introduction</a:t>
            </a:r>
          </a:p>
          <a:p>
            <a:r>
              <a:rPr lang="en-US" sz="3200" dirty="0" smtClean="0"/>
              <a:t>Existing Structure</a:t>
            </a:r>
          </a:p>
          <a:p>
            <a:r>
              <a:rPr lang="en-US" sz="3200" dirty="0" smtClean="0"/>
              <a:t>Thesis Goals</a:t>
            </a:r>
          </a:p>
          <a:p>
            <a:r>
              <a:rPr lang="en-US" sz="3200" dirty="0" smtClean="0"/>
              <a:t>Structural Depth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Architectural Study</a:t>
            </a:r>
          </a:p>
          <a:p>
            <a:r>
              <a:rPr lang="en-US" sz="3200" dirty="0" smtClean="0"/>
              <a:t>Conclusion</a:t>
            </a:r>
          </a:p>
          <a:p>
            <a:r>
              <a:rPr lang="en-US" sz="3200" dirty="0" smtClean="0"/>
              <a:t>Q&amp;A</a:t>
            </a:r>
          </a:p>
          <a:p>
            <a:endParaRPr lang="en-US" sz="3200" dirty="0"/>
          </a:p>
        </p:txBody>
      </p:sp>
      <p:pic>
        <p:nvPicPr>
          <p:cNvPr id="13" name="Picture 12" descr="F:\Presentation\SAC Front 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4419600" cy="2331545"/>
          </a:xfrm>
          <a:prstGeom prst="rect">
            <a:avLst/>
          </a:prstGeom>
          <a:noFill/>
        </p:spPr>
      </p:pic>
      <p:pic>
        <p:nvPicPr>
          <p:cNvPr id="4099" name="Picture 3" descr="E:\Final Report\Images\Attachments_2013227\P5310017.JPG"/>
          <p:cNvPicPr>
            <a:picLocks noChangeAspect="1" noChangeArrowheads="1"/>
          </p:cNvPicPr>
          <p:nvPr/>
        </p:nvPicPr>
        <p:blipFill>
          <a:blip r:embed="rId4" cstate="print"/>
          <a:srcRect t="22707" b="33624"/>
          <a:stretch>
            <a:fillRect/>
          </a:stretch>
        </p:blipFill>
        <p:spPr bwMode="auto">
          <a:xfrm>
            <a:off x="20345400" y="990600"/>
            <a:ext cx="5816599" cy="1905000"/>
          </a:xfrm>
          <a:prstGeom prst="rect">
            <a:avLst/>
          </a:prstGeom>
          <a:noFill/>
        </p:spPr>
      </p:pic>
      <p:pic>
        <p:nvPicPr>
          <p:cNvPr id="4100" name="Picture 4" descr="E:\Presentation\Hotel Room Original 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77138" y="3276600"/>
            <a:ext cx="6011862" cy="300593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811000" y="228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VIP Suite Conflict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536400" y="62484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003000" y="28926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Courtesy of Jim </a:t>
            </a:r>
            <a:r>
              <a:rPr lang="en-US" sz="1400" dirty="0" err="1" smtClean="0"/>
              <a:t>Boje</a:t>
            </a:r>
            <a:r>
              <a:rPr lang="en-US" sz="1400" dirty="0" smtClean="0"/>
              <a:t>, PE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1057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7572375" y="4267200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67575" y="4648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8375" y="5562600"/>
            <a:ext cx="408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Floor Architectural 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7975" y="54072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11000" y="228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VIP Suite Conflict</a:t>
            </a:r>
            <a:endParaRPr lang="en-US" sz="32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3300" y="1143000"/>
            <a:ext cx="5105400" cy="32099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5638800" y="1219200"/>
            <a:ext cx="2819400" cy="16002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676775" y="3276600"/>
            <a:ext cx="3962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77400" y="4648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To avoid truss falling within master bedroom, notched corner is squared off to hide truss within wall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26200" y="685800"/>
            <a:ext cx="2286000" cy="55504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>
            <a:off x="16916400" y="2819400"/>
            <a:ext cx="1524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21800" y="23622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Squaring off corner produces extra floor space per floor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3 alternative designs for the interior space were investigated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78000" y="4419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811000" y="228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VIP Suite Conflict</a:t>
            </a:r>
            <a:endParaRPr lang="en-US" sz="32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1766" y="838200"/>
            <a:ext cx="442363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-304800" y="16002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A new hotel room, increasing the total amount of rooms from 200 to 211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To maintain the vestibule leading to VIP Suite, new hotel room is almost half size of existing hotel rooms, with only one bed, difficulty aligning plumbing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1231" y="919163"/>
            <a:ext cx="4360569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9144000" y="13716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New elevator core, only elevators servicing new addition in existing hotel</a:t>
            </a:r>
          </a:p>
          <a:p>
            <a:pPr lvl="1"/>
            <a:r>
              <a:rPr lang="en-US" sz="2400" dirty="0" smtClean="0"/>
              <a:t>~180’ from VIP Suite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Trusses alone would most likely not support a stairwell and elevators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7400" y="4495800"/>
            <a:ext cx="5638800" cy="182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9753600" y="5638800"/>
            <a:ext cx="381000" cy="609600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14630400" y="5410200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325600" y="5791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83800" y="957884"/>
            <a:ext cx="4320233" cy="524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8364200" y="1495485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Extra guest bedroom added to the VIP Suite, increasing overall suite and maintaining private entrance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Small room again, does not add to overall hotel room amount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410200" y="1447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New Hotel Room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00" y="1701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Master Bedroom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000" y="48254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Guest Rooms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916400" y="1752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Master Bedroom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154400" y="4876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Guest Rooms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755600" y="1981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Master Bedroom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993600" y="5105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Guest Rooms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782800" y="1981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Elevator Core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622000" y="1871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Guest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60369"/>
            <a:ext cx="8839200" cy="34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Arrow Connector 37"/>
          <p:cNvCxnSpPr/>
          <p:nvPr/>
        </p:nvCxnSpPr>
        <p:spPr>
          <a:xfrm rot="5400000">
            <a:off x="8305800" y="3886200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01000" y="4267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62800" y="4876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11353800" y="228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 Corner Redesign Conflict</a:t>
            </a:r>
            <a:endParaRPr lang="en-US" sz="3200" b="1" dirty="0"/>
          </a:p>
        </p:txBody>
      </p:sp>
      <p:sp>
        <p:nvSpPr>
          <p:cNvPr id="42" name="Rectangle 41"/>
          <p:cNvSpPr/>
          <p:nvPr/>
        </p:nvSpPr>
        <p:spPr>
          <a:xfrm>
            <a:off x="7162800" y="2286000"/>
            <a:ext cx="1066800" cy="990600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E:\Final Report\Images\Attachments_2013227\IMG_04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6600" y="1524000"/>
            <a:ext cx="5714999" cy="4288188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14478000" y="57912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Courtesy of Jim </a:t>
            </a:r>
            <a:r>
              <a:rPr lang="en-US" sz="1400" dirty="0" err="1" smtClean="0"/>
              <a:t>Boje</a:t>
            </a:r>
            <a:r>
              <a:rPr lang="en-US" sz="1400" dirty="0" smtClean="0"/>
              <a:t>, PE</a:t>
            </a:r>
            <a:endParaRPr lang="en-US" sz="14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54900" y="609600"/>
            <a:ext cx="5600700" cy="381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4003000" y="4419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9354800" y="47244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Squaring off corner conflicts with existing retaining wall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Demolishing retaining wall would require moving large drainage pipes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0" y="762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Retaining Wall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479000" y="1460369"/>
            <a:ext cx="76200" cy="4446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59411" y="203503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Drainage Pipes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540411" y="2733399"/>
            <a:ext cx="76200" cy="4446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457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Building Introduction</a:t>
            </a:r>
          </a:p>
          <a:p>
            <a:r>
              <a:rPr lang="en-US" sz="3200" dirty="0" smtClean="0"/>
              <a:t>Existing Structure</a:t>
            </a:r>
          </a:p>
          <a:p>
            <a:r>
              <a:rPr lang="en-US" sz="3200" dirty="0" smtClean="0"/>
              <a:t>Thesis Goals</a:t>
            </a:r>
          </a:p>
          <a:p>
            <a:r>
              <a:rPr lang="en-US" sz="3200" dirty="0" smtClean="0"/>
              <a:t>Structural Depth</a:t>
            </a:r>
          </a:p>
          <a:p>
            <a:r>
              <a:rPr lang="en-US" sz="3200" dirty="0" smtClean="0"/>
              <a:t>Architectural Study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Conclusion</a:t>
            </a:r>
          </a:p>
          <a:p>
            <a:r>
              <a:rPr lang="en-US" sz="3200" dirty="0" smtClean="0"/>
              <a:t>Q&amp;A</a:t>
            </a:r>
          </a:p>
          <a:p>
            <a:endParaRPr lang="en-US" sz="3200" dirty="0"/>
          </a:p>
        </p:txBody>
      </p:sp>
      <p:pic>
        <p:nvPicPr>
          <p:cNvPr id="15" name="Picture 14" descr="F:\Presentation\SAC Front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4419600" cy="233154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372600" y="304800"/>
            <a:ext cx="83820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u="sng" dirty="0" smtClean="0"/>
              <a:t>Structural</a:t>
            </a:r>
          </a:p>
          <a:p>
            <a:pPr lvl="1"/>
            <a:endParaRPr lang="en-US" sz="2400" u="sng" dirty="0" smtClean="0"/>
          </a:p>
          <a:p>
            <a:pPr lvl="1"/>
            <a:r>
              <a:rPr lang="en-US" sz="2000" dirty="0" smtClean="0"/>
              <a:t>Staggered truss system successfully designed to resist gravity loads and wind loads in the N-S direction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Precast concrete planks viable replacement for floor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Reduction of piles needed for </a:t>
            </a:r>
            <a:r>
              <a:rPr lang="en-US" sz="2000" dirty="0" smtClean="0"/>
              <a:t>foundation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Gained a better understanding of truss design</a:t>
            </a:r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u="sng" dirty="0" smtClean="0"/>
              <a:t>Architectural</a:t>
            </a:r>
          </a:p>
          <a:p>
            <a:pPr lvl="1"/>
            <a:endParaRPr lang="en-US" sz="2400" u="sng" dirty="0" smtClean="0"/>
          </a:p>
          <a:p>
            <a:pPr lvl="1"/>
            <a:r>
              <a:rPr lang="en-US" sz="2000" dirty="0" smtClean="0"/>
              <a:t>Squaring off NE corner allows for truss to hide within VIP Suite wall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Creates more floor space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Conflict with retaining wall and drainage pipes makes this specific building not a good candidate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516600" y="1507153"/>
            <a:ext cx="838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u="sng" dirty="0" smtClean="0"/>
              <a:t>Construction</a:t>
            </a:r>
          </a:p>
          <a:p>
            <a:pPr lvl="1"/>
            <a:endParaRPr lang="en-US" sz="2400" u="sng" dirty="0" smtClean="0"/>
          </a:p>
          <a:p>
            <a:pPr lvl="1"/>
            <a:r>
              <a:rPr lang="en-US" sz="2000" dirty="0" smtClean="0"/>
              <a:t>Reduction of piles would speed up schedule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Prefabricated members would allow quicker erection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u="sng" dirty="0" smtClean="0"/>
              <a:t>MEP</a:t>
            </a:r>
          </a:p>
          <a:p>
            <a:pPr lvl="1"/>
            <a:endParaRPr lang="en-US" sz="2400" u="sng" dirty="0" smtClean="0"/>
          </a:p>
          <a:p>
            <a:pPr lvl="1"/>
            <a:r>
              <a:rPr lang="en-US" sz="2000" dirty="0" smtClean="0"/>
              <a:t>Close coordination with MEP design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Truss conflicts with AHU on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floor mechanical </a:t>
            </a:r>
            <a:r>
              <a:rPr lang="en-US" sz="2000" dirty="0" smtClean="0"/>
              <a:t>room (appendix slide)</a:t>
            </a:r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57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Building Introduction</a:t>
            </a:r>
          </a:p>
          <a:p>
            <a:r>
              <a:rPr lang="en-US" sz="3200" dirty="0" smtClean="0"/>
              <a:t>Existing Structure</a:t>
            </a:r>
          </a:p>
          <a:p>
            <a:r>
              <a:rPr lang="en-US" sz="3200" dirty="0" smtClean="0"/>
              <a:t>Thesis Goals</a:t>
            </a:r>
          </a:p>
          <a:p>
            <a:r>
              <a:rPr lang="en-US" sz="3200" dirty="0" smtClean="0"/>
              <a:t>Structural Depth</a:t>
            </a:r>
          </a:p>
          <a:p>
            <a:r>
              <a:rPr lang="en-US" sz="3200" dirty="0" smtClean="0"/>
              <a:t>Architectural Study</a:t>
            </a:r>
          </a:p>
          <a:p>
            <a:r>
              <a:rPr lang="en-US" sz="3200" dirty="0" smtClean="0"/>
              <a:t>Conclusion</a:t>
            </a:r>
          </a:p>
          <a:p>
            <a:r>
              <a:rPr lang="en-US" sz="3200" dirty="0" smtClean="0"/>
              <a:t>Q&amp;A</a:t>
            </a:r>
          </a:p>
          <a:p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609600"/>
            <a:ext cx="69437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-1320000">
            <a:off x="12752030" y="3369297"/>
            <a:ext cx="9906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F:\Presentation\NY State 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0550" y="609600"/>
            <a:ext cx="7029450" cy="5715000"/>
          </a:xfrm>
          <a:prstGeom prst="rect">
            <a:avLst/>
          </a:prstGeom>
          <a:noFill/>
        </p:spPr>
      </p:pic>
      <p:sp>
        <p:nvSpPr>
          <p:cNvPr id="10" name="5-Point Star 9"/>
          <p:cNvSpPr/>
          <p:nvPr/>
        </p:nvSpPr>
        <p:spPr>
          <a:xfrm>
            <a:off x="20574000" y="39624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55000" y="3810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Salamanca, NY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68600" y="4540448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Bing Maps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841200" y="63216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Wikipedia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63200" y="4876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Casino</a:t>
            </a:r>
          </a:p>
          <a:p>
            <a:r>
              <a:rPr lang="en-US" sz="2000" dirty="0" smtClean="0"/>
              <a:t>Event Center</a:t>
            </a:r>
          </a:p>
          <a:p>
            <a:r>
              <a:rPr lang="en-US" sz="2000" dirty="0" smtClean="0"/>
              <a:t>Hotel</a:t>
            </a:r>
          </a:p>
          <a:p>
            <a:r>
              <a:rPr lang="en-US" sz="2000" dirty="0" smtClean="0"/>
              <a:t>Parking Deck</a:t>
            </a:r>
            <a:endParaRPr lang="en-US" sz="2000" dirty="0"/>
          </a:p>
        </p:txBody>
      </p:sp>
      <p:pic>
        <p:nvPicPr>
          <p:cNvPr id="15" name="Picture 3" descr="F:\Presentation\SAC Front 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4419600" cy="2331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7" name="Picture 2" descr="F:\Presentation\SAC Hote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4800" y="876300"/>
            <a:ext cx="6921932" cy="5067300"/>
          </a:xfrm>
          <a:prstGeom prst="rect">
            <a:avLst/>
          </a:prstGeom>
          <a:noFill/>
        </p:spPr>
      </p:pic>
      <p:pic>
        <p:nvPicPr>
          <p:cNvPr id="8" name="Picture 3" descr="F:\Presentation\SAC Front 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77963"/>
            <a:ext cx="7742702" cy="40846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155400" y="59406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Courtesy of Jim </a:t>
            </a:r>
            <a:r>
              <a:rPr lang="en-US" sz="1400" dirty="0" err="1" smtClean="0"/>
              <a:t>Boje</a:t>
            </a:r>
            <a:r>
              <a:rPr lang="en-US" sz="1400" dirty="0" smtClean="0"/>
              <a:t>, PE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0" y="2895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Questions?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3438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05000"/>
            <a:ext cx="42100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 descr="E:\Final Report\Pile Caps tab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91800" y="914400"/>
            <a:ext cx="5486400" cy="5283200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97800" y="2514600"/>
            <a:ext cx="4411662" cy="2733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AD Site P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1800" y="1752600"/>
            <a:ext cx="6448425" cy="3448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4819" name="Line 3"/>
          <p:cNvSpPr>
            <a:spLocks noChangeShapeType="1"/>
          </p:cNvSpPr>
          <p:nvPr/>
        </p:nvSpPr>
        <p:spPr bwMode="auto">
          <a:xfrm flipV="1">
            <a:off x="11337925" y="2333625"/>
            <a:ext cx="171450" cy="571500"/>
          </a:xfrm>
          <a:prstGeom prst="line">
            <a:avLst/>
          </a:prstGeom>
          <a:noFill/>
          <a:ln w="57150" algn="ctr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1420475" y="1951038"/>
            <a:ext cx="403225" cy="4746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40600" y="2057400"/>
            <a:ext cx="6321425" cy="2819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81200"/>
            <a:ext cx="8839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5842" name="Picture 2" descr="2nd Floor Office conflict"/>
          <p:cNvPicPr>
            <a:picLocks noChangeAspect="1" noChangeArrowheads="1"/>
          </p:cNvPicPr>
          <p:nvPr/>
        </p:nvPicPr>
        <p:blipFill>
          <a:blip r:embed="rId2"/>
          <a:srcRect l="49837" b="-92"/>
          <a:stretch>
            <a:fillRect/>
          </a:stretch>
        </p:blipFill>
        <p:spPr bwMode="auto">
          <a:xfrm>
            <a:off x="12268200" y="457200"/>
            <a:ext cx="3508375" cy="58293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3411200" y="522288"/>
            <a:ext cx="0" cy="5715000"/>
          </a:xfrm>
          <a:prstGeom prst="line">
            <a:avLst/>
          </a:prstGeom>
          <a:noFill/>
          <a:ln w="57150">
            <a:solidFill>
              <a:srgbClr val="FF0F0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45400" y="381000"/>
            <a:ext cx="4668837" cy="5873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22590125" y="428625"/>
            <a:ext cx="0" cy="5715000"/>
          </a:xfrm>
          <a:prstGeom prst="line">
            <a:avLst/>
          </a:prstGeom>
          <a:noFill/>
          <a:ln w="57150" algn="ctr">
            <a:solidFill>
              <a:srgbClr val="FF0F0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0" y="63201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Floor Offices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193000" y="63201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Floor Mechanical Room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793200" y="4820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Project Team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11000" y="533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Building Statistics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0" y="1143001"/>
            <a:ext cx="838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 stories</a:t>
            </a:r>
          </a:p>
          <a:p>
            <a:r>
              <a:rPr lang="en-US" sz="2400" dirty="0" smtClean="0"/>
              <a:t>153 feet tall</a:t>
            </a:r>
          </a:p>
          <a:p>
            <a:r>
              <a:rPr lang="en-US" sz="2400" dirty="0" smtClean="0"/>
              <a:t>165,000 sq. ft. (~15,000 per floor)</a:t>
            </a:r>
          </a:p>
          <a:p>
            <a:r>
              <a:rPr lang="en-US" sz="2400" dirty="0" smtClean="0"/>
              <a:t>200 hotel rooms</a:t>
            </a:r>
          </a:p>
          <a:p>
            <a:r>
              <a:rPr lang="en-US" sz="2400" dirty="0" smtClean="0"/>
              <a:t>Ties into existing hotel tower with expansion joint</a:t>
            </a:r>
          </a:p>
          <a:p>
            <a:endParaRPr lang="en-US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200" y="3352800"/>
            <a:ext cx="3871912" cy="291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8800" y="3319249"/>
            <a:ext cx="3886200" cy="29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0363200" y="3810000"/>
            <a:ext cx="228600" cy="914400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57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Building Introduction</a:t>
            </a:r>
          </a:p>
          <a:p>
            <a:r>
              <a:rPr lang="en-US" sz="3200" dirty="0" smtClean="0"/>
              <a:t>Existing Structure</a:t>
            </a:r>
          </a:p>
          <a:p>
            <a:r>
              <a:rPr lang="en-US" sz="3200" dirty="0" smtClean="0"/>
              <a:t>Thesis Goals</a:t>
            </a:r>
          </a:p>
          <a:p>
            <a:r>
              <a:rPr lang="en-US" sz="3200" dirty="0" smtClean="0"/>
              <a:t>Structural Depth</a:t>
            </a:r>
          </a:p>
          <a:p>
            <a:r>
              <a:rPr lang="en-US" sz="3200" dirty="0" smtClean="0"/>
              <a:t>Architectural Study</a:t>
            </a:r>
          </a:p>
          <a:p>
            <a:r>
              <a:rPr lang="en-US" sz="3200" dirty="0" smtClean="0"/>
              <a:t>Conclusion</a:t>
            </a:r>
          </a:p>
          <a:p>
            <a:r>
              <a:rPr lang="en-US" sz="3200" dirty="0" smtClean="0"/>
              <a:t>Q&amp;A</a:t>
            </a:r>
          </a:p>
          <a:p>
            <a:endParaRPr lang="en-US" sz="3200" dirty="0"/>
          </a:p>
        </p:txBody>
      </p:sp>
      <p:pic>
        <p:nvPicPr>
          <p:cNvPr id="11" name="Picture 3" descr="F:\Presentation\SAC Front 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4419600" cy="23315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925800" y="6248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Courtesy of Jim </a:t>
            </a:r>
            <a:r>
              <a:rPr lang="en-US" sz="1400" dirty="0" err="1" smtClean="0"/>
              <a:t>Boje</a:t>
            </a:r>
            <a:r>
              <a:rPr lang="en-US" sz="1400" dirty="0" smtClean="0"/>
              <a:t>, PE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506200" y="62454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897600" y="1066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Owner</a:t>
            </a:r>
            <a:r>
              <a:rPr lang="en-US" sz="2400" dirty="0" smtClean="0"/>
              <a:t>: Seneca Gaming Corporation</a:t>
            </a:r>
          </a:p>
          <a:p>
            <a:r>
              <a:rPr lang="en-US" sz="2400" i="1" dirty="0" smtClean="0"/>
              <a:t>Architect</a:t>
            </a:r>
            <a:r>
              <a:rPr lang="en-US" sz="2400" dirty="0" smtClean="0"/>
              <a:t>: JCJ Architecture</a:t>
            </a:r>
          </a:p>
          <a:p>
            <a:r>
              <a:rPr lang="en-US" sz="2400" i="1" dirty="0" smtClean="0"/>
              <a:t>Structural &amp; Civil Site</a:t>
            </a:r>
            <a:r>
              <a:rPr lang="en-US" sz="2400" dirty="0" smtClean="0"/>
              <a:t>: </a:t>
            </a:r>
            <a:r>
              <a:rPr lang="en-US" sz="2400" dirty="0" err="1" smtClean="0"/>
              <a:t>Wendel</a:t>
            </a:r>
            <a:endParaRPr lang="en-US" sz="2400" dirty="0" smtClean="0"/>
          </a:p>
          <a:p>
            <a:r>
              <a:rPr lang="en-US" sz="2400" i="1" dirty="0" smtClean="0"/>
              <a:t>MEP</a:t>
            </a:r>
            <a:r>
              <a:rPr lang="en-US" sz="2400" dirty="0" smtClean="0"/>
              <a:t>: M/E Engineering P.C.</a:t>
            </a:r>
          </a:p>
          <a:p>
            <a:r>
              <a:rPr lang="en-US" sz="2400" i="1" dirty="0" smtClean="0"/>
              <a:t>CM</a:t>
            </a:r>
            <a:r>
              <a:rPr lang="en-US" sz="2400" dirty="0" smtClean="0"/>
              <a:t>: Seneca Construction Management Corporation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0" y="1752600"/>
            <a:ext cx="4343400" cy="32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60369"/>
            <a:ext cx="8839200" cy="34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8110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Existing Structure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10093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Typical Floor Plan (4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floor to roof)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01400" y="2339876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Composite metal deck</a:t>
            </a:r>
          </a:p>
          <a:p>
            <a:r>
              <a:rPr lang="en-US" sz="2400" dirty="0" smtClean="0"/>
              <a:t>20 gauge </a:t>
            </a:r>
          </a:p>
          <a:p>
            <a:r>
              <a:rPr lang="en-US" sz="2400" dirty="0" smtClean="0"/>
              <a:t>Normal weight concrete, </a:t>
            </a:r>
            <a:r>
              <a:rPr lang="en-US" sz="2400" dirty="0" err="1" smtClean="0"/>
              <a:t>f’c</a:t>
            </a:r>
            <a:r>
              <a:rPr lang="en-US" sz="2400" dirty="0" smtClean="0"/>
              <a:t> 3500 psi</a:t>
            </a:r>
          </a:p>
          <a:p>
            <a:r>
              <a:rPr lang="en-US" sz="2400" dirty="0" smtClean="0"/>
              <a:t>6.5” total depth</a:t>
            </a:r>
          </a:p>
          <a:p>
            <a:r>
              <a:rPr lang="en-US" sz="2400" dirty="0" smtClean="0"/>
              <a:t>6x6 welded wire reinforcement</a:t>
            </a:r>
          </a:p>
          <a:p>
            <a:endParaRPr lang="en-US" sz="2400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305800" y="3886200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1000" y="4267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88600" y="50262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4876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60369"/>
            <a:ext cx="8839200" cy="34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8110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Lateral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10093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Typical Floor Plan (4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floor to roof) 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305800" y="3886200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1000" y="4267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83000" y="65502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4876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800100" y="4305300"/>
            <a:ext cx="83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789906" y="4304506"/>
            <a:ext cx="83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752306" y="2704306"/>
            <a:ext cx="83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744494" y="4304506"/>
            <a:ext cx="83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981200" y="3505200"/>
            <a:ext cx="2438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61606" y="3504406"/>
            <a:ext cx="2438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4724400"/>
            <a:ext cx="7848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09800" y="2286000"/>
            <a:ext cx="52578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1000" y="3276600"/>
            <a:ext cx="18288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1400" y="1066800"/>
            <a:ext cx="3150864" cy="5472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9601200" y="3175337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Braced frames N-S (red)</a:t>
            </a:r>
          </a:p>
          <a:p>
            <a:r>
              <a:rPr lang="en-US" sz="2000" dirty="0" smtClean="0"/>
              <a:t>Perimeter moment connections E-W (green)</a:t>
            </a:r>
          </a:p>
          <a:p>
            <a:endParaRPr lang="en-US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84410" y="3048000"/>
            <a:ext cx="3314190" cy="32766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3800" y="914400"/>
            <a:ext cx="4351948" cy="32956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21564600" y="4191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4841200" y="6324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Courtesy of Jim </a:t>
            </a:r>
            <a:r>
              <a:rPr lang="en-US" sz="1400" dirty="0" err="1" smtClean="0"/>
              <a:t>Boje</a:t>
            </a:r>
            <a:r>
              <a:rPr lang="en-US" sz="1400" dirty="0" smtClean="0"/>
              <a:t>, PE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0400" y="1657150"/>
            <a:ext cx="8763000" cy="32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110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Foundation </a:t>
            </a:r>
            <a:endParaRPr lang="en-US" sz="32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6212800" y="3505200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0" y="3886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876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5374600" y="4953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60369"/>
            <a:ext cx="8839200" cy="34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/>
          <p:nvPr/>
        </p:nvCxnSpPr>
        <p:spPr>
          <a:xfrm rot="5400000">
            <a:off x="8305800" y="3886200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01000" y="4267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77400" y="16002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Steel piles driven to bedrock</a:t>
            </a:r>
          </a:p>
          <a:p>
            <a:r>
              <a:rPr lang="en-US" sz="2400" dirty="0" smtClean="0"/>
              <a:t>HP 12x53’s, 200 kip capacity</a:t>
            </a:r>
          </a:p>
          <a:p>
            <a:r>
              <a:rPr lang="en-US" sz="2400" dirty="0" smtClean="0"/>
              <a:t>Varying pile cap sizes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Largest: 72” thick, #11 bars, 24 piles</a:t>
            </a:r>
          </a:p>
          <a:p>
            <a:r>
              <a:rPr lang="en-US" sz="2000" dirty="0" smtClean="0"/>
              <a:t>	Smallest: 50” thick, #9 bars, 6 piles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0400" y="1657150"/>
            <a:ext cx="8763000" cy="32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110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Foundation </a:t>
            </a:r>
            <a:endParaRPr lang="en-US" sz="32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6212800" y="3505200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0" y="3886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876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5374600" y="4953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JCJ Architecture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9677400" y="1600200"/>
            <a:ext cx="838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Steel piles driven to bedrock</a:t>
            </a:r>
          </a:p>
          <a:p>
            <a:r>
              <a:rPr lang="en-US" sz="2400" dirty="0" smtClean="0"/>
              <a:t>HP 12x53’s, 200 kip capacity</a:t>
            </a:r>
          </a:p>
          <a:p>
            <a:r>
              <a:rPr lang="en-US" sz="2400" dirty="0" smtClean="0"/>
              <a:t>Varying pile cap sizes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Largest: 72” thick, #11 bars, 24 piles</a:t>
            </a:r>
          </a:p>
          <a:p>
            <a:r>
              <a:rPr lang="en-US" sz="2000" dirty="0" smtClean="0"/>
              <a:t>	Smallest: 50” thick, #9 bars, 6 piles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smtClean="0"/>
              <a:t>Outlined in red,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floor and above rest on existing structure</a:t>
            </a:r>
          </a:p>
          <a:p>
            <a:r>
              <a:rPr lang="en-US" sz="2400" dirty="0" smtClean="0"/>
              <a:t>This area previously designed with new addition’s load in mind</a:t>
            </a: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60369"/>
            <a:ext cx="8839200" cy="34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/>
          <p:nvPr/>
        </p:nvCxnSpPr>
        <p:spPr>
          <a:xfrm rot="5400000">
            <a:off x="8305800" y="3886200"/>
            <a:ext cx="7620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01000" y="4267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45200" y="2895600"/>
            <a:ext cx="2743200" cy="1828800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3276600"/>
            <a:ext cx="2133600" cy="1447800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Building Introduction</a:t>
            </a:r>
          </a:p>
          <a:p>
            <a:r>
              <a:rPr lang="en-US" sz="3200" dirty="0" smtClean="0"/>
              <a:t>Existing Structure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Thesis Goals</a:t>
            </a:r>
          </a:p>
          <a:p>
            <a:r>
              <a:rPr lang="en-US" sz="3200" dirty="0" smtClean="0"/>
              <a:t>Structural Depth</a:t>
            </a:r>
          </a:p>
          <a:p>
            <a:r>
              <a:rPr lang="en-US" sz="3200" dirty="0" smtClean="0"/>
              <a:t>Architectural Study</a:t>
            </a:r>
          </a:p>
          <a:p>
            <a:r>
              <a:rPr lang="en-US" sz="3200" dirty="0" smtClean="0"/>
              <a:t>Conclusion</a:t>
            </a:r>
          </a:p>
          <a:p>
            <a:r>
              <a:rPr lang="en-US" sz="3200" dirty="0" smtClean="0"/>
              <a:t>Q&amp;A</a:t>
            </a:r>
          </a:p>
          <a:p>
            <a:endParaRPr lang="en-US" sz="3200" dirty="0"/>
          </a:p>
        </p:txBody>
      </p:sp>
      <p:pic>
        <p:nvPicPr>
          <p:cNvPr id="4" name="Picture 3" descr="F:\Presentation\SAC Front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4419600" cy="2331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11000" y="762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Structural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72600" y="14478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Design and implement a staggered truss system to act as the gravity and N-S lateral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Replace metal deck with hollow-core precast concrete  planks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Determine preliminary member sizes then check with computer model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Adjust truss members</a:t>
            </a:r>
          </a:p>
          <a:p>
            <a:pPr lvl="1"/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1259800" y="79254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Architectural Study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821400" y="147834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Trusses spanning entire width of hotel addition could impact interior spaces, requiring a look at possible redesigns of hotel rooms or overall building geometry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88200" y="361194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Construction Management Study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821400" y="429774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Converting to an almost completely prefabricated structural system would impact the construction process, requiring a study of the site logistics during the erection process.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0200" y="4646474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Advantages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Remove interior columns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Repetitive floor plan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Faster construction</a:t>
            </a:r>
          </a:p>
          <a:p>
            <a:pPr lvl="1"/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3792200" y="464647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Potential Disadvantages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Close coordination with other disciplines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Fit with existing structure</a:t>
            </a:r>
            <a:endParaRPr lang="en-US" sz="20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Building Introduction</a:t>
            </a:r>
          </a:p>
          <a:p>
            <a:r>
              <a:rPr lang="en-US" sz="3200" dirty="0" smtClean="0"/>
              <a:t>Existing Structure</a:t>
            </a:r>
          </a:p>
          <a:p>
            <a:r>
              <a:rPr lang="en-US" sz="3200" dirty="0" smtClean="0"/>
              <a:t>Thesis Goals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Structural Depth</a:t>
            </a:r>
          </a:p>
          <a:p>
            <a:r>
              <a:rPr lang="en-US" sz="3200" dirty="0" smtClean="0"/>
              <a:t>Architectural Study</a:t>
            </a:r>
          </a:p>
          <a:p>
            <a:r>
              <a:rPr lang="en-US" sz="3200" dirty="0" smtClean="0"/>
              <a:t>Conclusion</a:t>
            </a:r>
          </a:p>
          <a:p>
            <a:r>
              <a:rPr lang="en-US" sz="3200" dirty="0" smtClean="0"/>
              <a:t>Q&amp;A</a:t>
            </a:r>
          </a:p>
          <a:p>
            <a:endParaRPr lang="en-US" sz="3200" dirty="0"/>
          </a:p>
        </p:txBody>
      </p:sp>
      <p:pic>
        <p:nvPicPr>
          <p:cNvPr id="4" name="Picture 3" descr="F:\Presentation\SAC Front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4419600" cy="2331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110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Staggered Truss </a:t>
            </a:r>
            <a:endParaRPr lang="en-US" sz="3200" b="1" dirty="0"/>
          </a:p>
        </p:txBody>
      </p:sp>
      <p:pic>
        <p:nvPicPr>
          <p:cNvPr id="1026" name="Picture 2" descr="E:\Final Report\Images\sample tru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4267200"/>
            <a:ext cx="7831138" cy="1647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677400" y="1284744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AISC Design Guide 14 – Staggered Truss Framing Systems</a:t>
            </a:r>
            <a:r>
              <a:rPr lang="en-US" sz="2400" dirty="0" smtClean="0"/>
              <a:t> provided procedure for hand calculations</a:t>
            </a:r>
          </a:p>
          <a:p>
            <a:endParaRPr lang="en-US" sz="2400" i="1" dirty="0" smtClean="0"/>
          </a:p>
          <a:p>
            <a:r>
              <a:rPr lang="en-US" sz="2400" dirty="0" smtClean="0"/>
              <a:t>Trusses encased within interior walls</a:t>
            </a:r>
          </a:p>
          <a:p>
            <a:r>
              <a:rPr lang="en-US" sz="2400" dirty="0" smtClean="0"/>
              <a:t>Central </a:t>
            </a:r>
            <a:r>
              <a:rPr lang="en-US" sz="2400" dirty="0" err="1" smtClean="0"/>
              <a:t>Vierendeel</a:t>
            </a:r>
            <a:r>
              <a:rPr lang="en-US" sz="2400" dirty="0" smtClean="0"/>
              <a:t> panel for corridor</a:t>
            </a:r>
          </a:p>
          <a:p>
            <a:r>
              <a:rPr lang="en-US" sz="2400" dirty="0" smtClean="0"/>
              <a:t>W-shape chords</a:t>
            </a:r>
          </a:p>
          <a:p>
            <a:r>
              <a:rPr lang="en-US" sz="2400" dirty="0" smtClean="0"/>
              <a:t>HSS-shape verticals and diagonals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1400" y="609600"/>
            <a:ext cx="4143375" cy="2590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677400" y="600069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Typical truss, spanning 71.5’ addition width and 7’ central corridor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3164800" y="10668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Staggering of truss locations per floor, eliminating need for interior columns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02600" y="3200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AISC Design Guide 14</a:t>
            </a: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07550" y="3657600"/>
            <a:ext cx="4743450" cy="2727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8516600" y="443847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Section of Hollow-core planks used for floor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74400" y="63978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Nitterhouse</a:t>
            </a:r>
            <a:r>
              <a:rPr lang="en-US" sz="1400" dirty="0" smtClean="0"/>
              <a:t> Concrete Products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4364</TotalTime>
  <Words>1218</Words>
  <Application>Microsoft Office PowerPoint</Application>
  <PresentationFormat>Custom</PresentationFormat>
  <Paragraphs>308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Nicholas S Reed</cp:lastModifiedBy>
  <cp:revision>204</cp:revision>
  <dcterms:created xsi:type="dcterms:W3CDTF">2006-11-29T18:17:25Z</dcterms:created>
  <dcterms:modified xsi:type="dcterms:W3CDTF">2013-04-05T15:08:25Z</dcterms:modified>
</cp:coreProperties>
</file>