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handoutMasterIdLst>
    <p:handoutMasterId r:id="rId64"/>
  </p:handoutMasterIdLst>
  <p:sldIdLst>
    <p:sldId id="301" r:id="rId2"/>
    <p:sldId id="308" r:id="rId3"/>
    <p:sldId id="318" r:id="rId4"/>
    <p:sldId id="320" r:id="rId5"/>
    <p:sldId id="319" r:id="rId6"/>
    <p:sldId id="321" r:id="rId7"/>
    <p:sldId id="322" r:id="rId8"/>
    <p:sldId id="323" r:id="rId9"/>
    <p:sldId id="307" r:id="rId10"/>
    <p:sldId id="328" r:id="rId11"/>
    <p:sldId id="329" r:id="rId12"/>
    <p:sldId id="330" r:id="rId13"/>
    <p:sldId id="331" r:id="rId14"/>
    <p:sldId id="303" r:id="rId15"/>
    <p:sldId id="310" r:id="rId16"/>
    <p:sldId id="309" r:id="rId17"/>
    <p:sldId id="304" r:id="rId18"/>
    <p:sldId id="312" r:id="rId19"/>
    <p:sldId id="317" r:id="rId20"/>
    <p:sldId id="324" r:id="rId21"/>
    <p:sldId id="325" r:id="rId22"/>
    <p:sldId id="326" r:id="rId23"/>
    <p:sldId id="327" r:id="rId24"/>
    <p:sldId id="332" r:id="rId25"/>
    <p:sldId id="341" r:id="rId26"/>
    <p:sldId id="346" r:id="rId27"/>
    <p:sldId id="333" r:id="rId28"/>
    <p:sldId id="340" r:id="rId29"/>
    <p:sldId id="334" r:id="rId30"/>
    <p:sldId id="335" r:id="rId31"/>
    <p:sldId id="339" r:id="rId32"/>
    <p:sldId id="342" r:id="rId33"/>
    <p:sldId id="345" r:id="rId34"/>
    <p:sldId id="343" r:id="rId35"/>
    <p:sldId id="344" r:id="rId36"/>
    <p:sldId id="348" r:id="rId37"/>
    <p:sldId id="350" r:id="rId38"/>
    <p:sldId id="349" r:id="rId39"/>
    <p:sldId id="351" r:id="rId40"/>
    <p:sldId id="352" r:id="rId41"/>
    <p:sldId id="347" r:id="rId42"/>
    <p:sldId id="356" r:id="rId43"/>
    <p:sldId id="354" r:id="rId44"/>
    <p:sldId id="357" r:id="rId45"/>
    <p:sldId id="353" r:id="rId46"/>
    <p:sldId id="355" r:id="rId47"/>
    <p:sldId id="305" r:id="rId48"/>
    <p:sldId id="364" r:id="rId49"/>
    <p:sldId id="365" r:id="rId50"/>
    <p:sldId id="358" r:id="rId51"/>
    <p:sldId id="360" r:id="rId52"/>
    <p:sldId id="361" r:id="rId53"/>
    <p:sldId id="368" r:id="rId54"/>
    <p:sldId id="359" r:id="rId55"/>
    <p:sldId id="363" r:id="rId56"/>
    <p:sldId id="362" r:id="rId57"/>
    <p:sldId id="369" r:id="rId58"/>
    <p:sldId id="366" r:id="rId59"/>
    <p:sldId id="367" r:id="rId60"/>
    <p:sldId id="370" r:id="rId61"/>
    <p:sldId id="372" r:id="rId62"/>
    <p:sldId id="371" r:id="rId63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AE4"/>
    <a:srgbClr val="FF0000"/>
    <a:srgbClr val="18C4D6"/>
    <a:srgbClr val="CF1F94"/>
    <a:srgbClr val="AD403D"/>
    <a:srgbClr val="E46C0A"/>
    <a:srgbClr val="3E6EDA"/>
    <a:srgbClr val="7598E5"/>
    <a:srgbClr val="5883DF"/>
    <a:srgbClr val="8FA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" autoAdjust="0"/>
    <p:restoredTop sz="99630" autoAdjust="0"/>
  </p:normalViewPr>
  <p:slideViewPr>
    <p:cSldViewPr>
      <p:cViewPr>
        <p:scale>
          <a:sx n="40" d="100"/>
          <a:sy n="40" d="100"/>
        </p:scale>
        <p:origin x="12" y="-166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99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0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4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3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3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4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5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5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5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0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5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3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1" y="1286213"/>
            <a:ext cx="9191889" cy="5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45200" y="1602462"/>
            <a:ext cx="842611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AE SENIOR THESIS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APRIL 14</a:t>
            </a:r>
            <a:r>
              <a:rPr lang="en-US" sz="4400" baseline="30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th</a:t>
            </a: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, 2014</a:t>
            </a:r>
          </a:p>
          <a:p>
            <a:pPr algn="ctr"/>
            <a:endParaRPr lang="en-US" sz="44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4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CHRIS DUARTE – STRUCTURAL</a:t>
            </a:r>
          </a:p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Dr. THOMAS BOOTHBY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183703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ORCHARD </a:t>
            </a:r>
          </a:p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PLAZA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8592800" y="3954642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73" y="1017049"/>
            <a:ext cx="7321296" cy="538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54900" y="5044520"/>
            <a:ext cx="5442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LIMESTONE 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447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OCCUPANCY –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LEVELS 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SIZE – 144,000 S.F.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COST - $18.5 MILLION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COMPLETED – DECEMBER 						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935200" y="50292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060" name="Straight Connector 2059"/>
          <p:cNvCxnSpPr>
            <a:endCxn id="2" idx="1"/>
          </p:cNvCxnSpPr>
          <p:nvPr/>
        </p:nvCxnSpPr>
        <p:spPr>
          <a:xfrm>
            <a:off x="15728158" y="5429240"/>
            <a:ext cx="4426742" cy="1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1241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73" y="1017049"/>
            <a:ext cx="7321296" cy="538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54900" y="5044520"/>
            <a:ext cx="5442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LIMESTONE 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447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OCCUPANCY –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LEVELS 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SIZE – 144,000 S.F.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COST - $18.5 MILLION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COMPLETED – DECEMBER 						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104142" y="380692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GLAZING &amp; CURTAIN WALL</a:t>
            </a:r>
          </a:p>
        </p:txBody>
      </p:sp>
      <p:sp>
        <p:nvSpPr>
          <p:cNvPr id="3" name="Oval 2"/>
          <p:cNvSpPr/>
          <p:nvPr/>
        </p:nvSpPr>
        <p:spPr>
          <a:xfrm>
            <a:off x="14935200" y="50292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307488" y="3341182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26" idx="6"/>
            <a:endCxn id="22" idx="1"/>
          </p:cNvCxnSpPr>
          <p:nvPr/>
        </p:nvCxnSpPr>
        <p:spPr>
          <a:xfrm>
            <a:off x="14100446" y="3737661"/>
            <a:ext cx="5003696" cy="453984"/>
          </a:xfrm>
          <a:prstGeom prst="bentConnector3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2" idx="1"/>
          </p:cNvCxnSpPr>
          <p:nvPr/>
        </p:nvCxnSpPr>
        <p:spPr>
          <a:xfrm>
            <a:off x="15728158" y="5429240"/>
            <a:ext cx="4426742" cy="1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10532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73" y="1017049"/>
            <a:ext cx="7321296" cy="538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54900" y="5044520"/>
            <a:ext cx="5442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LIMESTONE 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447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OCCUPANCY –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LEVELS 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SIZE – 144,000 S.F.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COST - $18.5 MILLION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COMPLETED – DECEMBER 						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869525" y="2514599"/>
            <a:ext cx="401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BRICK VENEER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04142" y="380692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GLAZING &amp; CURTAIN WALL</a:t>
            </a:r>
          </a:p>
        </p:txBody>
      </p:sp>
      <p:sp>
        <p:nvSpPr>
          <p:cNvPr id="3" name="Oval 2"/>
          <p:cNvSpPr/>
          <p:nvPr/>
        </p:nvSpPr>
        <p:spPr>
          <a:xfrm>
            <a:off x="14935200" y="50292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307488" y="3341182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782800" y="25146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33" name="Elbow Connector 32"/>
          <p:cNvCxnSpPr>
            <a:stCxn id="26" idx="6"/>
            <a:endCxn id="22" idx="1"/>
          </p:cNvCxnSpPr>
          <p:nvPr/>
        </p:nvCxnSpPr>
        <p:spPr>
          <a:xfrm>
            <a:off x="14100446" y="3737661"/>
            <a:ext cx="5003696" cy="453984"/>
          </a:xfrm>
          <a:prstGeom prst="bentConnector3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>
            <a:stCxn id="29" idx="6"/>
          </p:cNvCxnSpPr>
          <p:nvPr/>
        </p:nvCxnSpPr>
        <p:spPr>
          <a:xfrm>
            <a:off x="15575758" y="2911079"/>
            <a:ext cx="4907886" cy="0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2" idx="1"/>
          </p:cNvCxnSpPr>
          <p:nvPr/>
        </p:nvCxnSpPr>
        <p:spPr>
          <a:xfrm>
            <a:off x="15728158" y="5429240"/>
            <a:ext cx="4426742" cy="1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35981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73" y="1017049"/>
            <a:ext cx="7321296" cy="538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154900" y="5044520"/>
            <a:ext cx="5442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LIMESTONE BASE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447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OCCUPANCY –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LEVELS 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SIZE – 144,000 S.F.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COST - $18.5 MILLION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COMPLETED – DECEMBER 						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869525" y="2514599"/>
            <a:ext cx="4013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BRICK VENEER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04142" y="3806924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GLAZING &amp; CURTAIN WALL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88200" y="1139278"/>
            <a:ext cx="5975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METAL PANELING</a:t>
            </a:r>
          </a:p>
        </p:txBody>
      </p:sp>
      <p:sp>
        <p:nvSpPr>
          <p:cNvPr id="3" name="Oval 2"/>
          <p:cNvSpPr/>
          <p:nvPr/>
        </p:nvSpPr>
        <p:spPr>
          <a:xfrm>
            <a:off x="14935200" y="50292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3307488" y="3341182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782800" y="25146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5759116" y="1524000"/>
            <a:ext cx="792958" cy="792958"/>
          </a:xfrm>
          <a:prstGeom prst="ellipse">
            <a:avLst/>
          </a:prstGeom>
          <a:noFill/>
          <a:ln w="5715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stCxn id="30" idx="6"/>
            <a:endCxn id="23" idx="1"/>
          </p:cNvCxnSpPr>
          <p:nvPr/>
        </p:nvCxnSpPr>
        <p:spPr>
          <a:xfrm flipV="1">
            <a:off x="16552074" y="1523999"/>
            <a:ext cx="3336126" cy="396480"/>
          </a:xfrm>
          <a:prstGeom prst="bentConnector3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6" idx="6"/>
            <a:endCxn id="22" idx="1"/>
          </p:cNvCxnSpPr>
          <p:nvPr/>
        </p:nvCxnSpPr>
        <p:spPr>
          <a:xfrm>
            <a:off x="14100446" y="3737661"/>
            <a:ext cx="5003696" cy="453984"/>
          </a:xfrm>
          <a:prstGeom prst="bentConnector3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Straight Connector 2056"/>
          <p:cNvCxnSpPr>
            <a:stCxn id="29" idx="6"/>
          </p:cNvCxnSpPr>
          <p:nvPr/>
        </p:nvCxnSpPr>
        <p:spPr>
          <a:xfrm>
            <a:off x="15575758" y="2911079"/>
            <a:ext cx="4907886" cy="0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endCxn id="2" idx="1"/>
          </p:cNvCxnSpPr>
          <p:nvPr/>
        </p:nvCxnSpPr>
        <p:spPr>
          <a:xfrm>
            <a:off x="15728158" y="5429240"/>
            <a:ext cx="4426742" cy="1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37987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1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430000" y="4800600"/>
            <a:ext cx="1447800" cy="1143000"/>
          </a:xfrm>
          <a:prstGeom prst="rect">
            <a:avLst/>
          </a:prstGeom>
          <a:solidFill>
            <a:srgbClr val="E46C0A">
              <a:alpha val="16863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163800" y="1329027"/>
            <a:ext cx="949721" cy="1181851"/>
          </a:xfrm>
          <a:prstGeom prst="rect">
            <a:avLst/>
          </a:prstGeom>
          <a:solidFill>
            <a:schemeClr val="bg2">
              <a:lumMod val="60000"/>
              <a:lumOff val="40000"/>
              <a:alpha val="44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1592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TYPICAL BAYS CONSIDERED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8434" y="2702243"/>
            <a:ext cx="607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- 35’ x 42’         28’ x 35’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467" y="2744064"/>
            <a:ext cx="685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7600" y="2744064"/>
            <a:ext cx="6858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94773" y="3774279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557395" y="1788840"/>
            <a:ext cx="313750" cy="573360"/>
            <a:chOff x="10439400" y="1865040"/>
            <a:chExt cx="313750" cy="573360"/>
          </a:xfrm>
        </p:grpSpPr>
        <p:sp>
          <p:nvSpPr>
            <p:cNvPr id="29" name="Isosceles Triangle 28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30026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1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430000" y="4800600"/>
            <a:ext cx="1447800" cy="1143000"/>
          </a:xfrm>
          <a:prstGeom prst="rect">
            <a:avLst/>
          </a:prstGeom>
          <a:solidFill>
            <a:srgbClr val="E46C0A">
              <a:alpha val="16863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163800" y="1329027"/>
            <a:ext cx="949721" cy="1181851"/>
          </a:xfrm>
          <a:prstGeom prst="rect">
            <a:avLst/>
          </a:prstGeom>
          <a:solidFill>
            <a:schemeClr val="bg2">
              <a:lumMod val="60000"/>
              <a:lumOff val="40000"/>
              <a:alpha val="44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1592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TYPICAL BAYS CONSIDERED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8434" y="2702243"/>
            <a:ext cx="607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- 35’ x 42’         28’ x 35’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467" y="2744064"/>
            <a:ext cx="685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7600" y="2744064"/>
            <a:ext cx="6858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94773" y="3774279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557395" y="1788840"/>
            <a:ext cx="313750" cy="573360"/>
            <a:chOff x="10439400" y="1865040"/>
            <a:chExt cx="313750" cy="573360"/>
          </a:xfrm>
        </p:grpSpPr>
        <p:sp>
          <p:nvSpPr>
            <p:cNvPr id="29" name="Isosceles Triangle 28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5638660" y="4419600"/>
            <a:ext cx="1125340" cy="381000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58145" y="3658385"/>
            <a:ext cx="562670" cy="381000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703967" y="4114018"/>
            <a:ext cx="545433" cy="381782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12802383" y="3733802"/>
            <a:ext cx="455631" cy="304801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22256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1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430000" y="4800600"/>
            <a:ext cx="1447800" cy="1143000"/>
          </a:xfrm>
          <a:prstGeom prst="rect">
            <a:avLst/>
          </a:prstGeom>
          <a:solidFill>
            <a:srgbClr val="E46C0A">
              <a:alpha val="16863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163800" y="1329027"/>
            <a:ext cx="949721" cy="1181851"/>
          </a:xfrm>
          <a:prstGeom prst="rect">
            <a:avLst/>
          </a:prstGeom>
          <a:solidFill>
            <a:schemeClr val="bg2">
              <a:lumMod val="60000"/>
              <a:lumOff val="40000"/>
              <a:alpha val="44000"/>
            </a:schemeClr>
          </a:solidFill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1592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TYPICAL BAYS CONSIDERED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8434" y="2702243"/>
            <a:ext cx="607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- 35’ x 42’         28’ x 35’ 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9467" y="2744064"/>
            <a:ext cx="6858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67600" y="2744064"/>
            <a:ext cx="685800" cy="68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6673" y="4259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DECKING  REGIONS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530518" y="5246638"/>
            <a:ext cx="6070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N-S                         E-W-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1551" y="5288458"/>
            <a:ext cx="685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99684" y="5246638"/>
            <a:ext cx="685800" cy="685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278600" y="3581400"/>
            <a:ext cx="4191000" cy="2362200"/>
          </a:xfrm>
          <a:prstGeom prst="rect">
            <a:avLst/>
          </a:prstGeom>
          <a:solidFill>
            <a:schemeClr val="accent4">
              <a:lumMod val="75000"/>
              <a:alpha val="56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469600" y="1262514"/>
            <a:ext cx="2819400" cy="4681086"/>
          </a:xfrm>
          <a:prstGeom prst="rect">
            <a:avLst/>
          </a:prstGeom>
          <a:solidFill>
            <a:schemeClr val="accent3">
              <a:lumMod val="75000"/>
              <a:alpha val="43000"/>
            </a:schemeClr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294773" y="3774279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557395" y="1788840"/>
            <a:ext cx="313750" cy="573360"/>
            <a:chOff x="10439400" y="1865040"/>
            <a:chExt cx="313750" cy="573360"/>
          </a:xfrm>
        </p:grpSpPr>
        <p:sp>
          <p:nvSpPr>
            <p:cNvPr id="29" name="Isosceles Triangle 28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735800" y="1826940"/>
            <a:ext cx="313750" cy="573360"/>
            <a:chOff x="10439400" y="1865040"/>
            <a:chExt cx="313750" cy="573360"/>
          </a:xfrm>
        </p:grpSpPr>
        <p:sp>
          <p:nvSpPr>
            <p:cNvPr id="36" name="Isosceles Triangle 35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5638660" y="4419600"/>
            <a:ext cx="1125340" cy="381000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58145" y="3658385"/>
            <a:ext cx="562670" cy="381000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703967" y="4114018"/>
            <a:ext cx="545433" cy="381782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12802383" y="3733802"/>
            <a:ext cx="455631" cy="304801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ln w="285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1374100" y="4259759"/>
            <a:ext cx="0" cy="1112341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4269700" y="3086963"/>
            <a:ext cx="1219200" cy="0"/>
          </a:xfrm>
          <a:prstGeom prst="straightConnector1">
            <a:avLst/>
          </a:prstGeom>
          <a:ln>
            <a:solidFill>
              <a:schemeClr val="tx1">
                <a:lumMod val="6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17072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1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11430000" y="3600450"/>
            <a:ext cx="2819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30000" y="5943600"/>
            <a:ext cx="2819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249400" y="129540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068800" y="125730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058400" y="363855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163800" y="1323975"/>
            <a:ext cx="9906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249400" y="3600450"/>
            <a:ext cx="990600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857055" y="3638550"/>
            <a:ext cx="0" cy="1114425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1600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EXISTING ECCENTRIC FRAMES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0" y="32766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 - FULL HEIGHT FRAMES</a:t>
            </a:r>
          </a:p>
          <a:p>
            <a:pPr marL="571500" indent="-571500">
              <a:buFontTx/>
              <a:buChar char="-"/>
            </a:pPr>
            <a:endParaRPr lang="en-US" sz="44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 - GROUND LEVEL FRAMES</a:t>
            </a:r>
          </a:p>
        </p:txBody>
      </p:sp>
      <p:sp>
        <p:nvSpPr>
          <p:cNvPr id="4097" name="Rectangle 4096"/>
          <p:cNvSpPr/>
          <p:nvPr/>
        </p:nvSpPr>
        <p:spPr>
          <a:xfrm>
            <a:off x="762000" y="3495107"/>
            <a:ext cx="1143000" cy="323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5035" y="4885757"/>
            <a:ext cx="1143000" cy="323850"/>
          </a:xfrm>
          <a:prstGeom prst="rect">
            <a:avLst/>
          </a:prstGeom>
          <a:solidFill>
            <a:srgbClr val="AD40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4101" name="Straight Connector 4100"/>
          <p:cNvCxnSpPr/>
          <p:nvPr/>
        </p:nvCxnSpPr>
        <p:spPr>
          <a:xfrm>
            <a:off x="228600" y="2743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557395" y="1788840"/>
            <a:ext cx="313750" cy="573360"/>
            <a:chOff x="10439400" y="1865040"/>
            <a:chExt cx="313750" cy="573360"/>
          </a:xfrm>
        </p:grpSpPr>
        <p:sp>
          <p:nvSpPr>
            <p:cNvPr id="28" name="Isosceles Triangle 27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41530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61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11430000" y="3600450"/>
            <a:ext cx="2819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430000" y="5943600"/>
            <a:ext cx="28194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249400" y="129540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068800" y="125730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058400" y="3638550"/>
            <a:ext cx="0" cy="230505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163800" y="1323975"/>
            <a:ext cx="99060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249400" y="3600450"/>
            <a:ext cx="990600" cy="0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857055" y="3638550"/>
            <a:ext cx="0" cy="1114425"/>
          </a:xfrm>
          <a:prstGeom prst="line">
            <a:avLst/>
          </a:prstGeom>
          <a:ln w="539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1600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EXISTING ECCENTRIC FRAMES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5000" y="32766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 - FULL HEIGHT FRAMES</a:t>
            </a:r>
          </a:p>
          <a:p>
            <a:pPr marL="571500" indent="-571500">
              <a:buFontTx/>
              <a:buChar char="-"/>
            </a:pPr>
            <a:endParaRPr lang="en-US" sz="44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 - GROUND LEVEL FRAMES</a:t>
            </a:r>
          </a:p>
        </p:txBody>
      </p:sp>
      <p:sp>
        <p:nvSpPr>
          <p:cNvPr id="4097" name="Rectangle 4096"/>
          <p:cNvSpPr/>
          <p:nvPr/>
        </p:nvSpPr>
        <p:spPr>
          <a:xfrm>
            <a:off x="762000" y="3495107"/>
            <a:ext cx="1143000" cy="3238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5035" y="4885757"/>
            <a:ext cx="1143000" cy="323850"/>
          </a:xfrm>
          <a:prstGeom prst="rect">
            <a:avLst/>
          </a:prstGeom>
          <a:solidFill>
            <a:srgbClr val="AD40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4101" name="Straight Connector 4100"/>
          <p:cNvCxnSpPr/>
          <p:nvPr/>
        </p:nvCxnSpPr>
        <p:spPr>
          <a:xfrm>
            <a:off x="228600" y="27432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557395" y="1788840"/>
            <a:ext cx="313750" cy="573360"/>
            <a:chOff x="10439400" y="1865040"/>
            <a:chExt cx="313750" cy="573360"/>
          </a:xfrm>
        </p:grpSpPr>
        <p:sp>
          <p:nvSpPr>
            <p:cNvPr id="28" name="Isosceles Triangle 27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7283">
            <a:off x="23193170" y="5484572"/>
            <a:ext cx="629868" cy="8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0" y="1028990"/>
            <a:ext cx="6696750" cy="57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6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4200" y="2951496"/>
            <a:ext cx="653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136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36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6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4200" y="2951496"/>
            <a:ext cx="653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PROPOSAL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16764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cxnSp>
        <p:nvCxnSpPr>
          <p:cNvPr id="4" name="Elbow Connector 3"/>
          <p:cNvCxnSpPr>
            <a:stCxn id="35" idx="1"/>
          </p:cNvCxnSpPr>
          <p:nvPr/>
        </p:nvCxnSpPr>
        <p:spPr>
          <a:xfrm rot="10800000">
            <a:off x="8153400" y="2133600"/>
            <a:ext cx="2590800" cy="1602726"/>
          </a:xfrm>
          <a:prstGeom prst="bentConnector3">
            <a:avLst/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4200" y="2951496"/>
            <a:ext cx="653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PROPOSAL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8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INTEGRATION</a:t>
            </a:r>
          </a:p>
        </p:txBody>
      </p:sp>
      <p:cxnSp>
        <p:nvCxnSpPr>
          <p:cNvPr id="4" name="Elbow Connector 3"/>
          <p:cNvCxnSpPr>
            <a:stCxn id="35" idx="1"/>
          </p:cNvCxnSpPr>
          <p:nvPr/>
        </p:nvCxnSpPr>
        <p:spPr>
          <a:xfrm rot="10800000">
            <a:off x="8153400" y="2133600"/>
            <a:ext cx="2590800" cy="1602726"/>
          </a:xfrm>
          <a:prstGeom prst="bentConnector3">
            <a:avLst/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3429000"/>
            <a:ext cx="0" cy="990600"/>
          </a:xfrm>
          <a:prstGeom prst="straightConnector1">
            <a:avLst/>
          </a:prstGeom>
          <a:ln w="38100">
            <a:solidFill>
              <a:srgbClr val="AD403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1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4200" y="2951496"/>
            <a:ext cx="653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PROPOSAL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8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INTEGRATION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88200" y="1805401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LATERAL FRAMING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8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cxnSp>
        <p:nvCxnSpPr>
          <p:cNvPr id="4" name="Elbow Connector 3"/>
          <p:cNvCxnSpPr>
            <a:stCxn id="35" idx="1"/>
          </p:cNvCxnSpPr>
          <p:nvPr/>
        </p:nvCxnSpPr>
        <p:spPr>
          <a:xfrm rot="10800000">
            <a:off x="8153400" y="2133600"/>
            <a:ext cx="2590800" cy="1602726"/>
          </a:xfrm>
          <a:prstGeom prst="bentConnector3">
            <a:avLst/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3429000"/>
            <a:ext cx="0" cy="990600"/>
          </a:xfrm>
          <a:prstGeom prst="straightConnector1">
            <a:avLst/>
          </a:prstGeom>
          <a:ln w="38100">
            <a:solidFill>
              <a:srgbClr val="AD403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5" idx="3"/>
          </p:cNvCxnSpPr>
          <p:nvPr/>
        </p:nvCxnSpPr>
        <p:spPr>
          <a:xfrm flipV="1">
            <a:off x="17283244" y="2362200"/>
            <a:ext cx="2376356" cy="1374126"/>
          </a:xfrm>
          <a:prstGeom prst="bentConnector3">
            <a:avLst>
              <a:gd name="adj1" fmla="val 35824"/>
            </a:avLst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3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744200" y="2951496"/>
            <a:ext cx="653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PROPOSAL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954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8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INTEGRATION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888200" y="1805401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LATERAL FRAMING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48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ARCHITECTURAL IMPACT</a:t>
            </a:r>
          </a:p>
        </p:txBody>
      </p:sp>
      <p:cxnSp>
        <p:nvCxnSpPr>
          <p:cNvPr id="4" name="Elbow Connector 3"/>
          <p:cNvCxnSpPr>
            <a:stCxn id="35" idx="1"/>
          </p:cNvCxnSpPr>
          <p:nvPr/>
        </p:nvCxnSpPr>
        <p:spPr>
          <a:xfrm rot="10800000">
            <a:off x="8153400" y="2133600"/>
            <a:ext cx="2590800" cy="1602726"/>
          </a:xfrm>
          <a:prstGeom prst="bentConnector3">
            <a:avLst/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3429000"/>
            <a:ext cx="0" cy="990600"/>
          </a:xfrm>
          <a:prstGeom prst="straightConnector1">
            <a:avLst/>
          </a:prstGeom>
          <a:ln w="38100">
            <a:solidFill>
              <a:srgbClr val="AD403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5" idx="3"/>
          </p:cNvCxnSpPr>
          <p:nvPr/>
        </p:nvCxnSpPr>
        <p:spPr>
          <a:xfrm flipV="1">
            <a:off x="17283244" y="2362200"/>
            <a:ext cx="2376356" cy="1374126"/>
          </a:xfrm>
          <a:prstGeom prst="bentConnector3">
            <a:avLst>
              <a:gd name="adj1" fmla="val 35824"/>
            </a:avLst>
          </a:prstGeom>
          <a:ln w="38100">
            <a:solidFill>
              <a:srgbClr val="AD403D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431500" y="3429000"/>
            <a:ext cx="0" cy="990600"/>
          </a:xfrm>
          <a:prstGeom prst="straightConnector1">
            <a:avLst/>
          </a:prstGeom>
          <a:ln w="38100">
            <a:solidFill>
              <a:srgbClr val="AD403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958123"/>
            <a:ext cx="647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32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NON-COMPOSITE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2” DECK WITH 4.5” SLAB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28” DEPTH RESTRICTION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42’ SPAN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80psf DEAD LOAD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100psf LIVE LOAD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21083351" y="1598340"/>
            <a:ext cx="313750" cy="573360"/>
            <a:chOff x="10439400" y="1865040"/>
            <a:chExt cx="313750" cy="573360"/>
          </a:xfrm>
        </p:grpSpPr>
        <p:sp>
          <p:nvSpPr>
            <p:cNvPr id="26" name="Isosceles Triangle 25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7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958123"/>
            <a:ext cx="647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32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NON-COMPOSITE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2” DECK WITH 4.5” SLAB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28” DEPTH RESTRICTION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42’ SPAN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80psf DEAD LOAD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100psf LIVE LOAD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10896600" y="1166355"/>
            <a:ext cx="6477000" cy="5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483644" y="4495800"/>
            <a:ext cx="1842956" cy="1752600"/>
          </a:xfrm>
          <a:prstGeom prst="rect">
            <a:avLst/>
          </a:prstGeom>
          <a:noFill/>
          <a:ln w="3810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80558" y="1166355"/>
            <a:ext cx="6493042" cy="5358090"/>
          </a:xfrm>
          <a:prstGeom prst="rect">
            <a:avLst/>
          </a:prstGeom>
          <a:noFill/>
          <a:ln w="3810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373600" y="1166355"/>
            <a:ext cx="4953000" cy="3329445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373600" y="6248400"/>
            <a:ext cx="4953000" cy="271169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083351" y="1598340"/>
            <a:ext cx="313750" cy="573360"/>
            <a:chOff x="10439400" y="1865040"/>
            <a:chExt cx="313750" cy="573360"/>
          </a:xfrm>
        </p:grpSpPr>
        <p:sp>
          <p:nvSpPr>
            <p:cNvPr id="26" name="Isosceles Triangle 25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3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958123"/>
            <a:ext cx="701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VIBRATION CONCERNS</a:t>
            </a:r>
          </a:p>
          <a:p>
            <a:pPr algn="ctr"/>
            <a:endParaRPr lang="en-US" sz="32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2” DECK WITH 4.5” SLAB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28LH11JOISTS w/ 42’ SPAN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W30x108 GIRDER w/ 35’ SPAN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80psf DEAD LOAD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100psf LIVE LOAD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10896600" y="1166355"/>
            <a:ext cx="6477000" cy="53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0483644" y="4495800"/>
            <a:ext cx="1842956" cy="1752600"/>
          </a:xfrm>
          <a:prstGeom prst="rect">
            <a:avLst/>
          </a:prstGeom>
          <a:noFill/>
          <a:ln w="3810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880558" y="1166355"/>
            <a:ext cx="6493042" cy="5358090"/>
          </a:xfrm>
          <a:prstGeom prst="rect">
            <a:avLst/>
          </a:prstGeom>
          <a:noFill/>
          <a:ln w="38100">
            <a:solidFill>
              <a:srgbClr val="AD4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373600" y="1166355"/>
            <a:ext cx="4953000" cy="3329445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7373600" y="6248400"/>
            <a:ext cx="4953000" cy="271169"/>
          </a:xfrm>
          <a:prstGeom prst="line">
            <a:avLst/>
          </a:prstGeom>
          <a:ln w="38100">
            <a:solidFill>
              <a:srgbClr val="AD4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1083351" y="1598340"/>
            <a:ext cx="313750" cy="573360"/>
            <a:chOff x="10439400" y="1865040"/>
            <a:chExt cx="313750" cy="573360"/>
          </a:xfrm>
        </p:grpSpPr>
        <p:sp>
          <p:nvSpPr>
            <p:cNvPr id="26" name="Isosceles Triangle 25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25267" y="5438890"/>
                <a:ext cx="4800600" cy="688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65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−0.35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(0.005)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0.003 (603348)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=0.0035&lt;0.005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267" y="5438890"/>
                <a:ext cx="4800600" cy="6884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http://sweetclipart.com/multisite/sweetclipart/files/check_mark_green.png"/>
          <p:cNvPicPr/>
          <p:nvPr/>
        </p:nvPicPr>
        <p:blipFill>
          <a:blip r:embed="rId6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11" y="5528369"/>
            <a:ext cx="663350" cy="50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0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21083351" y="1598340"/>
            <a:ext cx="313750" cy="573360"/>
            <a:chOff x="10439400" y="1865040"/>
            <a:chExt cx="313750" cy="573360"/>
          </a:xfrm>
        </p:grpSpPr>
        <p:sp>
          <p:nvSpPr>
            <p:cNvPr id="34" name="Isosceles Triangle 33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/>
        </p:blipFill>
        <p:spPr bwMode="auto">
          <a:xfrm>
            <a:off x="609601" y="987345"/>
            <a:ext cx="8229599" cy="552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1"/>
          <a:stretch/>
        </p:blipFill>
        <p:spPr bwMode="auto">
          <a:xfrm>
            <a:off x="10210800" y="1183469"/>
            <a:ext cx="7848600" cy="509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45306" y="5743634"/>
            <a:ext cx="485653" cy="471575"/>
            <a:chOff x="3945306" y="5743634"/>
            <a:chExt cx="485653" cy="471575"/>
          </a:xfrm>
        </p:grpSpPr>
        <p:sp>
          <p:nvSpPr>
            <p:cNvPr id="25" name="Isosceles Triangle 24"/>
            <p:cNvSpPr/>
            <p:nvPr/>
          </p:nvSpPr>
          <p:spPr>
            <a:xfrm rot="13857851">
              <a:off x="3922711" y="6000254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2860477">
              <a:off x="4058641" y="5685065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306547" y="5571948"/>
            <a:ext cx="485653" cy="471575"/>
            <a:chOff x="3945306" y="5743634"/>
            <a:chExt cx="485653" cy="471575"/>
          </a:xfrm>
        </p:grpSpPr>
        <p:sp>
          <p:nvSpPr>
            <p:cNvPr id="29" name="Isosceles Triangle 28"/>
            <p:cNvSpPr/>
            <p:nvPr/>
          </p:nvSpPr>
          <p:spPr>
            <a:xfrm rot="13857851">
              <a:off x="3922711" y="6000254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2860477">
              <a:off x="4058641" y="5685065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56937" y="5389708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ECCENTRIC FRAMING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24085" y="5505271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FRAMING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1028990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21083351" y="1598340"/>
            <a:ext cx="313750" cy="573360"/>
            <a:chOff x="10439400" y="1865040"/>
            <a:chExt cx="313750" cy="573360"/>
          </a:xfrm>
        </p:grpSpPr>
        <p:sp>
          <p:nvSpPr>
            <p:cNvPr id="34" name="Isosceles Triangle 33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823938"/>
            <a:ext cx="7907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INTEGRATION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18” X 30” SUPPLY DUCT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8” AUXILARY DUCTS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9146" y="1177463"/>
            <a:ext cx="9204589" cy="3895384"/>
            <a:chOff x="9590984" y="690563"/>
            <a:chExt cx="8773215" cy="371282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448725" y="-1512086"/>
              <a:ext cx="3712826" cy="811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10234703" y="1120109"/>
              <a:ext cx="0" cy="286782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</a:schemeClr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590984" y="2269431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ozuka Gothic Pro EL" pitchFamily="34" charset="-128"/>
                  <a:ea typeface="Kozuka Gothic Pro EL" pitchFamily="34" charset="-128"/>
                </a:rPr>
                <a:t>36”</a:t>
              </a:r>
              <a:endParaRPr lang="en-US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00608" y="4857575"/>
            <a:ext cx="414675" cy="414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00608" y="5736261"/>
            <a:ext cx="414675" cy="414675"/>
          </a:xfrm>
          <a:prstGeom prst="rect">
            <a:avLst/>
          </a:prstGeom>
          <a:solidFill>
            <a:srgbClr val="CF1F9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430000" y="4741746"/>
            <a:ext cx="403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CONCRETE SLAB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66770" y="5620432"/>
            <a:ext cx="535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ACOUSTIC TILE CEILING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423848" y="4915412"/>
            <a:ext cx="414675" cy="414675"/>
          </a:xfrm>
          <a:prstGeom prst="rect">
            <a:avLst/>
          </a:prstGeom>
          <a:solidFill>
            <a:srgbClr val="0ADAE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421600" y="5794098"/>
            <a:ext cx="414675" cy="414675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78800" y="4824950"/>
            <a:ext cx="332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HVAC DUCTS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03649" y="5678269"/>
            <a:ext cx="429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FLOOR STRUCTURE</a:t>
            </a:r>
          </a:p>
        </p:txBody>
      </p:sp>
    </p:spTree>
    <p:extLst>
      <p:ext uri="{BB962C8B-B14F-4D97-AF65-F5344CB8AC3E}">
        <p14:creationId xmlns:p14="http://schemas.microsoft.com/office/powerpoint/2010/main" val="21410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27447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823938"/>
            <a:ext cx="79074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INTEGRATION</a:t>
            </a:r>
          </a:p>
          <a:p>
            <a:pPr algn="ctr"/>
            <a:endParaRPr lang="en-US" sz="48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18” X 30” SUPPLY DUCT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8” AUXILARY DUCTS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9146" y="1177463"/>
            <a:ext cx="9204589" cy="3895384"/>
            <a:chOff x="9590984" y="690563"/>
            <a:chExt cx="8773215" cy="371282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448725" y="-1512086"/>
              <a:ext cx="3712826" cy="811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10234703" y="1120109"/>
              <a:ext cx="0" cy="286782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</a:schemeClr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9590984" y="2269431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ozuka Gothic Pro EL" pitchFamily="34" charset="-128"/>
                  <a:ea typeface="Kozuka Gothic Pro EL" pitchFamily="34" charset="-128"/>
                </a:rPr>
                <a:t>36”</a:t>
              </a:r>
              <a:endParaRPr lang="en-US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895029" y="1177461"/>
            <a:ext cx="5039580" cy="3500594"/>
            <a:chOff x="20421600" y="690562"/>
            <a:chExt cx="4914900" cy="329737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35165" y="186597"/>
              <a:ext cx="3297370" cy="430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21031200" y="1120109"/>
              <a:ext cx="0" cy="246129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</a:schemeClr>
              </a:solidFill>
              <a:headEnd type="triangl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421600" y="2058827"/>
              <a:ext cx="609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ozuka Gothic Pro EL" pitchFamily="34" charset="-128"/>
                  <a:ea typeface="Kozuka Gothic Pro EL" pitchFamily="34" charset="-128"/>
                </a:rPr>
                <a:t>31”</a:t>
              </a:r>
              <a:endParaRPr lang="en-US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00608" y="4857575"/>
            <a:ext cx="414675" cy="4146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900608" y="5736261"/>
            <a:ext cx="414675" cy="414675"/>
          </a:xfrm>
          <a:prstGeom prst="rect">
            <a:avLst/>
          </a:prstGeom>
          <a:solidFill>
            <a:srgbClr val="CF1F9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430000" y="4741746"/>
            <a:ext cx="403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CONCRETE SLAB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66770" y="5620432"/>
            <a:ext cx="535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ACOUSTIC TILE CEILING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0423848" y="4915412"/>
            <a:ext cx="414675" cy="414675"/>
          </a:xfrm>
          <a:prstGeom prst="rect">
            <a:avLst/>
          </a:prstGeom>
          <a:solidFill>
            <a:srgbClr val="0ADAE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421600" y="5794098"/>
            <a:ext cx="414675" cy="414675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878800" y="4824950"/>
            <a:ext cx="3321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HVAC DUCTS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03649" y="5678269"/>
            <a:ext cx="4294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FLOOR STRUCTURE</a:t>
            </a:r>
          </a:p>
        </p:txBody>
      </p:sp>
    </p:spTree>
    <p:extLst>
      <p:ext uri="{BB962C8B-B14F-4D97-AF65-F5344CB8AC3E}">
        <p14:creationId xmlns:p14="http://schemas.microsoft.com/office/powerpoint/2010/main" val="7602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1081508"/>
            <a:ext cx="7473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FRAME COMPARISON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MAXIMUM WIND SPEED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90mph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CONTROLLING LOAD CASE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WIND N-S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TOTAL BASE SHEAR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496 kips</a:t>
            </a:r>
            <a:endParaRPr lang="en-US" sz="4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28600" y="22098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9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1081508"/>
            <a:ext cx="7473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FRAME COMPARISON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MAXIMUM WIND SPEED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90mph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CONTROLLING LOAD CASE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WIND N-S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TOTAL BASE SHEAR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496 kips</a:t>
            </a:r>
            <a:endParaRPr lang="en-US" sz="4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829800" y="762000"/>
            <a:ext cx="6996244" cy="4927080"/>
            <a:chOff x="9829800" y="983334"/>
            <a:chExt cx="6996244" cy="49270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83334"/>
              <a:ext cx="6996244" cy="4687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43" name="Group 42"/>
            <p:cNvGrpSpPr/>
            <p:nvPr/>
          </p:nvGrpSpPr>
          <p:grpSpPr>
            <a:xfrm>
              <a:off x="10595495" y="1573396"/>
              <a:ext cx="313750" cy="573360"/>
              <a:chOff x="10439400" y="1865040"/>
              <a:chExt cx="313750" cy="57336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0515600" y="1865040"/>
                <a:ext cx="237550" cy="192360"/>
              </a:xfrm>
              <a:prstGeom prst="triangle">
                <a:avLst/>
              </a:prstGeom>
              <a:noFill/>
              <a:ln w="28575" cap="flat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439400" y="2007513"/>
                <a:ext cx="313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N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210800" y="5257800"/>
              <a:ext cx="6019800" cy="652614"/>
              <a:chOff x="10210800" y="5257800"/>
              <a:chExt cx="6019800" cy="65261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0210800" y="5291767"/>
                <a:ext cx="0" cy="61864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109728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11811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210800" y="5910414"/>
                <a:ext cx="601980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25730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3335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14097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4782800" y="5257802"/>
                <a:ext cx="0" cy="65261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468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6230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9" name="Straight Connector 68"/>
          <p:cNvCxnSpPr/>
          <p:nvPr/>
        </p:nvCxnSpPr>
        <p:spPr>
          <a:xfrm>
            <a:off x="228600" y="22098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030200" y="3257550"/>
            <a:ext cx="114300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477500" y="20343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CENTER OF RIGIDITY</a:t>
            </a:r>
          </a:p>
        </p:txBody>
      </p:sp>
      <p:cxnSp>
        <p:nvCxnSpPr>
          <p:cNvPr id="63" name="Elbow Connector 62"/>
          <p:cNvCxnSpPr>
            <a:stCxn id="72" idx="2"/>
          </p:cNvCxnSpPr>
          <p:nvPr/>
        </p:nvCxnSpPr>
        <p:spPr>
          <a:xfrm rot="16200000" flipH="1">
            <a:off x="11942355" y="2303055"/>
            <a:ext cx="880290" cy="1143000"/>
          </a:xfrm>
          <a:prstGeom prst="bentConnector2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8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1081508"/>
            <a:ext cx="7473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FRAME COMPARISON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MAXIMUM WIND SPEED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90mph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CONTROLLING LOAD CASE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WIND N-S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TOTAL BASE SHEAR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496 kips</a:t>
            </a:r>
            <a:endParaRPr lang="en-US" sz="4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829800" y="762000"/>
            <a:ext cx="6996244" cy="4927080"/>
            <a:chOff x="9829800" y="983334"/>
            <a:chExt cx="6996244" cy="49270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83334"/>
              <a:ext cx="6996244" cy="4687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43" name="Group 42"/>
            <p:cNvGrpSpPr/>
            <p:nvPr/>
          </p:nvGrpSpPr>
          <p:grpSpPr>
            <a:xfrm>
              <a:off x="10595495" y="1573396"/>
              <a:ext cx="313750" cy="573360"/>
              <a:chOff x="10439400" y="1865040"/>
              <a:chExt cx="313750" cy="57336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0515600" y="1865040"/>
                <a:ext cx="237550" cy="192360"/>
              </a:xfrm>
              <a:prstGeom prst="triangle">
                <a:avLst/>
              </a:prstGeom>
              <a:noFill/>
              <a:ln w="28575" cap="flat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439400" y="2007513"/>
                <a:ext cx="313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N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210800" y="5257800"/>
              <a:ext cx="6019800" cy="652614"/>
              <a:chOff x="10210800" y="5257800"/>
              <a:chExt cx="6019800" cy="65261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0210800" y="5291767"/>
                <a:ext cx="0" cy="61864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109728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11811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210800" y="5910414"/>
                <a:ext cx="601980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25730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3335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14097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4782800" y="5257802"/>
                <a:ext cx="0" cy="65261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468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6230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10210800" y="3172125"/>
              <a:ext cx="0" cy="2009475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228600" y="22098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030200" y="3257550"/>
            <a:ext cx="114300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477500" y="20343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CENTER OF RIGIDITY</a:t>
            </a:r>
          </a:p>
        </p:txBody>
      </p:sp>
      <p:cxnSp>
        <p:nvCxnSpPr>
          <p:cNvPr id="63" name="Elbow Connector 62"/>
          <p:cNvCxnSpPr>
            <a:stCxn id="72" idx="2"/>
          </p:cNvCxnSpPr>
          <p:nvPr/>
        </p:nvCxnSpPr>
        <p:spPr>
          <a:xfrm rot="16200000" flipH="1">
            <a:off x="11942355" y="2303055"/>
            <a:ext cx="880290" cy="1143000"/>
          </a:xfrm>
          <a:prstGeom prst="bentConnector2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862925" y="5943600"/>
            <a:ext cx="414675" cy="414675"/>
          </a:xfrm>
          <a:prstGeom prst="rect">
            <a:avLst/>
          </a:prstGeom>
          <a:solidFill>
            <a:srgbClr val="0ADAE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1249571" y="5799450"/>
            <a:ext cx="557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LINE 1 FRAME ANALYZED</a:t>
            </a:r>
          </a:p>
        </p:txBody>
      </p:sp>
    </p:spTree>
    <p:extLst>
      <p:ext uri="{BB962C8B-B14F-4D97-AF65-F5344CB8AC3E}">
        <p14:creationId xmlns:p14="http://schemas.microsoft.com/office/powerpoint/2010/main" val="14764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1081508"/>
            <a:ext cx="7473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FRAME COMPARISON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MAXIMUM WIND SPEED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90mph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CONTROLLING LOAD CASE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WIND N-S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TOTAL BASE SHEAR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496 kips</a:t>
            </a:r>
            <a:endParaRPr lang="en-US" sz="4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5"/>
          <a:stretch/>
        </p:blipFill>
        <p:spPr bwMode="auto">
          <a:xfrm>
            <a:off x="19099188" y="818556"/>
            <a:ext cx="3373197" cy="47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9180" y="5525694"/>
            <a:ext cx="391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DRIFT AT ROOF – 3.28”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829800" y="762000"/>
            <a:ext cx="6996244" cy="4927080"/>
            <a:chOff x="9829800" y="983334"/>
            <a:chExt cx="6996244" cy="49270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83334"/>
              <a:ext cx="6996244" cy="4687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43" name="Group 42"/>
            <p:cNvGrpSpPr/>
            <p:nvPr/>
          </p:nvGrpSpPr>
          <p:grpSpPr>
            <a:xfrm>
              <a:off x="10595495" y="1573396"/>
              <a:ext cx="313750" cy="573360"/>
              <a:chOff x="10439400" y="1865040"/>
              <a:chExt cx="313750" cy="57336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0515600" y="1865040"/>
                <a:ext cx="237550" cy="192360"/>
              </a:xfrm>
              <a:prstGeom prst="triangle">
                <a:avLst/>
              </a:prstGeom>
              <a:noFill/>
              <a:ln w="28575" cap="flat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439400" y="2007513"/>
                <a:ext cx="313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N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210800" y="5257800"/>
              <a:ext cx="6019800" cy="652614"/>
              <a:chOff x="10210800" y="5257800"/>
              <a:chExt cx="6019800" cy="65261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0210800" y="5291767"/>
                <a:ext cx="0" cy="61864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109728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11811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210800" y="5910414"/>
                <a:ext cx="601980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25730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3335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14097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4782800" y="5257802"/>
                <a:ext cx="0" cy="65261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468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6230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10210800" y="3172125"/>
              <a:ext cx="0" cy="2009475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228600" y="22098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030200" y="3257550"/>
            <a:ext cx="114300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477500" y="20343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CENTER OF RIGIDITY</a:t>
            </a:r>
          </a:p>
        </p:txBody>
      </p:sp>
      <p:cxnSp>
        <p:nvCxnSpPr>
          <p:cNvPr id="63" name="Elbow Connector 62"/>
          <p:cNvCxnSpPr>
            <a:stCxn id="72" idx="2"/>
          </p:cNvCxnSpPr>
          <p:nvPr/>
        </p:nvCxnSpPr>
        <p:spPr>
          <a:xfrm rot="16200000" flipH="1">
            <a:off x="11942355" y="2303055"/>
            <a:ext cx="880290" cy="1143000"/>
          </a:xfrm>
          <a:prstGeom prst="bentConnector2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862925" y="5943600"/>
            <a:ext cx="414675" cy="414675"/>
          </a:xfrm>
          <a:prstGeom prst="rect">
            <a:avLst/>
          </a:prstGeom>
          <a:solidFill>
            <a:srgbClr val="0ADAE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1249571" y="5799450"/>
            <a:ext cx="557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LINE 1 FRAME ANALYZED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55000" y="6206544"/>
            <a:ext cx="404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DISPLACEMENTS AMPLIFIED BY A FACTOR OF 50</a:t>
            </a:r>
          </a:p>
        </p:txBody>
      </p:sp>
    </p:spTree>
    <p:extLst>
      <p:ext uri="{BB962C8B-B14F-4D97-AF65-F5344CB8AC3E}">
        <p14:creationId xmlns:p14="http://schemas.microsoft.com/office/powerpoint/2010/main" val="413307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1081508"/>
            <a:ext cx="7473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FRAME COMPARISON</a:t>
            </a:r>
          </a:p>
          <a:p>
            <a:pPr algn="ctr"/>
            <a:endParaRPr lang="en-US" sz="36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MAXIMUM WIND SPEED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90mph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CONTROLLING LOAD CASE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WIND N-S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TOTAL BASE SHEAR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496 kips</a:t>
            </a:r>
            <a:endParaRPr lang="en-US" sz="4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5"/>
          <a:stretch/>
        </p:blipFill>
        <p:spPr bwMode="auto">
          <a:xfrm>
            <a:off x="19099188" y="818556"/>
            <a:ext cx="3373197" cy="47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1"/>
          <a:stretch/>
        </p:blipFill>
        <p:spPr bwMode="auto">
          <a:xfrm>
            <a:off x="23892710" y="944209"/>
            <a:ext cx="2215936" cy="445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29180" y="5525694"/>
            <a:ext cx="3913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DRIFT AT ROOF – 3.28”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331356" y="5525694"/>
            <a:ext cx="379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DRIFT AT ROOF – 1.52”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829800" y="762000"/>
            <a:ext cx="6996244" cy="4927080"/>
            <a:chOff x="9829800" y="983334"/>
            <a:chExt cx="6996244" cy="492708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983334"/>
              <a:ext cx="6996244" cy="4687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43" name="Group 42"/>
            <p:cNvGrpSpPr/>
            <p:nvPr/>
          </p:nvGrpSpPr>
          <p:grpSpPr>
            <a:xfrm>
              <a:off x="10595495" y="1573396"/>
              <a:ext cx="313750" cy="573360"/>
              <a:chOff x="10439400" y="1865040"/>
              <a:chExt cx="313750" cy="573360"/>
            </a:xfrm>
          </p:grpSpPr>
          <p:sp>
            <p:nvSpPr>
              <p:cNvPr id="44" name="Isosceles Triangle 43"/>
              <p:cNvSpPr/>
              <p:nvPr/>
            </p:nvSpPr>
            <p:spPr>
              <a:xfrm>
                <a:off x="10515600" y="1865040"/>
                <a:ext cx="237550" cy="192360"/>
              </a:xfrm>
              <a:prstGeom prst="triangle">
                <a:avLst/>
              </a:prstGeom>
              <a:noFill/>
              <a:ln w="28575" cap="flat">
                <a:solidFill>
                  <a:srgbClr val="92D05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439400" y="2007513"/>
                <a:ext cx="3137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92D050"/>
                    </a:solidFill>
                  </a:rPr>
                  <a:t>N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0210800" y="5257800"/>
              <a:ext cx="6019800" cy="652614"/>
              <a:chOff x="10210800" y="5257800"/>
              <a:chExt cx="6019800" cy="652614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10210800" y="5291767"/>
                <a:ext cx="0" cy="618647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109728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11811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0210800" y="5910414"/>
                <a:ext cx="6019800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2573000" y="5257800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13335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140970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14782800" y="5257802"/>
                <a:ext cx="0" cy="652612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15468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16230600" y="5257801"/>
                <a:ext cx="0" cy="652613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10210800" y="3172125"/>
              <a:ext cx="0" cy="2009475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/>
          <p:cNvCxnSpPr/>
          <p:nvPr/>
        </p:nvCxnSpPr>
        <p:spPr>
          <a:xfrm>
            <a:off x="228600" y="220980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3030200" y="3257550"/>
            <a:ext cx="114300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0477500" y="20343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CENTER OF RIGIDITY</a:t>
            </a:r>
          </a:p>
        </p:txBody>
      </p:sp>
      <p:cxnSp>
        <p:nvCxnSpPr>
          <p:cNvPr id="63" name="Elbow Connector 62"/>
          <p:cNvCxnSpPr>
            <a:stCxn id="72" idx="2"/>
          </p:cNvCxnSpPr>
          <p:nvPr/>
        </p:nvCxnSpPr>
        <p:spPr>
          <a:xfrm rot="16200000" flipH="1">
            <a:off x="11942355" y="2303055"/>
            <a:ext cx="880290" cy="1143000"/>
          </a:xfrm>
          <a:prstGeom prst="bentConnector2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0862925" y="5943600"/>
            <a:ext cx="414675" cy="414675"/>
          </a:xfrm>
          <a:prstGeom prst="rect">
            <a:avLst/>
          </a:prstGeom>
          <a:solidFill>
            <a:srgbClr val="0ADAE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1249571" y="5799450"/>
            <a:ext cx="5576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- LINE 1 FRAME ANALYZED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955000" y="6206544"/>
            <a:ext cx="4045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DISPLACEMENTS AMPLIFIED BY A FACTOR OF 50</a:t>
            </a:r>
          </a:p>
        </p:txBody>
      </p:sp>
    </p:spTree>
    <p:extLst>
      <p:ext uri="{BB962C8B-B14F-4D97-AF65-F5344CB8AC3E}">
        <p14:creationId xmlns:p14="http://schemas.microsoft.com/office/powerpoint/2010/main" val="23653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922973"/>
            <a:ext cx="7473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ARCHITECHURAL IMPACT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9606761" y="1081508"/>
            <a:ext cx="8194412" cy="5490579"/>
            <a:chOff x="9606761" y="1081508"/>
            <a:chExt cx="8194412" cy="5490579"/>
          </a:xfrm>
        </p:grpSpPr>
        <p:grpSp>
          <p:nvGrpSpPr>
            <p:cNvPr id="3" name="Group 2"/>
            <p:cNvGrpSpPr/>
            <p:nvPr/>
          </p:nvGrpSpPr>
          <p:grpSpPr>
            <a:xfrm>
              <a:off x="9606761" y="1081508"/>
              <a:ext cx="8194412" cy="5490579"/>
              <a:chOff x="9606761" y="1081508"/>
              <a:chExt cx="8194412" cy="549057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6761" y="1081508"/>
                <a:ext cx="8194412" cy="549057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10444961" y="1484040"/>
                <a:ext cx="313750" cy="573360"/>
                <a:chOff x="10439400" y="1624027"/>
                <a:chExt cx="313750" cy="57336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10515600" y="1624027"/>
                  <a:ext cx="237550" cy="192360"/>
                </a:xfrm>
                <a:prstGeom prst="triangle">
                  <a:avLst/>
                </a:prstGeom>
                <a:noFill/>
                <a:ln w="28575" cap="flat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0439400" y="1766500"/>
                  <a:ext cx="31375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92D050"/>
                      </a:solidFill>
                    </a:rPr>
                    <a:t>N</a:t>
                  </a: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0034649" y="3670386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4249400" y="1371600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068800" y="1384386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0" y="6019800"/>
              <a:ext cx="28194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1430000" y="3670386"/>
              <a:ext cx="28194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5163800" y="1371600"/>
              <a:ext cx="9906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80130" y="3542154"/>
            <a:ext cx="7473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ECCENTRIC BAYS - 11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63865" y="307651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639936" y="1981200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ECCENTRIC FRAMING</a:t>
            </a:r>
          </a:p>
        </p:txBody>
      </p:sp>
    </p:spTree>
    <p:extLst>
      <p:ext uri="{BB962C8B-B14F-4D97-AF65-F5344CB8AC3E}">
        <p14:creationId xmlns:p14="http://schemas.microsoft.com/office/powerpoint/2010/main" val="9345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0130" y="922973"/>
            <a:ext cx="7473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ARCHITECHURAL IMPACT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077497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19735800" y="1534553"/>
            <a:ext cx="313750" cy="573360"/>
            <a:chOff x="10439400" y="1865040"/>
            <a:chExt cx="313750" cy="573360"/>
          </a:xfrm>
        </p:grpSpPr>
        <p:sp>
          <p:nvSpPr>
            <p:cNvPr id="57" name="Isosceles Triangle 56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06761" y="1081508"/>
            <a:ext cx="8194412" cy="5490579"/>
            <a:chOff x="9606761" y="1081508"/>
            <a:chExt cx="8194412" cy="5490579"/>
          </a:xfrm>
        </p:grpSpPr>
        <p:grpSp>
          <p:nvGrpSpPr>
            <p:cNvPr id="3" name="Group 2"/>
            <p:cNvGrpSpPr/>
            <p:nvPr/>
          </p:nvGrpSpPr>
          <p:grpSpPr>
            <a:xfrm>
              <a:off x="9606761" y="1081508"/>
              <a:ext cx="8194412" cy="5490579"/>
              <a:chOff x="9606761" y="1081508"/>
              <a:chExt cx="8194412" cy="549057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6761" y="1081508"/>
                <a:ext cx="8194412" cy="549057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10444961" y="1484040"/>
                <a:ext cx="313750" cy="573360"/>
                <a:chOff x="10439400" y="1624027"/>
                <a:chExt cx="313750" cy="573360"/>
              </a:xfrm>
            </p:grpSpPr>
            <p:sp>
              <p:nvSpPr>
                <p:cNvPr id="40" name="Isosceles Triangle 39"/>
                <p:cNvSpPr/>
                <p:nvPr/>
              </p:nvSpPr>
              <p:spPr>
                <a:xfrm>
                  <a:off x="10515600" y="1624027"/>
                  <a:ext cx="237550" cy="192360"/>
                </a:xfrm>
                <a:prstGeom prst="triangle">
                  <a:avLst/>
                </a:prstGeom>
                <a:noFill/>
                <a:ln w="28575" cap="flat">
                  <a:solidFill>
                    <a:srgbClr val="92D050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10439400" y="1766500"/>
                  <a:ext cx="31375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92D050"/>
                      </a:solidFill>
                    </a:rPr>
                    <a:t>N</a:t>
                  </a:r>
                </a:p>
              </p:txBody>
            </p:sp>
          </p:grpSp>
        </p:grpSp>
        <p:cxnSp>
          <p:nvCxnSpPr>
            <p:cNvPr id="6" name="Straight Connector 5"/>
            <p:cNvCxnSpPr/>
            <p:nvPr/>
          </p:nvCxnSpPr>
          <p:spPr>
            <a:xfrm>
              <a:off x="10034649" y="3670386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4249400" y="1371600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068800" y="1384386"/>
              <a:ext cx="0" cy="2273214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30000" y="6019800"/>
              <a:ext cx="28194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1430000" y="3670386"/>
              <a:ext cx="28194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5163800" y="1371600"/>
              <a:ext cx="990600" cy="0"/>
            </a:xfrm>
            <a:prstGeom prst="line">
              <a:avLst/>
            </a:prstGeom>
            <a:ln w="76200">
              <a:solidFill>
                <a:srgbClr val="0ADA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19354800" y="4883193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365200" y="2508207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354800" y="6019800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0726400" y="3670386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460200" y="1352550"/>
            <a:ext cx="9144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80130" y="3542154"/>
            <a:ext cx="7473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ECCENTRIC BAYS - 11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80130" y="5028054"/>
            <a:ext cx="777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CONCENTRIC BAYS - 5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63865" y="3076510"/>
            <a:ext cx="8610600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639936" y="1981200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ECCENTRIC FRAMING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938796" y="2000071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FRAMING</a:t>
            </a:r>
          </a:p>
        </p:txBody>
      </p:sp>
    </p:spTree>
    <p:extLst>
      <p:ext uri="{BB962C8B-B14F-4D97-AF65-F5344CB8AC3E}">
        <p14:creationId xmlns:p14="http://schemas.microsoft.com/office/powerpoint/2010/main" val="28415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700890"/>
            <a:ext cx="747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ARCHITECHURAL IMPACT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077497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19735800" y="1534553"/>
            <a:ext cx="313750" cy="573360"/>
            <a:chOff x="10439400" y="1865040"/>
            <a:chExt cx="313750" cy="573360"/>
          </a:xfrm>
        </p:grpSpPr>
        <p:sp>
          <p:nvSpPr>
            <p:cNvPr id="57" name="Isosceles Triangle 56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19354800" y="4883193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365200" y="2508207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354800" y="6019800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0726400" y="3670386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460200" y="1352550"/>
            <a:ext cx="9144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938796" y="2000071"/>
            <a:ext cx="332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FRAMING</a:t>
            </a:r>
          </a:p>
        </p:txBody>
      </p:sp>
    </p:spTree>
    <p:extLst>
      <p:ext uri="{BB962C8B-B14F-4D97-AF65-F5344CB8AC3E}">
        <p14:creationId xmlns:p14="http://schemas.microsoft.com/office/powerpoint/2010/main" val="29061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700890"/>
            <a:ext cx="747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ARCHITECHURAL IMPACT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077497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19735800" y="1534553"/>
            <a:ext cx="313750" cy="573360"/>
            <a:chOff x="10439400" y="1865040"/>
            <a:chExt cx="313750" cy="573360"/>
          </a:xfrm>
        </p:grpSpPr>
        <p:sp>
          <p:nvSpPr>
            <p:cNvPr id="57" name="Isosceles Triangle 56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19354800" y="4883193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365200" y="2508207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354800" y="6019800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0726400" y="3670386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460200" y="1352550"/>
            <a:ext cx="9144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749675" y="4359361"/>
            <a:ext cx="2286000" cy="22860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17460776" y="5502361"/>
            <a:ext cx="128889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4806012" y="4359361"/>
            <a:ext cx="2286000" cy="22860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 flipV="1">
            <a:off x="21035675" y="5451496"/>
            <a:ext cx="3770337" cy="5086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04" y="1017049"/>
            <a:ext cx="7321296" cy="538581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78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1014412"/>
            <a:ext cx="3171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92800" y="1247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PROPERTY DEVELOPER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6229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14400" y="2700890"/>
            <a:ext cx="74732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ARCHITECHURAL IMPACT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0" y="1077497"/>
            <a:ext cx="8194412" cy="5490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19735800" y="1534553"/>
            <a:ext cx="313750" cy="573360"/>
            <a:chOff x="10439400" y="1865040"/>
            <a:chExt cx="313750" cy="573360"/>
          </a:xfrm>
        </p:grpSpPr>
        <p:sp>
          <p:nvSpPr>
            <p:cNvPr id="57" name="Isosceles Triangle 56"/>
            <p:cNvSpPr/>
            <p:nvPr/>
          </p:nvSpPr>
          <p:spPr>
            <a:xfrm>
              <a:off x="10515600" y="1865040"/>
              <a:ext cx="237550" cy="192360"/>
            </a:xfrm>
            <a:prstGeom prst="triangle">
              <a:avLst/>
            </a:prstGeom>
            <a:noFill/>
            <a:ln w="28575" cap="flat">
              <a:solidFill>
                <a:srgbClr val="92D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9400" y="2007513"/>
              <a:ext cx="3137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</a:rPr>
                <a:t>N</a:t>
              </a:r>
            </a:p>
          </p:txBody>
        </p:sp>
      </p:grpSp>
      <p:cxnSp>
        <p:nvCxnSpPr>
          <p:cNvPr id="67" name="Straight Connector 66"/>
          <p:cNvCxnSpPr/>
          <p:nvPr/>
        </p:nvCxnSpPr>
        <p:spPr>
          <a:xfrm>
            <a:off x="19354800" y="4883193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6365200" y="2508207"/>
            <a:ext cx="0" cy="1136607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354800" y="6019800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20726400" y="3670386"/>
            <a:ext cx="13716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4460200" y="1352550"/>
            <a:ext cx="914400" cy="0"/>
          </a:xfrm>
          <a:prstGeom prst="line">
            <a:avLst/>
          </a:prstGeom>
          <a:ln w="76200">
            <a:solidFill>
              <a:srgbClr val="0ADA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749675" y="4359361"/>
            <a:ext cx="2286000" cy="22860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2"/>
          </p:cNvCxnSpPr>
          <p:nvPr/>
        </p:nvCxnSpPr>
        <p:spPr>
          <a:xfrm flipH="1">
            <a:off x="17460776" y="5502361"/>
            <a:ext cx="128889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483644" y="3352800"/>
            <a:ext cx="1842956" cy="838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995922" y="1022185"/>
            <a:ext cx="1842956" cy="8382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4806012" y="4359361"/>
            <a:ext cx="2286000" cy="22860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2"/>
          </p:cNvCxnSpPr>
          <p:nvPr/>
        </p:nvCxnSpPr>
        <p:spPr>
          <a:xfrm flipH="1" flipV="1">
            <a:off x="21035675" y="5451496"/>
            <a:ext cx="3770337" cy="50865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04" y="1017049"/>
            <a:ext cx="7321296" cy="5385816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</p:spTree>
    <p:extLst>
      <p:ext uri="{BB962C8B-B14F-4D97-AF65-F5344CB8AC3E}">
        <p14:creationId xmlns:p14="http://schemas.microsoft.com/office/powerpoint/2010/main" val="145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87000" y="964823"/>
            <a:ext cx="7848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28LH11 JOIST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W30X108 GIRDER C=1/2”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SATISFIES VIBRATION CONCERNS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108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87000" y="964823"/>
            <a:ext cx="7848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OPEN-WEB STEEL JOIST FLOOR SYSTEM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28LH11 JOIST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W30X108 GIRDER C=1/2”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SATISFIES VIBRATION CONCERNS 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35800" y="1750953"/>
            <a:ext cx="64449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HVAC </a:t>
            </a:r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INTEGRATION</a:t>
            </a:r>
          </a:p>
          <a:p>
            <a:pPr algn="ctr"/>
            <a:endParaRPr lang="en-US" sz="3200" dirty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CEILING RAISE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POTENTIAL OF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5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”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345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354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45842" y="147395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FRAMING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ELIMINATION OF 6 FRAMING BAYS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24 BRACING MEMBERS &amp;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    42 WELDED CONNECTIONS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268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" y="2304951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REVIEW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45842" y="147395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CONCENTRIC FRAMING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ELIMINATION OF 6 FRAMING BAYS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24 BRACING MEMBERS &amp;</a:t>
            </a:r>
          </a:p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    42 WELDED CONNECTIONS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15747" y="1524000"/>
            <a:ext cx="731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ARCHITECTURAL IMPACT</a:t>
            </a:r>
          </a:p>
          <a:p>
            <a:pPr algn="ctr"/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CURTAIN WALLS USED IN FRAMING BAYS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37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517" y="23622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BREADTH </a:t>
            </a:r>
          </a:p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STUDIES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</p:spTree>
    <p:extLst>
      <p:ext uri="{BB962C8B-B14F-4D97-AF65-F5344CB8AC3E}">
        <p14:creationId xmlns:p14="http://schemas.microsoft.com/office/powerpoint/2010/main" val="33306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517" y="23622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BREADTH </a:t>
            </a:r>
          </a:p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STUDIES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45842" y="147395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DAYLIGHTING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BUILDING MODELED TO VISUALIZE SHADOWS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JANUARY &amp;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9AM – 12PM – 4PM</a:t>
            </a:r>
          </a:p>
        </p:txBody>
      </p:sp>
    </p:spTree>
    <p:extLst>
      <p:ext uri="{BB962C8B-B14F-4D97-AF65-F5344CB8AC3E}">
        <p14:creationId xmlns:p14="http://schemas.microsoft.com/office/powerpoint/2010/main" val="724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5517" y="23622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BREADTH </a:t>
            </a:r>
          </a:p>
          <a:p>
            <a:pPr algn="ctr"/>
            <a:r>
              <a:rPr lang="en-US" sz="9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STUDIES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45842" y="1473954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DAYLIGHTING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BUILDING MODELED TO VISUALIZE SHADOWS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JANUARY &amp; JUNE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9AM – 12PM – 4PM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777284" y="1447800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GREEN ROOF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MOST APPROPRIATE SYSTEM RESEARCHED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LOADING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FALL PROTECTION</a:t>
            </a:r>
          </a:p>
        </p:txBody>
      </p:sp>
    </p:spTree>
    <p:extLst>
      <p:ext uri="{BB962C8B-B14F-4D97-AF65-F5344CB8AC3E}">
        <p14:creationId xmlns:p14="http://schemas.microsoft.com/office/powerpoint/2010/main" val="39429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1014412"/>
            <a:ext cx="3171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2308830"/>
            <a:ext cx="2245316" cy="8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92800" y="1247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PROPERTY DEVELOPER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50489" y="2419428"/>
            <a:ext cx="277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21401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3" y="320862"/>
            <a:ext cx="6806936" cy="47004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9AM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3" y="320862"/>
            <a:ext cx="6806936" cy="470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2" y="304820"/>
            <a:ext cx="6894768" cy="45852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12PM</a:t>
            </a: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15166478" y="3253394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3" y="320862"/>
            <a:ext cx="6806936" cy="4700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32" y="304820"/>
            <a:ext cx="6894768" cy="4585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3764" y="228600"/>
            <a:ext cx="7011961" cy="48557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12PM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750" y="5465362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4PM</a:t>
            </a: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15166478" y="3253394"/>
            <a:ext cx="717206" cy="120875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24355061" y="3452939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12PM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750" y="5465362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 – 4PM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43" y="621969"/>
            <a:ext cx="6598236" cy="4461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003" y="601579"/>
            <a:ext cx="6541239" cy="448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690562"/>
            <a:ext cx="6324600" cy="444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7" y="152400"/>
            <a:ext cx="7199787" cy="48689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JUNE– 9AM</a:t>
            </a: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01" y="178713"/>
            <a:ext cx="7512443" cy="5084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7" y="152400"/>
            <a:ext cx="7199787" cy="48689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 – 12PM</a:t>
            </a:r>
          </a:p>
        </p:txBody>
      </p:sp>
      <p:pic>
        <p:nvPicPr>
          <p:cNvPr id="20" name="Picture 19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15429535" y="3452938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823" y="288549"/>
            <a:ext cx="7177844" cy="4864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01" y="178713"/>
            <a:ext cx="7512443" cy="5084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7" y="152400"/>
            <a:ext cx="7199787" cy="48689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 – 12PM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750" y="5465362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 – 4PM</a:t>
            </a:r>
          </a:p>
        </p:txBody>
      </p:sp>
      <p:pic>
        <p:nvPicPr>
          <p:cNvPr id="20" name="Picture 19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5900033" y="3253394"/>
            <a:ext cx="717206" cy="12087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15429535" y="3452938"/>
            <a:ext cx="717206" cy="120875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718">
            <a:off x="24355061" y="3452939"/>
            <a:ext cx="717206" cy="12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966" y="5465361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JUNE– 9AM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1628" y="5465363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 – 12PM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812750" y="5465362"/>
            <a:ext cx="467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 – 4PM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30" y="690562"/>
            <a:ext cx="6626062" cy="449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439" y="790579"/>
            <a:ext cx="6391056" cy="436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9BBD8B"/>
              </a:clrFrom>
              <a:clrTo>
                <a:srgbClr val="9BBD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115" y="867697"/>
            <a:ext cx="6356485" cy="43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6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1454" y="242806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DAYLIGHTING CONCLUSIONS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45842" y="11430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JANUARY</a:t>
            </a: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LOW SOUTHERN LIGHT BEST MITIGATED WITH OPERABLE INTERIOR SHADES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MORNING AND EVENING SUNLIGHT PARTIALLY SHADED USING VERTICAL FINS</a:t>
            </a:r>
          </a:p>
        </p:txBody>
      </p:sp>
      <p:pic>
        <p:nvPicPr>
          <p:cNvPr id="17" name="Picture 16" descr="http://www.angarch.com/assets/images/brise-soleil-06-13107433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5436"/>
          <a:stretch/>
        </p:blipFill>
        <p:spPr bwMode="auto">
          <a:xfrm>
            <a:off x="20451560" y="990516"/>
            <a:ext cx="5181600" cy="469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0" y="58453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http://www.angarch.com/products/brise-soleil_01_archive.html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61454" y="242806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DAYLIGHTING CONCLUSIONS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INTRODUCTION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DAYLIGHTING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	           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CONCLUSION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45842" y="1044744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JUNE</a:t>
            </a:r>
            <a:endParaRPr lang="en-US" sz="60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algn="ctr"/>
            <a:endParaRPr lang="en-US" sz="3200" dirty="0" smtClean="0">
              <a:solidFill>
                <a:srgbClr val="92D05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HIGH ANGLE AFTERNOON LIGHT BEST MITIGATED WITH HORIZONTAL CANTILEVER SHADES</a:t>
            </a:r>
          </a:p>
          <a:p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Kozuka Gothic Pro EL" pitchFamily="34" charset="-128"/>
                <a:ea typeface="Kozuka Gothic Pro EL" pitchFamily="34" charset="-128"/>
              </a:rPr>
              <a:t>MORNING AND EVENING SUNLIGHT BEST MITIGATED WITH INTERIOR OPERABLE SHADES</a:t>
            </a:r>
          </a:p>
        </p:txBody>
      </p:sp>
      <p:pic>
        <p:nvPicPr>
          <p:cNvPr id="18" name="Picture 17" descr="http://2.bp.blogspot.com/-2uNlwDB5jK8/T0TQ1bLFV6I/AAAAAAAAAGE/vMWLb5gU33Y/s1600/Aardman+Animation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644" y="1044744"/>
            <a:ext cx="5124450" cy="4922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169444" y="6107668"/>
            <a:ext cx="397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Kozuka Gothic Pro EL" pitchFamily="34" charset="-128"/>
                <a:ea typeface="Kozuka Gothic Pro EL" pitchFamily="34" charset="-128"/>
              </a:rPr>
              <a:t>http://levolux.blogspot.com/2012_02</a:t>
            </a:r>
          </a:p>
        </p:txBody>
      </p:sp>
    </p:spTree>
    <p:extLst>
      <p:ext uri="{BB962C8B-B14F-4D97-AF65-F5344CB8AC3E}">
        <p14:creationId xmlns:p14="http://schemas.microsoft.com/office/powerpoint/2010/main" val="19787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1014412"/>
            <a:ext cx="3171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2308830"/>
            <a:ext cx="2245316" cy="8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75" y="3430902"/>
            <a:ext cx="3190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92800" y="1247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PROPERTY DEVELOPER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50489" y="2419428"/>
            <a:ext cx="277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16600" y="350084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ENGINEER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33595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1" y="1286213"/>
            <a:ext cx="9191889" cy="5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1" y="1286213"/>
            <a:ext cx="9191889" cy="5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821" y="1508018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ACKNOWLEDGEMENTS</a:t>
            </a:r>
          </a:p>
          <a:p>
            <a:pPr algn="ctr"/>
            <a:endParaRPr lang="en-US" sz="60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MILLCRAFT INV.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A.E. DEPT. FACULTY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FAMILY, FRIENDS, CLASSMATES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T:\atta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311" y="1286213"/>
            <a:ext cx="9191889" cy="50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821" y="1508018"/>
            <a:ext cx="8229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ACKNOWLEDGEMENTS</a:t>
            </a:r>
          </a:p>
          <a:p>
            <a:pPr algn="ctr"/>
            <a:endParaRPr lang="en-US" sz="60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MILLCRAFT INV.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A.E. DEPT. FACULTY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FAMILY, FRIENDS, CLASSMATES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270579" y="3046901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3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1014412"/>
            <a:ext cx="3171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2308830"/>
            <a:ext cx="2245316" cy="8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75" y="3430902"/>
            <a:ext cx="3190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4576112"/>
            <a:ext cx="2590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92800" y="1247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PROPERTY DEVELOPER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50489" y="2419428"/>
            <a:ext cx="277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16600" y="350084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ENGINEER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764639" y="4629183"/>
            <a:ext cx="416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CIVIL ENGINEER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15314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53600" y="1524000"/>
            <a:ext cx="8077200" cy="4678045"/>
            <a:chOff x="9753600" y="1524000"/>
            <a:chExt cx="8077200" cy="467804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3600" y="1524000"/>
              <a:ext cx="8077200" cy="4678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9826388" y="3534770"/>
              <a:ext cx="2961564" cy="2606723"/>
            </a:xfrm>
            <a:custGeom>
              <a:avLst/>
              <a:gdLst>
                <a:gd name="connsiteX0" fmla="*/ 0 w 2961564"/>
                <a:gd name="connsiteY0" fmla="*/ 2606723 h 2606723"/>
                <a:gd name="connsiteX1" fmla="*/ 27296 w 2961564"/>
                <a:gd name="connsiteY1" fmla="*/ 81887 h 2606723"/>
                <a:gd name="connsiteX2" fmla="*/ 491319 w 2961564"/>
                <a:gd name="connsiteY2" fmla="*/ 95534 h 2606723"/>
                <a:gd name="connsiteX3" fmla="*/ 600502 w 2961564"/>
                <a:gd name="connsiteY3" fmla="*/ 177421 h 2606723"/>
                <a:gd name="connsiteX4" fmla="*/ 709684 w 2961564"/>
                <a:gd name="connsiteY4" fmla="*/ 13648 h 2606723"/>
                <a:gd name="connsiteX5" fmla="*/ 1146412 w 2961564"/>
                <a:gd name="connsiteY5" fmla="*/ 0 h 2606723"/>
                <a:gd name="connsiteX6" fmla="*/ 1132764 w 2961564"/>
                <a:gd name="connsiteY6" fmla="*/ 150126 h 2606723"/>
                <a:gd name="connsiteX7" fmla="*/ 1228299 w 2961564"/>
                <a:gd name="connsiteY7" fmla="*/ 232012 h 2606723"/>
                <a:gd name="connsiteX8" fmla="*/ 1282890 w 2961564"/>
                <a:gd name="connsiteY8" fmla="*/ 272955 h 2606723"/>
                <a:gd name="connsiteX9" fmla="*/ 1282890 w 2961564"/>
                <a:gd name="connsiteY9" fmla="*/ 272955 h 2606723"/>
                <a:gd name="connsiteX10" fmla="*/ 1269242 w 2961564"/>
                <a:gd name="connsiteY10" fmla="*/ 368490 h 2606723"/>
                <a:gd name="connsiteX11" fmla="*/ 1528549 w 2961564"/>
                <a:gd name="connsiteY11" fmla="*/ 327546 h 2606723"/>
                <a:gd name="connsiteX12" fmla="*/ 1774209 w 2961564"/>
                <a:gd name="connsiteY12" fmla="*/ 259308 h 2606723"/>
                <a:gd name="connsiteX13" fmla="*/ 1774209 w 2961564"/>
                <a:gd name="connsiteY13" fmla="*/ 450376 h 2606723"/>
                <a:gd name="connsiteX14" fmla="*/ 2320119 w 2961564"/>
                <a:gd name="connsiteY14" fmla="*/ 491320 h 2606723"/>
                <a:gd name="connsiteX15" fmla="*/ 2333767 w 2961564"/>
                <a:gd name="connsiteY15" fmla="*/ 846161 h 2606723"/>
                <a:gd name="connsiteX16" fmla="*/ 2961564 w 2961564"/>
                <a:gd name="connsiteY16" fmla="*/ 818866 h 2606723"/>
                <a:gd name="connsiteX17" fmla="*/ 2825087 w 2961564"/>
                <a:gd name="connsiteY17" fmla="*/ 968991 h 2606723"/>
                <a:gd name="connsiteX18" fmla="*/ 2811439 w 2961564"/>
                <a:gd name="connsiteY18" fmla="*/ 1146412 h 2606723"/>
                <a:gd name="connsiteX19" fmla="*/ 2702257 w 2961564"/>
                <a:gd name="connsiteY19" fmla="*/ 1201003 h 2606723"/>
                <a:gd name="connsiteX20" fmla="*/ 2429302 w 2961564"/>
                <a:gd name="connsiteY20" fmla="*/ 1965278 h 2606723"/>
                <a:gd name="connsiteX21" fmla="*/ 2415654 w 2961564"/>
                <a:gd name="connsiteY21" fmla="*/ 2402006 h 2606723"/>
                <a:gd name="connsiteX22" fmla="*/ 2333767 w 2961564"/>
                <a:gd name="connsiteY22" fmla="*/ 2606723 h 2606723"/>
                <a:gd name="connsiteX23" fmla="*/ 0 w 2961564"/>
                <a:gd name="connsiteY23" fmla="*/ 2606723 h 26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1564" h="2606723">
                  <a:moveTo>
                    <a:pt x="0" y="2606723"/>
                  </a:moveTo>
                  <a:lnTo>
                    <a:pt x="27296" y="81887"/>
                  </a:lnTo>
                  <a:lnTo>
                    <a:pt x="491319" y="95534"/>
                  </a:lnTo>
                  <a:lnTo>
                    <a:pt x="600502" y="177421"/>
                  </a:lnTo>
                  <a:lnTo>
                    <a:pt x="709684" y="13648"/>
                  </a:lnTo>
                  <a:lnTo>
                    <a:pt x="1146412" y="0"/>
                  </a:lnTo>
                  <a:lnTo>
                    <a:pt x="1132764" y="150126"/>
                  </a:lnTo>
                  <a:lnTo>
                    <a:pt x="1228299" y="232012"/>
                  </a:lnTo>
                  <a:lnTo>
                    <a:pt x="1282890" y="272955"/>
                  </a:lnTo>
                  <a:lnTo>
                    <a:pt x="1282890" y="272955"/>
                  </a:lnTo>
                  <a:lnTo>
                    <a:pt x="1269242" y="368490"/>
                  </a:lnTo>
                  <a:lnTo>
                    <a:pt x="1528549" y="327546"/>
                  </a:lnTo>
                  <a:lnTo>
                    <a:pt x="1774209" y="259308"/>
                  </a:lnTo>
                  <a:lnTo>
                    <a:pt x="1774209" y="450376"/>
                  </a:lnTo>
                  <a:lnTo>
                    <a:pt x="2320119" y="491320"/>
                  </a:lnTo>
                  <a:lnTo>
                    <a:pt x="2333767" y="846161"/>
                  </a:lnTo>
                  <a:lnTo>
                    <a:pt x="2961564" y="818866"/>
                  </a:lnTo>
                  <a:lnTo>
                    <a:pt x="2825087" y="968991"/>
                  </a:lnTo>
                  <a:lnTo>
                    <a:pt x="2811439" y="1146412"/>
                  </a:lnTo>
                  <a:lnTo>
                    <a:pt x="2702257" y="1201003"/>
                  </a:lnTo>
                  <a:lnTo>
                    <a:pt x="2429302" y="1965278"/>
                  </a:lnTo>
                  <a:lnTo>
                    <a:pt x="2415654" y="2402006"/>
                  </a:lnTo>
                  <a:lnTo>
                    <a:pt x="2333767" y="2606723"/>
                  </a:lnTo>
                  <a:lnTo>
                    <a:pt x="0" y="2606723"/>
                  </a:lnTo>
                  <a:close/>
                </a:path>
              </a:pathLst>
            </a:custGeom>
            <a:solidFill>
              <a:schemeClr val="accent2">
                <a:lumMod val="75000"/>
                <a:alpha val="47000"/>
              </a:schemeClr>
            </a:solidFill>
            <a:ln w="28575">
              <a:solidFill>
                <a:srgbClr val="AD40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3460013" y="3898847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0688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363200" y="4723831"/>
              <a:ext cx="228600" cy="228600"/>
            </a:xfrm>
            <a:prstGeom prst="ellipse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94950" y="495925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PITTSBURGH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63400" y="3581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STATE COLLEGE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468600" y="5191983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Kozuka Gothic Pro EL" pitchFamily="34" charset="-128"/>
                  <a:ea typeface="Kozuka Gothic Pro EL" pitchFamily="34" charset="-128"/>
                </a:rPr>
                <a:t>PHILADELPHIA</a:t>
              </a:r>
              <a:endParaRPr lang="en-US" sz="1800" b="1" dirty="0">
                <a:latin typeface="Kozuka Gothic Pro EL" pitchFamily="34" charset="-128"/>
                <a:ea typeface="Kozuka Gothic Pro EL" pitchFamily="34" charset="-128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1014412"/>
            <a:ext cx="31718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2308830"/>
            <a:ext cx="2245316" cy="82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075" y="3430902"/>
            <a:ext cx="3190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4576112"/>
            <a:ext cx="2590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5" y="5562600"/>
            <a:ext cx="3267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592800" y="1247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PROPERTY DEVELOPER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50489" y="2419428"/>
            <a:ext cx="277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ARCHITECT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516600" y="350084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STRUCTURAL ENGINEER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764639" y="4629183"/>
            <a:ext cx="416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CIVIL ENGINEER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431000" y="566329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MEP ENGINEER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1381657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 </a:t>
            </a:r>
            <a:endParaRPr lang="en-US" sz="4800" b="1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SOUTHWEST PENNSYLVANIA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 smtClean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URBAN ENVIRONMENT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AD403D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AD403D"/>
                </a:solidFill>
                <a:latin typeface="Kozuka Gothic Pro EL" pitchFamily="34" charset="-128"/>
                <a:ea typeface="Kozuka Gothic Pro EL" pitchFamily="34" charset="-128"/>
              </a:rPr>
              <a:t>ADJACENT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27199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14478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OCCUPANCY – OFFICE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LEVELS - 6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SIZE – 144,000 S.F.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COST - $18.5 MILLION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92D050"/>
                </a:solidFill>
                <a:latin typeface="Kozuka Gothic Pro EL" pitchFamily="34" charset="-128"/>
                <a:ea typeface="Kozuka Gothic Pro EL" pitchFamily="34" charset="-128"/>
              </a:rPr>
              <a:t>COMPLETED – DECEMBER 						 2006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4762"/>
            <a:ext cx="3250532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50533" y="0"/>
            <a:ext cx="5880768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1300" y="-4762"/>
            <a:ext cx="6184900" cy="69056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16200" y="-4762"/>
            <a:ext cx="3019689" cy="690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335889" y="0"/>
            <a:ext cx="4295511" cy="6905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631400" y="-4762"/>
            <a:ext cx="4800600" cy="6905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-1" y="178713"/>
            <a:ext cx="27407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</a:t>
            </a:r>
            <a:r>
              <a:rPr lang="en-US" u="sng" dirty="0" smtClean="0">
                <a:solidFill>
                  <a:schemeClr val="tx1">
                    <a:lumMod val="85000"/>
                  </a:schemeClr>
                </a:solidFill>
              </a:rPr>
              <a:t>INTRODUCTION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		           GRAVITY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	      			       LATERAL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		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 REDESIGN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	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              DAYLIGHTING	 	                CONCLUSION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73" y="1017049"/>
            <a:ext cx="7321296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 w="0"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4865</TotalTime>
  <Words>1094</Words>
  <Application>Microsoft Office PowerPoint</Application>
  <PresentationFormat>Custom</PresentationFormat>
  <Paragraphs>430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PSUAE</cp:lastModifiedBy>
  <cp:revision>216</cp:revision>
  <dcterms:created xsi:type="dcterms:W3CDTF">2006-11-29T18:17:25Z</dcterms:created>
  <dcterms:modified xsi:type="dcterms:W3CDTF">2014-05-06T20:28:35Z</dcterms:modified>
</cp:coreProperties>
</file>