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38"/>
  </p:notesMasterIdLst>
  <p:handoutMasterIdLst>
    <p:handoutMasterId r:id="rId39"/>
  </p:handoutMasterIdLst>
  <p:sldIdLst>
    <p:sldId id="301" r:id="rId2"/>
    <p:sldId id="307" r:id="rId3"/>
    <p:sldId id="308" r:id="rId4"/>
    <p:sldId id="309" r:id="rId5"/>
    <p:sldId id="310" r:id="rId6"/>
    <p:sldId id="324" r:id="rId7"/>
    <p:sldId id="341" r:id="rId8"/>
    <p:sldId id="303" r:id="rId9"/>
    <p:sldId id="311" r:id="rId10"/>
    <p:sldId id="313" r:id="rId11"/>
    <p:sldId id="312" r:id="rId12"/>
    <p:sldId id="314" r:id="rId13"/>
    <p:sldId id="323" r:id="rId14"/>
    <p:sldId id="326" r:id="rId15"/>
    <p:sldId id="315" r:id="rId16"/>
    <p:sldId id="316" r:id="rId17"/>
    <p:sldId id="305" r:id="rId18"/>
    <p:sldId id="322" r:id="rId19"/>
    <p:sldId id="318" r:id="rId20"/>
    <p:sldId id="319" r:id="rId21"/>
    <p:sldId id="327" r:id="rId22"/>
    <p:sldId id="328" r:id="rId23"/>
    <p:sldId id="320" r:id="rId24"/>
    <p:sldId id="329" r:id="rId25"/>
    <p:sldId id="321" r:id="rId26"/>
    <p:sldId id="330" r:id="rId27"/>
    <p:sldId id="331" r:id="rId28"/>
    <p:sldId id="332" r:id="rId29"/>
    <p:sldId id="333" r:id="rId30"/>
    <p:sldId id="334" r:id="rId31"/>
    <p:sldId id="335" r:id="rId32"/>
    <p:sldId id="336" r:id="rId33"/>
    <p:sldId id="337" r:id="rId34"/>
    <p:sldId id="338" r:id="rId35"/>
    <p:sldId id="339" r:id="rId36"/>
    <p:sldId id="340" r:id="rId37"/>
  </p:sldIdLst>
  <p:sldSz cx="27432000" cy="6858000"/>
  <p:notesSz cx="9283700" cy="69977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00"/>
    <a:srgbClr val="3E6EDA"/>
    <a:srgbClr val="7598E5"/>
    <a:srgbClr val="5883DF"/>
    <a:srgbClr val="8FABE9"/>
    <a:srgbClr val="DFE52C"/>
    <a:srgbClr val="1E2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81544" autoAdjust="0"/>
  </p:normalViewPr>
  <p:slideViewPr>
    <p:cSldViewPr>
      <p:cViewPr>
        <p:scale>
          <a:sx n="40" d="100"/>
          <a:sy n="40" d="100"/>
        </p:scale>
        <p:origin x="-96" y="-1176"/>
      </p:cViewPr>
      <p:guideLst>
        <p:guide orient="horz" pos="2160"/>
        <p:guide pos="86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022937" cy="350124"/>
          </a:xfrm>
          <a:prstGeom prst="rect">
            <a:avLst/>
          </a:prstGeom>
          <a:noFill/>
          <a:ln w="9525">
            <a:noFill/>
            <a:miter lim="800000"/>
            <a:headEnd/>
            <a:tailEnd/>
          </a:ln>
          <a:effectLst/>
        </p:spPr>
        <p:txBody>
          <a:bodyPr vert="horz" wrap="square" lIns="92147" tIns="46073" rIns="92147" bIns="46073" numCol="1" anchor="t" anchorCtr="0" compatLnSpc="1">
            <a:prstTxWarp prst="textNoShape">
              <a:avLst/>
            </a:prstTxWarp>
          </a:bodyPr>
          <a:lstStyle>
            <a:lvl1pPr>
              <a:defRPr sz="1300"/>
            </a:lvl1pPr>
          </a:lstStyle>
          <a:p>
            <a:endParaRPr lang="en-US"/>
          </a:p>
        </p:txBody>
      </p:sp>
      <p:sp>
        <p:nvSpPr>
          <p:cNvPr id="23555" name="Rectangle 3"/>
          <p:cNvSpPr>
            <a:spLocks noGrp="1" noChangeArrowheads="1"/>
          </p:cNvSpPr>
          <p:nvPr>
            <p:ph type="dt" sz="quarter" idx="1"/>
          </p:nvPr>
        </p:nvSpPr>
        <p:spPr bwMode="auto">
          <a:xfrm>
            <a:off x="5258615" y="0"/>
            <a:ext cx="4022937" cy="350124"/>
          </a:xfrm>
          <a:prstGeom prst="rect">
            <a:avLst/>
          </a:prstGeom>
          <a:noFill/>
          <a:ln w="9525">
            <a:noFill/>
            <a:miter lim="800000"/>
            <a:headEnd/>
            <a:tailEnd/>
          </a:ln>
          <a:effectLst/>
        </p:spPr>
        <p:txBody>
          <a:bodyPr vert="horz" wrap="square" lIns="92147" tIns="46073" rIns="92147" bIns="46073" numCol="1" anchor="t" anchorCtr="0" compatLnSpc="1">
            <a:prstTxWarp prst="textNoShape">
              <a:avLst/>
            </a:prstTxWarp>
          </a:bodyPr>
          <a:lstStyle>
            <a:lvl1pPr algn="r">
              <a:defRPr sz="1300"/>
            </a:lvl1pPr>
          </a:lstStyle>
          <a:p>
            <a:endParaRPr lang="en-US"/>
          </a:p>
        </p:txBody>
      </p:sp>
      <p:sp>
        <p:nvSpPr>
          <p:cNvPr id="23556" name="Rectangle 4"/>
          <p:cNvSpPr>
            <a:spLocks noGrp="1" noChangeArrowheads="1"/>
          </p:cNvSpPr>
          <p:nvPr>
            <p:ph type="ftr" sz="quarter" idx="2"/>
          </p:nvPr>
        </p:nvSpPr>
        <p:spPr bwMode="auto">
          <a:xfrm>
            <a:off x="0" y="6646381"/>
            <a:ext cx="4022937" cy="350124"/>
          </a:xfrm>
          <a:prstGeom prst="rect">
            <a:avLst/>
          </a:prstGeom>
          <a:noFill/>
          <a:ln w="9525">
            <a:noFill/>
            <a:miter lim="800000"/>
            <a:headEnd/>
            <a:tailEnd/>
          </a:ln>
          <a:effectLst/>
        </p:spPr>
        <p:txBody>
          <a:bodyPr vert="horz" wrap="square" lIns="92147" tIns="46073" rIns="92147" bIns="46073" numCol="1" anchor="b" anchorCtr="0" compatLnSpc="1">
            <a:prstTxWarp prst="textNoShape">
              <a:avLst/>
            </a:prstTxWarp>
          </a:bodyPr>
          <a:lstStyle>
            <a:lvl1pPr>
              <a:defRPr sz="1300"/>
            </a:lvl1pPr>
          </a:lstStyle>
          <a:p>
            <a:endParaRPr lang="en-US"/>
          </a:p>
        </p:txBody>
      </p:sp>
      <p:sp>
        <p:nvSpPr>
          <p:cNvPr id="23557" name="Rectangle 5"/>
          <p:cNvSpPr>
            <a:spLocks noGrp="1" noChangeArrowheads="1"/>
          </p:cNvSpPr>
          <p:nvPr>
            <p:ph type="sldNum" sz="quarter" idx="3"/>
          </p:nvPr>
        </p:nvSpPr>
        <p:spPr bwMode="auto">
          <a:xfrm>
            <a:off x="5258615" y="6646381"/>
            <a:ext cx="4022937" cy="350124"/>
          </a:xfrm>
          <a:prstGeom prst="rect">
            <a:avLst/>
          </a:prstGeom>
          <a:noFill/>
          <a:ln w="9525">
            <a:noFill/>
            <a:miter lim="800000"/>
            <a:headEnd/>
            <a:tailEnd/>
          </a:ln>
          <a:effectLst/>
        </p:spPr>
        <p:txBody>
          <a:bodyPr vert="horz" wrap="square" lIns="92147" tIns="46073" rIns="92147" bIns="46073" numCol="1" anchor="b" anchorCtr="0" compatLnSpc="1">
            <a:prstTxWarp prst="textNoShape">
              <a:avLst/>
            </a:prstTxWarp>
          </a:bodyPr>
          <a:lstStyle>
            <a:lvl1pPr algn="r">
              <a:defRPr sz="1300"/>
            </a:lvl1pPr>
          </a:lstStyle>
          <a:p>
            <a:fld id="{888412D8-060F-47F7-8912-5BFE43A7677F}" type="slidenum">
              <a:rPr lang="en-US"/>
              <a:pPr/>
              <a:t>‹#›</a:t>
            </a:fld>
            <a:endParaRPr lang="en-US"/>
          </a:p>
        </p:txBody>
      </p:sp>
    </p:spTree>
    <p:extLst>
      <p:ext uri="{BB962C8B-B14F-4D97-AF65-F5344CB8AC3E}">
        <p14:creationId xmlns:p14="http://schemas.microsoft.com/office/powerpoint/2010/main" val="3458438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3340" cy="349422"/>
          </a:xfrm>
          <a:prstGeom prst="rect">
            <a:avLst/>
          </a:prstGeom>
        </p:spPr>
        <p:txBody>
          <a:bodyPr vert="horz" lIns="88002" tIns="44001" rIns="88002" bIns="44001" rtlCol="0"/>
          <a:lstStyle>
            <a:lvl1pPr algn="l">
              <a:defRPr sz="1200"/>
            </a:lvl1pPr>
          </a:lstStyle>
          <a:p>
            <a:endParaRPr lang="en-US"/>
          </a:p>
        </p:txBody>
      </p:sp>
      <p:sp>
        <p:nvSpPr>
          <p:cNvPr id="3" name="Date Placeholder 2"/>
          <p:cNvSpPr>
            <a:spLocks noGrp="1"/>
          </p:cNvSpPr>
          <p:nvPr>
            <p:ph type="dt" idx="1"/>
          </p:nvPr>
        </p:nvSpPr>
        <p:spPr>
          <a:xfrm>
            <a:off x="5258346" y="0"/>
            <a:ext cx="4023340" cy="349422"/>
          </a:xfrm>
          <a:prstGeom prst="rect">
            <a:avLst/>
          </a:prstGeom>
        </p:spPr>
        <p:txBody>
          <a:bodyPr vert="horz" lIns="88002" tIns="44001" rIns="88002" bIns="44001" rtlCol="0"/>
          <a:lstStyle>
            <a:lvl1pPr algn="r">
              <a:defRPr sz="1200"/>
            </a:lvl1pPr>
          </a:lstStyle>
          <a:p>
            <a:fld id="{3A2FD01C-8C0F-48D8-A424-201D72311E28}" type="datetimeFigureOut">
              <a:rPr lang="en-US" smtClean="0"/>
              <a:pPr/>
              <a:t>4/21/2014</a:t>
            </a:fld>
            <a:endParaRPr lang="en-US"/>
          </a:p>
        </p:txBody>
      </p:sp>
      <p:sp>
        <p:nvSpPr>
          <p:cNvPr id="4" name="Slide Image Placeholder 3"/>
          <p:cNvSpPr>
            <a:spLocks noGrp="1" noRot="1" noChangeAspect="1"/>
          </p:cNvSpPr>
          <p:nvPr>
            <p:ph type="sldImg" idx="2"/>
          </p:nvPr>
        </p:nvSpPr>
        <p:spPr>
          <a:xfrm>
            <a:off x="-608013" y="525463"/>
            <a:ext cx="10498138" cy="2624137"/>
          </a:xfrm>
          <a:prstGeom prst="rect">
            <a:avLst/>
          </a:prstGeom>
          <a:noFill/>
          <a:ln w="12700">
            <a:solidFill>
              <a:prstClr val="black"/>
            </a:solidFill>
          </a:ln>
        </p:spPr>
        <p:txBody>
          <a:bodyPr vert="horz" lIns="88002" tIns="44001" rIns="88002" bIns="44001" rtlCol="0" anchor="ctr"/>
          <a:lstStyle/>
          <a:p>
            <a:endParaRPr lang="en-US"/>
          </a:p>
        </p:txBody>
      </p:sp>
      <p:sp>
        <p:nvSpPr>
          <p:cNvPr id="5" name="Notes Placeholder 4"/>
          <p:cNvSpPr>
            <a:spLocks noGrp="1"/>
          </p:cNvSpPr>
          <p:nvPr>
            <p:ph type="body" sz="quarter" idx="3"/>
          </p:nvPr>
        </p:nvSpPr>
        <p:spPr>
          <a:xfrm>
            <a:off x="928774" y="3324140"/>
            <a:ext cx="7426155" cy="3148271"/>
          </a:xfrm>
          <a:prstGeom prst="rect">
            <a:avLst/>
          </a:prstGeom>
        </p:spPr>
        <p:txBody>
          <a:bodyPr vert="horz" lIns="88002" tIns="44001" rIns="88002" bIns="4400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47121"/>
            <a:ext cx="4023340" cy="349422"/>
          </a:xfrm>
          <a:prstGeom prst="rect">
            <a:avLst/>
          </a:prstGeom>
        </p:spPr>
        <p:txBody>
          <a:bodyPr vert="horz" lIns="88002" tIns="44001" rIns="88002" bIns="44001" rtlCol="0" anchor="b"/>
          <a:lstStyle>
            <a:lvl1pPr algn="l">
              <a:defRPr sz="1200"/>
            </a:lvl1pPr>
          </a:lstStyle>
          <a:p>
            <a:endParaRPr lang="en-US"/>
          </a:p>
        </p:txBody>
      </p:sp>
      <p:sp>
        <p:nvSpPr>
          <p:cNvPr id="7" name="Slide Number Placeholder 6"/>
          <p:cNvSpPr>
            <a:spLocks noGrp="1"/>
          </p:cNvSpPr>
          <p:nvPr>
            <p:ph type="sldNum" sz="quarter" idx="5"/>
          </p:nvPr>
        </p:nvSpPr>
        <p:spPr>
          <a:xfrm>
            <a:off x="5258346" y="6647121"/>
            <a:ext cx="4023340" cy="349422"/>
          </a:xfrm>
          <a:prstGeom prst="rect">
            <a:avLst/>
          </a:prstGeom>
        </p:spPr>
        <p:txBody>
          <a:bodyPr vert="horz" lIns="88002" tIns="44001" rIns="88002" bIns="44001" rtlCol="0" anchor="b"/>
          <a:lstStyle>
            <a:lvl1pPr algn="r">
              <a:defRPr sz="1200"/>
            </a:lvl1pPr>
          </a:lstStyle>
          <a:p>
            <a:fld id="{83F68E52-3BCD-4A7E-875A-128C12FCE781}" type="slidenum">
              <a:rPr lang="en-US" smtClean="0"/>
              <a:pPr/>
              <a:t>‹#›</a:t>
            </a:fld>
            <a:endParaRPr lang="en-US"/>
          </a:p>
        </p:txBody>
      </p:sp>
    </p:spTree>
    <p:extLst>
      <p:ext uri="{BB962C8B-B14F-4D97-AF65-F5344CB8AC3E}">
        <p14:creationId xmlns:p14="http://schemas.microsoft.com/office/powerpoint/2010/main" val="1327469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8E52-3BCD-4A7E-875A-128C12FCE781}" type="slidenum">
              <a:rPr lang="en-US" smtClean="0"/>
              <a:pPr/>
              <a:t>1</a:t>
            </a:fld>
            <a:endParaRPr lang="en-US"/>
          </a:p>
        </p:txBody>
      </p:sp>
    </p:spTree>
    <p:extLst>
      <p:ext uri="{BB962C8B-B14F-4D97-AF65-F5344CB8AC3E}">
        <p14:creationId xmlns:p14="http://schemas.microsoft.com/office/powerpoint/2010/main" val="316365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multiple crews</a:t>
            </a:r>
          </a:p>
          <a:p>
            <a:r>
              <a:rPr lang="en-US" baseline="0" dirty="0" smtClean="0"/>
              <a:t>Ends on Day 12</a:t>
            </a:r>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Ends on Day 17</a:t>
            </a:r>
          </a:p>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Ends on day 13</a:t>
            </a:r>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detailed in appendix</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detailed in appendix</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Analysis</a:t>
            </a:r>
            <a:r>
              <a:rPr lang="en-US" baseline="0" dirty="0" smtClean="0"/>
              <a:t> goal</a:t>
            </a:r>
          </a:p>
          <a:p>
            <a:r>
              <a:rPr lang="en-US" baseline="0" dirty="0" smtClean="0"/>
              <a:t>Focusing on fiber cement siding, composite metal panels, corrugated metal panels, louvers, and brick veneer for this analysis.</a:t>
            </a:r>
          </a:p>
          <a:p>
            <a:r>
              <a:rPr lang="en-US" baseline="0" dirty="0" smtClean="0"/>
              <a:t>South façade has most material on it and mostly corrugated metal panels</a:t>
            </a:r>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Brick</a:t>
            </a:r>
            <a:r>
              <a:rPr lang="en-US" baseline="0" dirty="0" smtClean="0"/>
              <a:t> Veneer – One layer of brick and not very difficult to install and affordable, installation is weather dependent.</a:t>
            </a:r>
            <a:endParaRPr lang="en-US" dirty="0" smtClean="0"/>
          </a:p>
          <a:p>
            <a:r>
              <a:rPr lang="en-US" dirty="0" smtClean="0"/>
              <a:t>Composite</a:t>
            </a:r>
            <a:r>
              <a:rPr lang="en-US" baseline="0" dirty="0" smtClean="0"/>
              <a:t> metal panels – orange accent panels, smooth sophisticated look, but expensive and challenging to install</a:t>
            </a:r>
          </a:p>
          <a:p>
            <a:r>
              <a:rPr lang="en-US" baseline="0" dirty="0" smtClean="0"/>
              <a:t>Corrugated metal panels – flexible with different sizes of ribbing to fit architects preferences, versatile and easily installed.  Stainless steel panels</a:t>
            </a:r>
          </a:p>
          <a:p>
            <a:r>
              <a:rPr lang="en-US" baseline="0" dirty="0" smtClean="0"/>
              <a:t>Louvers – Only working louvers are above basement doors, all other ones have a flat panel behind them.  Difficult to install</a:t>
            </a:r>
          </a:p>
          <a:p>
            <a:r>
              <a:rPr lang="en-US" baseline="0" dirty="0" smtClean="0"/>
              <a:t>Fiber cement siding – added to tie into the admin building beside it.  Little-to-no maintenance and can be painted any color, cut onsite</a:t>
            </a:r>
          </a:p>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1: </a:t>
            </a:r>
          </a:p>
          <a:p>
            <a:r>
              <a:rPr lang="en-US" dirty="0" smtClean="0"/>
              <a:t>Difficult installation</a:t>
            </a:r>
            <a:r>
              <a:rPr lang="en-US" baseline="0" dirty="0" smtClean="0"/>
              <a:t> on metal z-clips</a:t>
            </a:r>
            <a:endParaRPr lang="en-US" dirty="0" smtClean="0"/>
          </a:p>
          <a:p>
            <a:r>
              <a:rPr lang="en-US" dirty="0" smtClean="0"/>
              <a:t>James</a:t>
            </a:r>
            <a:r>
              <a:rPr lang="en-US" baseline="0" dirty="0" smtClean="0"/>
              <a:t> </a:t>
            </a:r>
            <a:r>
              <a:rPr lang="en-US" baseline="0" dirty="0" err="1" smtClean="0"/>
              <a:t>Hardie</a:t>
            </a:r>
            <a:r>
              <a:rPr lang="en-US" baseline="0" dirty="0" smtClean="0"/>
              <a:t> was manufacturer</a:t>
            </a:r>
          </a:p>
          <a:p>
            <a:r>
              <a:rPr lang="en-US" baseline="0" dirty="0" smtClean="0"/>
              <a:t>The panels would need to be cut more times since they need to be 15 and 20 foot sections</a:t>
            </a:r>
          </a:p>
          <a:p>
            <a:r>
              <a:rPr lang="en-US" baseline="0" dirty="0" smtClean="0"/>
              <a:t>From close up, they do not have the fabricated metal look</a:t>
            </a:r>
          </a:p>
          <a:p>
            <a:endParaRPr lang="en-US" baseline="0" dirty="0" smtClean="0"/>
          </a:p>
          <a:p>
            <a:r>
              <a:rPr lang="en-US" baseline="0" dirty="0" smtClean="0"/>
              <a:t>Change 2:</a:t>
            </a:r>
          </a:p>
          <a:p>
            <a:r>
              <a:rPr lang="en-US" dirty="0"/>
              <a:t>Since fiber cement siding was the easiest to manage and install, it made sense to try to replace the material that had the most square footage on the façade, which was corrugated metal panels</a:t>
            </a:r>
          </a:p>
          <a:p>
            <a:r>
              <a:rPr lang="en-US" dirty="0"/>
              <a:t>Stainless-steel fasteners over hat channels</a:t>
            </a:r>
          </a:p>
          <a:p>
            <a:r>
              <a:rPr lang="en-US" baseline="0" dirty="0" smtClean="0"/>
              <a:t>James </a:t>
            </a:r>
            <a:r>
              <a:rPr lang="en-US" baseline="0" dirty="0" err="1" smtClean="0"/>
              <a:t>Hardie</a:t>
            </a:r>
            <a:r>
              <a:rPr lang="en-US" baseline="0" dirty="0" smtClean="0"/>
              <a:t> was manufacturer</a:t>
            </a:r>
          </a:p>
          <a:p>
            <a:r>
              <a:rPr lang="en-US" baseline="0" dirty="0" smtClean="0"/>
              <a:t>Each rib is 2.5”  which is about half of the 4” minimum exposure the fiber cement siding can be</a:t>
            </a:r>
          </a:p>
          <a:p>
            <a:r>
              <a:rPr lang="en-US" baseline="0" dirty="0" smtClean="0"/>
              <a:t>Obvious aesthetic difference that will however be similar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a:t>
            </a:r>
            <a:r>
              <a:rPr lang="en-US" baseline="0" dirty="0" smtClean="0"/>
              <a:t>e 3:</a:t>
            </a:r>
          </a:p>
          <a:p>
            <a:r>
              <a:rPr lang="en-US" baseline="0" dirty="0" smtClean="0"/>
              <a:t>Fake louvers</a:t>
            </a:r>
          </a:p>
          <a:p>
            <a:r>
              <a:rPr lang="en-US" baseline="0" dirty="0" smtClean="0"/>
              <a:t>Same 4” exposure</a:t>
            </a:r>
          </a:p>
          <a:p>
            <a:r>
              <a:rPr lang="en-US" baseline="0" dirty="0" smtClean="0"/>
              <a:t>Consistent look</a:t>
            </a:r>
          </a:p>
          <a:p>
            <a:endParaRPr lang="en-US" baseline="0" dirty="0" smtClean="0"/>
          </a:p>
          <a:p>
            <a:r>
              <a:rPr lang="en-US" baseline="0" dirty="0" smtClean="0"/>
              <a:t>Fiber cement siding replacing the materials:  nailed to ¾” plywood every 24” </a:t>
            </a:r>
            <a:r>
              <a:rPr lang="en-US" baseline="0" dirty="0" err="1" smtClean="0"/>
              <a:t>o.c</a:t>
            </a:r>
            <a:r>
              <a:rPr lang="en-US" baseline="0" dirty="0" smtClean="0"/>
              <a:t>. with a pneumatic fastening tool</a:t>
            </a:r>
          </a:p>
          <a:p>
            <a:endParaRPr lang="en-US" dirty="0" smtClean="0"/>
          </a:p>
          <a:p>
            <a:r>
              <a:rPr lang="en-US" dirty="0" smtClean="0"/>
              <a:t>Change 4:</a:t>
            </a:r>
          </a:p>
          <a:p>
            <a:r>
              <a:rPr lang="en-US" dirty="0" smtClean="0"/>
              <a:t>Dovetail connection to concrete</a:t>
            </a:r>
          </a:p>
          <a:p>
            <a:r>
              <a:rPr lang="en-US" dirty="0" smtClean="0"/>
              <a:t>Concrete ties into the</a:t>
            </a:r>
            <a:r>
              <a:rPr lang="en-US" baseline="0" dirty="0" smtClean="0"/>
              <a:t> concrete weir walls</a:t>
            </a:r>
          </a:p>
          <a:p>
            <a:r>
              <a:rPr lang="en-US" dirty="0" err="1" smtClean="0"/>
              <a:t>Hensel</a:t>
            </a:r>
            <a:r>
              <a:rPr lang="en-US" baseline="0" dirty="0" smtClean="0"/>
              <a:t> Phelps self-performs concrete = get rid of brick sub</a:t>
            </a:r>
          </a:p>
          <a:p>
            <a:r>
              <a:rPr lang="en-US" baseline="0" dirty="0" smtClean="0"/>
              <a:t>Fewer wall materials</a:t>
            </a:r>
          </a:p>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Similar appearances but easier constructability.</a:t>
            </a:r>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8E52-3BCD-4A7E-875A-128C12FCE781}" type="slidenum">
              <a:rPr lang="en-US" smtClean="0"/>
              <a:pPr/>
              <a:t>2</a:t>
            </a:fld>
            <a:endParaRPr lang="en-US"/>
          </a:p>
        </p:txBody>
      </p:sp>
    </p:spTree>
    <p:extLst>
      <p:ext uri="{BB962C8B-B14F-4D97-AF65-F5344CB8AC3E}">
        <p14:creationId xmlns:p14="http://schemas.microsoft.com/office/powerpoint/2010/main" val="1732920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Increased the R-value without changing the condensation</a:t>
            </a:r>
            <a:r>
              <a:rPr lang="en-US" baseline="0" dirty="0" smtClean="0"/>
              <a:t> much.  Which means the new wall system is not in danger </a:t>
            </a:r>
            <a:r>
              <a:rPr lang="en-US" baseline="0" smtClean="0"/>
              <a:t>of </a:t>
            </a:r>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total cost for all the materials is $769,826 with a total of 70 days.</a:t>
            </a:r>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with these façade changes, there is a 23 day savings and</a:t>
            </a:r>
            <a:r>
              <a:rPr lang="en-US" baseline="0" dirty="0" smtClean="0"/>
              <a:t> a $293,630 cost savings.</a:t>
            </a:r>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23</a:t>
            </a:fld>
            <a:endParaRPr lang="en-US"/>
          </a:p>
        </p:txBody>
      </p:sp>
    </p:spTree>
    <p:extLst>
      <p:ext uri="{BB962C8B-B14F-4D97-AF65-F5344CB8AC3E}">
        <p14:creationId xmlns:p14="http://schemas.microsoft.com/office/powerpoint/2010/main" val="4199687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Putting the new end date at November 15, 2011</a:t>
            </a:r>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24</a:t>
            </a:fld>
            <a:endParaRPr lang="en-US"/>
          </a:p>
        </p:txBody>
      </p:sp>
    </p:spTree>
    <p:extLst>
      <p:ext uri="{BB962C8B-B14F-4D97-AF65-F5344CB8AC3E}">
        <p14:creationId xmlns:p14="http://schemas.microsoft.com/office/powerpoint/2010/main" val="4199687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8E52-3BCD-4A7E-875A-128C12FCE781}" type="slidenum">
              <a:rPr lang="en-US" smtClean="0"/>
              <a:pPr/>
              <a:t>25</a:t>
            </a:fld>
            <a:endParaRPr lang="en-US"/>
          </a:p>
        </p:txBody>
      </p:sp>
    </p:spTree>
    <p:extLst>
      <p:ext uri="{BB962C8B-B14F-4D97-AF65-F5344CB8AC3E}">
        <p14:creationId xmlns:p14="http://schemas.microsoft.com/office/powerpoint/2010/main" val="2589660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26</a:t>
            </a:fld>
            <a:endParaRPr lang="en-US"/>
          </a:p>
        </p:txBody>
      </p:sp>
    </p:spTree>
    <p:extLst>
      <p:ext uri="{BB962C8B-B14F-4D97-AF65-F5344CB8AC3E}">
        <p14:creationId xmlns:p14="http://schemas.microsoft.com/office/powerpoint/2010/main" val="4047711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calculations</a:t>
            </a:r>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a:t>
            </a:r>
          </a:p>
          <a:p>
            <a:pPr marL="165003" indent="-165003">
              <a:buFont typeface="Arial" panose="020B0604020202020204" pitchFamily="34" charset="0"/>
              <a:buChar char="•"/>
            </a:pPr>
            <a:r>
              <a:rPr lang="en-US" dirty="0" smtClean="0"/>
              <a:t>Finish-start = construction cannot</a:t>
            </a:r>
            <a:r>
              <a:rPr lang="en-US" baseline="0" dirty="0" smtClean="0"/>
              <a:t> start until the bidding phase is over and the building awarded</a:t>
            </a:r>
          </a:p>
          <a:p>
            <a:pPr marL="165003" indent="-165003">
              <a:buFont typeface="Arial" panose="020B0604020202020204" pitchFamily="34" charset="0"/>
              <a:buChar char="•"/>
            </a:pPr>
            <a:r>
              <a:rPr lang="en-US" baseline="0" dirty="0" smtClean="0"/>
              <a:t>Chemistry = lack coordination and collaboration, which could lead to problems later in the field with schedule/construction or with people</a:t>
            </a:r>
          </a:p>
          <a:p>
            <a:pPr marL="165003" indent="-165003">
              <a:buFont typeface="Arial" panose="020B0604020202020204" pitchFamily="34" charset="0"/>
              <a:buChar char="•"/>
            </a:pPr>
            <a:r>
              <a:rPr lang="en-US" baseline="0" dirty="0" smtClean="0"/>
              <a:t>Everything including RFIs goes through the owner = time consuming</a:t>
            </a:r>
          </a:p>
          <a:p>
            <a:pPr marL="165003" indent="-165003">
              <a:buFont typeface="Arial" panose="020B0604020202020204" pitchFamily="34" charset="0"/>
              <a:buChar char="•"/>
            </a:pPr>
            <a:endParaRPr lang="en-US" baseline="0" dirty="0" smtClean="0"/>
          </a:p>
          <a:p>
            <a:r>
              <a:rPr lang="en-US" baseline="0" dirty="0" smtClean="0"/>
              <a:t>Proposed:</a:t>
            </a:r>
          </a:p>
          <a:p>
            <a:pPr marL="165003" indent="-165003">
              <a:buFont typeface="Arial" panose="020B0604020202020204" pitchFamily="34" charset="0"/>
              <a:buChar char="•"/>
            </a:pPr>
            <a:r>
              <a:rPr lang="en-US" baseline="0" dirty="0" smtClean="0"/>
              <a:t>Earlier GC = assist w/design so there is less problems in the field, get subs involved earlier to assist w/design and coordination</a:t>
            </a:r>
          </a:p>
          <a:p>
            <a:pPr marL="165003" indent="-165003">
              <a:buFont typeface="Arial" panose="020B0604020202020204" pitchFamily="34" charset="0"/>
              <a:buChar char="•"/>
            </a:pPr>
            <a:r>
              <a:rPr lang="en-US" baseline="0" dirty="0" smtClean="0"/>
              <a:t>Joint venture = designer and GC have worked together, good chemistry.  Lots of coordination and collaboration</a:t>
            </a:r>
          </a:p>
          <a:p>
            <a:pPr marL="165003" indent="-165003">
              <a:buFont typeface="Arial" panose="020B0604020202020204" pitchFamily="34" charset="0"/>
              <a:buChar char="•"/>
            </a:pPr>
            <a:r>
              <a:rPr lang="en-US" baseline="0" dirty="0" smtClean="0"/>
              <a:t>Cost effective = designer and estimator have access to construction cost as the project moves along, so things can be adjusted if need be.</a:t>
            </a:r>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3</a:t>
            </a:fld>
            <a:endParaRPr lang="en-US"/>
          </a:p>
        </p:txBody>
      </p:sp>
    </p:spTree>
    <p:extLst>
      <p:ext uri="{BB962C8B-B14F-4D97-AF65-F5344CB8AC3E}">
        <p14:creationId xmlns:p14="http://schemas.microsoft.com/office/powerpoint/2010/main" val="1934724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Intensity = Unit cost/ (actual project duration days/30)</a:t>
            </a:r>
          </a:p>
          <a:p>
            <a:r>
              <a:rPr lang="en-US" dirty="0" smtClean="0"/>
              <a:t>Construction</a:t>
            </a:r>
            <a:r>
              <a:rPr lang="en-US" baseline="0" dirty="0" smtClean="0"/>
              <a:t> Speed = Gross sq ft/ (</a:t>
            </a:r>
            <a:r>
              <a:rPr lang="en-US" dirty="0" smtClean="0"/>
              <a:t>actual construction</a:t>
            </a:r>
            <a:r>
              <a:rPr lang="en-US" baseline="0" dirty="0" smtClean="0"/>
              <a:t> </a:t>
            </a:r>
            <a:r>
              <a:rPr lang="en-US" dirty="0" smtClean="0"/>
              <a:t>duration days/30)</a:t>
            </a:r>
          </a:p>
          <a:p>
            <a:r>
              <a:rPr lang="en-US" dirty="0" smtClean="0"/>
              <a:t>Delivery Duration = Gross sq ft/ (actual project duration days/30)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left = original design and </a:t>
            </a:r>
            <a:r>
              <a:rPr lang="en-US" baseline="0" dirty="0" err="1" smtClean="0"/>
              <a:t>precon</a:t>
            </a:r>
            <a:r>
              <a:rPr lang="en-US" baseline="0" dirty="0" smtClean="0"/>
              <a:t> schedule</a:t>
            </a:r>
          </a:p>
        </p:txBody>
      </p:sp>
      <p:sp>
        <p:nvSpPr>
          <p:cNvPr id="4" name="Slide Number Placeholder 3"/>
          <p:cNvSpPr>
            <a:spLocks noGrp="1"/>
          </p:cNvSpPr>
          <p:nvPr>
            <p:ph type="sldNum" sz="quarter" idx="10"/>
          </p:nvPr>
        </p:nvSpPr>
        <p:spPr/>
        <p:txBody>
          <a:bodyPr/>
          <a:lstStyle/>
          <a:p>
            <a:fld id="{83F68E52-3BCD-4A7E-875A-128C12FCE781}" type="slidenum">
              <a:rPr lang="en-US" smtClean="0"/>
              <a:pPr/>
              <a:t>5</a:t>
            </a:fld>
            <a:endParaRPr lang="en-US"/>
          </a:p>
        </p:txBody>
      </p:sp>
    </p:spTree>
    <p:extLst>
      <p:ext uri="{BB962C8B-B14F-4D97-AF65-F5344CB8AC3E}">
        <p14:creationId xmlns:p14="http://schemas.microsoft.com/office/powerpoint/2010/main" val="105560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right = </a:t>
            </a:r>
            <a:r>
              <a:rPr lang="en-US" baseline="0" dirty="0" err="1" smtClean="0"/>
              <a:t>precon</a:t>
            </a:r>
            <a:r>
              <a:rPr lang="en-US" baseline="0" dirty="0" smtClean="0"/>
              <a:t> incorporated into design</a:t>
            </a:r>
          </a:p>
          <a:p>
            <a:r>
              <a:rPr lang="en-US" baseline="0" dirty="0" smtClean="0"/>
              <a:t>	several sources have expressed that with design-build the </a:t>
            </a:r>
            <a:r>
              <a:rPr lang="en-US" baseline="0" dirty="0" err="1" smtClean="0"/>
              <a:t>gc</a:t>
            </a:r>
            <a:r>
              <a:rPr lang="en-US" baseline="0" dirty="0" smtClean="0"/>
              <a:t> should get involved within 15-50% of the design phase.  Therefore notice of award is 	involved in 35% design development.</a:t>
            </a:r>
          </a:p>
          <a:p>
            <a:r>
              <a:rPr lang="en-US" baseline="0" dirty="0" smtClean="0"/>
              <a:t>		bridging documents – the owner hires arch or engineer to hold the owners </a:t>
            </a:r>
            <a:endParaRPr lang="en-US" dirty="0" smtClean="0"/>
          </a:p>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6</a:t>
            </a:fld>
            <a:endParaRPr lang="en-US"/>
          </a:p>
        </p:txBody>
      </p:sp>
    </p:spTree>
    <p:extLst>
      <p:ext uri="{BB962C8B-B14F-4D97-AF65-F5344CB8AC3E}">
        <p14:creationId xmlns:p14="http://schemas.microsoft.com/office/powerpoint/2010/main" val="101322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it saves 315 days</a:t>
            </a:r>
          </a:p>
          <a:p>
            <a:endParaRPr lang="en-US" dirty="0" smtClean="0"/>
          </a:p>
          <a:p>
            <a:r>
              <a:rPr lang="en-US" dirty="0" smtClean="0"/>
              <a:t>Recommended</a:t>
            </a:r>
          </a:p>
          <a:p>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7</a:t>
            </a:fld>
            <a:endParaRPr lang="en-US"/>
          </a:p>
        </p:txBody>
      </p:sp>
    </p:spTree>
    <p:extLst>
      <p:ext uri="{BB962C8B-B14F-4D97-AF65-F5344CB8AC3E}">
        <p14:creationId xmlns:p14="http://schemas.microsoft.com/office/powerpoint/2010/main" val="1013228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68E52-3BCD-4A7E-875A-128C12FCE781}" type="slidenum">
              <a:rPr lang="en-US" smtClean="0"/>
              <a:pPr/>
              <a:t>8</a:t>
            </a:fld>
            <a:endParaRPr lang="en-US"/>
          </a:p>
        </p:txBody>
      </p:sp>
    </p:spTree>
    <p:extLst>
      <p:ext uri="{BB962C8B-B14F-4D97-AF65-F5344CB8AC3E}">
        <p14:creationId xmlns:p14="http://schemas.microsoft.com/office/powerpoint/2010/main" val="1684452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Ends</a:t>
            </a:r>
            <a:r>
              <a:rPr lang="en-US" baseline="0" dirty="0" smtClean="0"/>
              <a:t> on day 33</a:t>
            </a:r>
            <a:endParaRPr lang="en-US" dirty="0"/>
          </a:p>
        </p:txBody>
      </p:sp>
      <p:sp>
        <p:nvSpPr>
          <p:cNvPr id="4" name="Slide Number Placeholder 3"/>
          <p:cNvSpPr>
            <a:spLocks noGrp="1"/>
          </p:cNvSpPr>
          <p:nvPr>
            <p:ph type="sldNum" sz="quarter" idx="10"/>
          </p:nvPr>
        </p:nvSpPr>
        <p:spPr/>
        <p:txBody>
          <a:bodyPr/>
          <a:lstStyle/>
          <a:p>
            <a:fld id="{83F68E52-3BCD-4A7E-875A-128C12FCE78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371601"/>
            <a:ext cx="23545800" cy="1927225"/>
          </a:xfrm>
          <a:prstGeom prst="rect">
            <a:avLst/>
          </a:prstGeo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2057400" y="3505200"/>
            <a:ext cx="19202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371600" y="18288"/>
            <a:ext cx="8686800" cy="329184"/>
          </a:xfrm>
          <a:prstGeom prst="rect">
            <a:avLst/>
          </a:prstGeom>
        </p:spPr>
        <p:txBody>
          <a:bodyPr/>
          <a:lstStyle/>
          <a:p>
            <a:pPr eaLnBrk="1" latinLnBrk="0" hangingPunct="1"/>
            <a:fld id="{C699CB88-5E1A-4FAC-892A-60949ACB1F6F}" type="datetimeFigureOut">
              <a:rPr lang="en-US" smtClean="0"/>
              <a:pPr eaLnBrk="1" latinLnBrk="0" hangingPunct="1"/>
              <a:t>4/21/2014</a:t>
            </a:fld>
            <a:endParaRPr lang="en-US"/>
          </a:p>
        </p:txBody>
      </p:sp>
      <p:sp>
        <p:nvSpPr>
          <p:cNvPr id="5" name="Footer Placeholder 4"/>
          <p:cNvSpPr>
            <a:spLocks noGrp="1"/>
          </p:cNvSpPr>
          <p:nvPr>
            <p:ph type="ftr" sz="quarter" idx="11"/>
          </p:nvPr>
        </p:nvSpPr>
        <p:spPr>
          <a:xfrm>
            <a:off x="10287000" y="18288"/>
            <a:ext cx="12344400" cy="329184"/>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22860000" y="18288"/>
            <a:ext cx="3200400" cy="329184"/>
          </a:xfrm>
          <a:prstGeom prst="rect">
            <a:avLst/>
          </a:prstGeom>
        </p:spPr>
        <p:txBody>
          <a:bodyPr/>
          <a:lstStyle/>
          <a:p>
            <a:fld id="{91974DF9-AD47-4691-BA21-BBFCE3637A9A}" type="slidenum">
              <a:rPr kumimoji="0" lang="en-US" smtClean="0"/>
              <a:pPr/>
              <a:t>‹#›</a:t>
            </a:fld>
            <a:endParaRPr kumimoji="0" lang="en-US"/>
          </a:p>
        </p:txBody>
      </p:sp>
      <p:cxnSp>
        <p:nvCxnSpPr>
          <p:cNvPr id="8" name="Straight Connector 7"/>
          <p:cNvCxnSpPr/>
          <p:nvPr/>
        </p:nvCxnSpPr>
        <p:spPr>
          <a:xfrm>
            <a:off x="2057400" y="3398520"/>
            <a:ext cx="23545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24688800" cy="990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371600" y="18288"/>
            <a:ext cx="8686800" cy="329184"/>
          </a:xfrm>
          <a:prstGeom prst="rect">
            <a:avLst/>
          </a:prstGeom>
        </p:spPr>
        <p:txBody>
          <a:bodyPr/>
          <a:lstStyle/>
          <a:p>
            <a:pPr eaLnBrk="1" latinLnBrk="0" hangingPunct="1"/>
            <a:fld id="{C699CB88-5E1A-4FAC-892A-60949ACB1F6F}" type="datetimeFigureOut">
              <a:rPr lang="en-US" smtClean="0"/>
              <a:pPr eaLnBrk="1" latinLnBrk="0" hangingPunct="1"/>
              <a:t>4/21/2014</a:t>
            </a:fld>
            <a:endParaRPr lang="en-US"/>
          </a:p>
        </p:txBody>
      </p:sp>
      <p:sp>
        <p:nvSpPr>
          <p:cNvPr id="5" name="Footer Placeholder 4"/>
          <p:cNvSpPr>
            <a:spLocks noGrp="1"/>
          </p:cNvSpPr>
          <p:nvPr>
            <p:ph type="ftr" sz="quarter" idx="11"/>
          </p:nvPr>
        </p:nvSpPr>
        <p:spPr>
          <a:xfrm>
            <a:off x="10287000" y="18288"/>
            <a:ext cx="12344400" cy="329184"/>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22860000" y="18288"/>
            <a:ext cx="3200400" cy="329184"/>
          </a:xfrm>
          <a:prstGeom prst="rect">
            <a:avLst/>
          </a:prstGeom>
        </p:spPr>
        <p:txBody>
          <a:bodyPr/>
          <a:lstStyle/>
          <a:p>
            <a:fld id="{91974DF9-AD47-4691-BA21-BBFCE3637A9A}"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609600"/>
            <a:ext cx="6172200" cy="5867400"/>
          </a:xfrm>
          <a:prstGeom prst="rect">
            <a:avLst/>
          </a:prstGeo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09600"/>
            <a:ext cx="18059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71600" y="18288"/>
            <a:ext cx="8686800" cy="329184"/>
          </a:xfrm>
          <a:prstGeom prst="rect">
            <a:avLst/>
          </a:prstGeom>
        </p:spPr>
        <p:txBody>
          <a:bodyPr/>
          <a:lstStyle/>
          <a:p>
            <a:pPr eaLnBrk="1" latinLnBrk="0" hangingPunct="1"/>
            <a:fld id="{C699CB88-5E1A-4FAC-892A-60949ACB1F6F}" type="datetimeFigureOut">
              <a:rPr lang="en-US" smtClean="0"/>
              <a:pPr eaLnBrk="1" latinLnBrk="0" hangingPunct="1"/>
              <a:t>4/21/2014</a:t>
            </a:fld>
            <a:endParaRPr lang="en-US"/>
          </a:p>
        </p:txBody>
      </p:sp>
      <p:sp>
        <p:nvSpPr>
          <p:cNvPr id="5" name="Footer Placeholder 4"/>
          <p:cNvSpPr>
            <a:spLocks noGrp="1"/>
          </p:cNvSpPr>
          <p:nvPr>
            <p:ph type="ftr" sz="quarter" idx="11"/>
          </p:nvPr>
        </p:nvSpPr>
        <p:spPr>
          <a:xfrm>
            <a:off x="10287000" y="18288"/>
            <a:ext cx="12344400" cy="329184"/>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22860000" y="18288"/>
            <a:ext cx="3200400" cy="329184"/>
          </a:xfrm>
          <a:prstGeom prst="rect">
            <a:avLst/>
          </a:prstGeom>
        </p:spPr>
        <p:txBody>
          <a:bodyPr/>
          <a:lstStyle/>
          <a:p>
            <a:fld id="{91974DF9-AD47-4691-BA21-BBFCE3637A9A}"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246888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371600" y="18288"/>
            <a:ext cx="8686800" cy="329184"/>
          </a:xfrm>
          <a:prstGeom prst="rect">
            <a:avLst/>
          </a:prstGeom>
        </p:spPr>
        <p:txBody>
          <a:bodyPr/>
          <a:lstStyle/>
          <a:p>
            <a:pPr eaLnBrk="1" latinLnBrk="0" hangingPunct="1"/>
            <a:fld id="{C699CB88-5E1A-4FAC-892A-60949ACB1F6F}" type="datetimeFigureOut">
              <a:rPr lang="en-US" smtClean="0"/>
              <a:pPr eaLnBrk="1" latinLnBrk="0" hangingPunct="1"/>
              <a:t>4/21/2014</a:t>
            </a:fld>
            <a:endParaRPr lang="en-US"/>
          </a:p>
        </p:txBody>
      </p:sp>
      <p:sp>
        <p:nvSpPr>
          <p:cNvPr id="5" name="Footer Placeholder 4"/>
          <p:cNvSpPr>
            <a:spLocks noGrp="1"/>
          </p:cNvSpPr>
          <p:nvPr>
            <p:ph type="ftr" sz="quarter" idx="11"/>
          </p:nvPr>
        </p:nvSpPr>
        <p:spPr>
          <a:xfrm>
            <a:off x="10287000" y="18288"/>
            <a:ext cx="12344400" cy="329184"/>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22860000" y="18288"/>
            <a:ext cx="3200400" cy="329184"/>
          </a:xfrm>
          <a:prstGeom prst="rect">
            <a:avLst/>
          </a:prstGeom>
        </p:spPr>
        <p:txBody>
          <a:bodyPr/>
          <a:lstStyle/>
          <a:p>
            <a:fld id="{91974DF9-AD47-4691-BA21-BBFCE3637A9A}"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66939" y="2362201"/>
            <a:ext cx="23317200" cy="2200275"/>
          </a:xfrm>
          <a:prstGeom prst="rect">
            <a:avLst/>
          </a:prstGeo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2166939" y="4626865"/>
            <a:ext cx="23317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371600" y="18288"/>
            <a:ext cx="8686800" cy="329184"/>
          </a:xfrm>
          <a:prstGeom prst="rect">
            <a:avLst/>
          </a:prstGeom>
        </p:spPr>
        <p:txBody>
          <a:bodyPr/>
          <a:lstStyle/>
          <a:p>
            <a:pPr eaLnBrk="1" latinLnBrk="0" hangingPunct="1"/>
            <a:fld id="{C699CB88-5E1A-4FAC-892A-60949ACB1F6F}" type="datetimeFigureOut">
              <a:rPr lang="en-US" smtClean="0"/>
              <a:pPr eaLnBrk="1" latinLnBrk="0" hangingPunct="1"/>
              <a:t>4/21/2014</a:t>
            </a:fld>
            <a:endParaRPr lang="en-US"/>
          </a:p>
        </p:txBody>
      </p:sp>
      <p:sp>
        <p:nvSpPr>
          <p:cNvPr id="5" name="Footer Placeholder 4"/>
          <p:cNvSpPr>
            <a:spLocks noGrp="1"/>
          </p:cNvSpPr>
          <p:nvPr>
            <p:ph type="ftr" sz="quarter" idx="11"/>
          </p:nvPr>
        </p:nvSpPr>
        <p:spPr>
          <a:xfrm>
            <a:off x="10287000" y="18288"/>
            <a:ext cx="12344400" cy="329184"/>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22860000" y="18288"/>
            <a:ext cx="3200400" cy="329184"/>
          </a:xfrm>
          <a:prstGeom prst="rect">
            <a:avLst/>
          </a:prstGeom>
        </p:spPr>
        <p:txBody>
          <a:bodyPr/>
          <a:lstStyle/>
          <a:p>
            <a:fld id="{91974DF9-AD47-4691-BA21-BBFCE3637A9A}" type="slidenum">
              <a:rPr kumimoji="0" lang="en-US" smtClean="0"/>
              <a:pPr/>
              <a:t>‹#›</a:t>
            </a:fld>
            <a:endParaRPr kumimoji="0" lang="en-US"/>
          </a:p>
        </p:txBody>
      </p:sp>
      <p:cxnSp>
        <p:nvCxnSpPr>
          <p:cNvPr id="7" name="Straight Connector 6"/>
          <p:cNvCxnSpPr/>
          <p:nvPr/>
        </p:nvCxnSpPr>
        <p:spPr>
          <a:xfrm>
            <a:off x="2194560" y="4599432"/>
            <a:ext cx="23545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246888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73352"/>
            <a:ext cx="12115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3944600" y="1673352"/>
            <a:ext cx="12115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371600" y="18288"/>
            <a:ext cx="8686800" cy="329184"/>
          </a:xfrm>
          <a:prstGeom prst="rect">
            <a:avLst/>
          </a:prstGeom>
        </p:spPr>
        <p:txBody>
          <a:bodyPr/>
          <a:lstStyle/>
          <a:p>
            <a:pPr eaLnBrk="1" latinLnBrk="0" hangingPunct="1"/>
            <a:fld id="{C699CB88-5E1A-4FAC-892A-60949ACB1F6F}" type="datetimeFigureOut">
              <a:rPr lang="en-US" smtClean="0"/>
              <a:pPr eaLnBrk="1" latinLnBrk="0" hangingPunct="1"/>
              <a:t>4/21/2014</a:t>
            </a:fld>
            <a:endParaRPr lang="en-US"/>
          </a:p>
        </p:txBody>
      </p:sp>
      <p:sp>
        <p:nvSpPr>
          <p:cNvPr id="6" name="Footer Placeholder 5"/>
          <p:cNvSpPr>
            <a:spLocks noGrp="1"/>
          </p:cNvSpPr>
          <p:nvPr>
            <p:ph type="ftr" sz="quarter" idx="11"/>
          </p:nvPr>
        </p:nvSpPr>
        <p:spPr>
          <a:xfrm>
            <a:off x="10287000" y="18288"/>
            <a:ext cx="12344400" cy="329184"/>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22860000" y="18288"/>
            <a:ext cx="3200400" cy="329184"/>
          </a:xfrm>
          <a:prstGeom prst="rect">
            <a:avLst/>
          </a:prstGeom>
        </p:spPr>
        <p:txBody>
          <a:bodyPr/>
          <a:lstStyle/>
          <a:p>
            <a:fld id="{91974DF9-AD47-4691-BA21-BBFCE3637A9A}"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24688800" cy="9906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1676400"/>
            <a:ext cx="117957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438400"/>
            <a:ext cx="117957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4264640" y="1676400"/>
            <a:ext cx="117957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264640" y="2438400"/>
            <a:ext cx="117957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371600" y="18288"/>
            <a:ext cx="8686800" cy="329184"/>
          </a:xfrm>
          <a:prstGeom prst="rect">
            <a:avLst/>
          </a:prstGeom>
        </p:spPr>
        <p:txBody>
          <a:bodyPr/>
          <a:lstStyle/>
          <a:p>
            <a:pPr eaLnBrk="1" latinLnBrk="0" hangingPunct="1"/>
            <a:fld id="{C699CB88-5E1A-4FAC-892A-60949ACB1F6F}" type="datetimeFigureOut">
              <a:rPr lang="en-US" smtClean="0"/>
              <a:pPr eaLnBrk="1" latinLnBrk="0" hangingPunct="1"/>
              <a:t>4/21/2014</a:t>
            </a:fld>
            <a:endParaRPr lang="en-US"/>
          </a:p>
        </p:txBody>
      </p:sp>
      <p:sp>
        <p:nvSpPr>
          <p:cNvPr id="8" name="Footer Placeholder 7"/>
          <p:cNvSpPr>
            <a:spLocks noGrp="1"/>
          </p:cNvSpPr>
          <p:nvPr>
            <p:ph type="ftr" sz="quarter" idx="11"/>
          </p:nvPr>
        </p:nvSpPr>
        <p:spPr>
          <a:xfrm>
            <a:off x="10287000" y="18288"/>
            <a:ext cx="12344400" cy="329184"/>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22860000" y="18288"/>
            <a:ext cx="3200400" cy="329184"/>
          </a:xfrm>
          <a:prstGeom prst="rect">
            <a:avLst/>
          </a:prstGeom>
        </p:spPr>
        <p:txBody>
          <a:bodyPr/>
          <a:lstStyle/>
          <a:p>
            <a:fld id="{91974DF9-AD47-4691-BA21-BBFCE3637A9A}" type="slidenum">
              <a:rPr kumimoji="0" lang="en-US" smtClean="0"/>
              <a:pPr/>
              <a:t>‹#›</a:t>
            </a:fld>
            <a:endParaRPr kumimoji="0" lang="en-US"/>
          </a:p>
        </p:txBody>
      </p:sp>
      <p:cxnSp>
        <p:nvCxnSpPr>
          <p:cNvPr id="11" name="Straight Connector 10"/>
          <p:cNvCxnSpPr/>
          <p:nvPr/>
        </p:nvCxnSpPr>
        <p:spPr>
          <a:xfrm rot="5400000">
            <a:off x="11362611" y="4045029"/>
            <a:ext cx="4709160" cy="238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246888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371600" y="18288"/>
            <a:ext cx="8686800" cy="329184"/>
          </a:xfrm>
          <a:prstGeom prst="rect">
            <a:avLst/>
          </a:prstGeom>
        </p:spPr>
        <p:txBody>
          <a:bodyPr/>
          <a:lstStyle/>
          <a:p>
            <a:pPr eaLnBrk="1" latinLnBrk="0" hangingPunct="1"/>
            <a:fld id="{C699CB88-5E1A-4FAC-892A-60949ACB1F6F}" type="datetimeFigureOut">
              <a:rPr lang="en-US" smtClean="0"/>
              <a:pPr eaLnBrk="1" latinLnBrk="0" hangingPunct="1"/>
              <a:t>4/21/2014</a:t>
            </a:fld>
            <a:endParaRPr lang="en-US"/>
          </a:p>
        </p:txBody>
      </p:sp>
      <p:sp>
        <p:nvSpPr>
          <p:cNvPr id="4" name="Footer Placeholder 3"/>
          <p:cNvSpPr>
            <a:spLocks noGrp="1"/>
          </p:cNvSpPr>
          <p:nvPr>
            <p:ph type="ftr" sz="quarter" idx="11"/>
          </p:nvPr>
        </p:nvSpPr>
        <p:spPr>
          <a:xfrm>
            <a:off x="10287000" y="18288"/>
            <a:ext cx="12344400" cy="329184"/>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22860000" y="18288"/>
            <a:ext cx="3200400" cy="329184"/>
          </a:xfrm>
          <a:prstGeom prst="rect">
            <a:avLst/>
          </a:prstGeom>
        </p:spPr>
        <p:txBody>
          <a:bodyPr/>
          <a:lstStyle/>
          <a:p>
            <a:fld id="{91974DF9-AD47-4691-BA21-BBFCE3637A9A}"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71600" y="18288"/>
            <a:ext cx="8686800" cy="329184"/>
          </a:xfrm>
          <a:prstGeom prst="rect">
            <a:avLst/>
          </a:prstGeom>
        </p:spPr>
        <p:txBody>
          <a:bodyPr/>
          <a:lstStyle/>
          <a:p>
            <a:pPr eaLnBrk="1" latinLnBrk="0" hangingPunct="1"/>
            <a:fld id="{C699CB88-5E1A-4FAC-892A-60949ACB1F6F}" type="datetimeFigureOut">
              <a:rPr lang="en-US" smtClean="0"/>
              <a:pPr eaLnBrk="1" latinLnBrk="0" hangingPunct="1"/>
              <a:t>4/21/2014</a:t>
            </a:fld>
            <a:endParaRPr lang="en-US"/>
          </a:p>
        </p:txBody>
      </p:sp>
      <p:sp>
        <p:nvSpPr>
          <p:cNvPr id="3" name="Footer Placeholder 2"/>
          <p:cNvSpPr>
            <a:spLocks noGrp="1"/>
          </p:cNvSpPr>
          <p:nvPr>
            <p:ph type="ftr" sz="quarter" idx="11"/>
          </p:nvPr>
        </p:nvSpPr>
        <p:spPr>
          <a:xfrm>
            <a:off x="10287000" y="18288"/>
            <a:ext cx="12344400" cy="329184"/>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22860000" y="18288"/>
            <a:ext cx="3200400" cy="329184"/>
          </a:xfrm>
          <a:prstGeom prst="rect">
            <a:avLst/>
          </a:prstGeom>
        </p:spPr>
        <p:txBody>
          <a:bodyPr/>
          <a:lstStyle/>
          <a:p>
            <a:fld id="{91974DF9-AD47-4691-BA21-BBFCE3637A9A}"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792080"/>
            <a:ext cx="6419088" cy="1261872"/>
          </a:xfrm>
          <a:prstGeom prst="rect">
            <a:avLst/>
          </a:prstGeo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8915400" y="792080"/>
            <a:ext cx="1714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71603" y="2130553"/>
            <a:ext cx="641908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371600" y="18288"/>
            <a:ext cx="8686800" cy="329184"/>
          </a:xfrm>
          <a:prstGeom prst="rect">
            <a:avLst/>
          </a:prstGeom>
        </p:spPr>
        <p:txBody>
          <a:bodyPr/>
          <a:lstStyle/>
          <a:p>
            <a:pPr eaLnBrk="1" latinLnBrk="0" hangingPunct="1"/>
            <a:fld id="{C699CB88-5E1A-4FAC-892A-60949ACB1F6F}" type="datetimeFigureOut">
              <a:rPr lang="en-US" smtClean="0"/>
              <a:pPr eaLnBrk="1" latinLnBrk="0" hangingPunct="1"/>
              <a:t>4/21/2014</a:t>
            </a:fld>
            <a:endParaRPr lang="en-US"/>
          </a:p>
        </p:txBody>
      </p:sp>
      <p:sp>
        <p:nvSpPr>
          <p:cNvPr id="6" name="Footer Placeholder 5"/>
          <p:cNvSpPr>
            <a:spLocks noGrp="1"/>
          </p:cNvSpPr>
          <p:nvPr>
            <p:ph type="ftr" sz="quarter" idx="11"/>
          </p:nvPr>
        </p:nvSpPr>
        <p:spPr>
          <a:xfrm>
            <a:off x="10287000" y="18288"/>
            <a:ext cx="12344400" cy="329184"/>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22860000" y="18288"/>
            <a:ext cx="3200400" cy="329184"/>
          </a:xfrm>
          <a:prstGeom prst="rect">
            <a:avLst/>
          </a:prstGeom>
        </p:spPr>
        <p:txBody>
          <a:bodyPr/>
          <a:lstStyle/>
          <a:p>
            <a:fld id="{91974DF9-AD47-4691-BA21-BBFCE3637A9A}" type="slidenum">
              <a:rPr kumimoji="0" lang="en-US" smtClean="0"/>
              <a:pPr/>
              <a:t>‹#›</a:t>
            </a:fld>
            <a:endParaRPr kumimoji="0" lang="en-US"/>
          </a:p>
        </p:txBody>
      </p:sp>
      <p:cxnSp>
        <p:nvCxnSpPr>
          <p:cNvPr id="9" name="Straight Connector 8"/>
          <p:cNvCxnSpPr/>
          <p:nvPr/>
        </p:nvCxnSpPr>
        <p:spPr>
          <a:xfrm rot="5400000">
            <a:off x="5538492" y="3578618"/>
            <a:ext cx="5577840" cy="476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792480"/>
            <a:ext cx="6428040" cy="1264920"/>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8575830" y="838201"/>
            <a:ext cx="1771317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371600" y="2133600"/>
            <a:ext cx="641908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371600" y="18288"/>
            <a:ext cx="8686800" cy="329184"/>
          </a:xfrm>
          <a:prstGeom prst="rect">
            <a:avLst/>
          </a:prstGeom>
        </p:spPr>
        <p:txBody>
          <a:bodyPr/>
          <a:lstStyle/>
          <a:p>
            <a:pPr eaLnBrk="1" latinLnBrk="0" hangingPunct="1"/>
            <a:fld id="{C699CB88-5E1A-4FAC-892A-60949ACB1F6F}" type="datetimeFigureOut">
              <a:rPr lang="en-US" smtClean="0"/>
              <a:pPr eaLnBrk="1" latinLnBrk="0" hangingPunct="1"/>
              <a:t>4/21/2014</a:t>
            </a:fld>
            <a:endParaRPr lang="en-US"/>
          </a:p>
        </p:txBody>
      </p:sp>
      <p:sp>
        <p:nvSpPr>
          <p:cNvPr id="6" name="Footer Placeholder 5"/>
          <p:cNvSpPr>
            <a:spLocks noGrp="1"/>
          </p:cNvSpPr>
          <p:nvPr>
            <p:ph type="ftr" sz="quarter" idx="11"/>
          </p:nvPr>
        </p:nvSpPr>
        <p:spPr>
          <a:xfrm>
            <a:off x="10287000" y="18288"/>
            <a:ext cx="12344400" cy="329184"/>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22860000" y="18288"/>
            <a:ext cx="3200400" cy="329184"/>
          </a:xfrm>
          <a:prstGeom prst="rect">
            <a:avLst/>
          </a:prstGeom>
        </p:spPr>
        <p:txBody>
          <a:bodyPr/>
          <a:lstStyle/>
          <a:p>
            <a:fld id="{91974DF9-AD47-4691-BA21-BBFCE3637A9A}"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76200"/>
            <a:ext cx="9144000" cy="6781800"/>
          </a:xfrm>
          <a:prstGeom prst="rect">
            <a:avLst/>
          </a:prstGeom>
          <a:gradFill flip="none" rotWithShape="1">
            <a:gsLst>
              <a:gs pos="0">
                <a:schemeClr val="bg2">
                  <a:lumMod val="60000"/>
                  <a:lumOff val="40000"/>
                </a:schemeClr>
              </a:gs>
              <a:gs pos="19000">
                <a:schemeClr val="accent3">
                  <a:lumMod val="40000"/>
                  <a:lumOff val="60000"/>
                </a:schemeClr>
              </a:gs>
              <a:gs pos="4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27432000" cy="1447800"/>
          </a:xfrm>
          <a:prstGeom prst="rect">
            <a:avLst/>
          </a:prstGeom>
          <a:gradFill flip="none" rotWithShape="1">
            <a:gsLst>
              <a:gs pos="0">
                <a:schemeClr val="accent2">
                  <a:lumMod val="75000"/>
                </a:schemeClr>
              </a:gs>
              <a:gs pos="49000">
                <a:schemeClr val="accent2">
                  <a:lumMod val="99000"/>
                  <a:lumOff val="1000"/>
                  <a:alpha val="91000"/>
                </a:schemeClr>
              </a:gs>
              <a:gs pos="100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371600" y="1600200"/>
            <a:ext cx="24688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Box 13"/>
          <p:cNvSpPr txBox="1"/>
          <p:nvPr userDrawn="1"/>
        </p:nvSpPr>
        <p:spPr>
          <a:xfrm>
            <a:off x="0" y="76200"/>
            <a:ext cx="9144000" cy="1200329"/>
          </a:xfrm>
          <a:prstGeom prst="rect">
            <a:avLst/>
          </a:prstGeom>
          <a:noFill/>
        </p:spPr>
        <p:txBody>
          <a:bodyPr wrap="square" rtlCol="0">
            <a:spAutoFit/>
          </a:bodyPr>
          <a:lstStyle/>
          <a:p>
            <a:pPr algn="ctr"/>
            <a:r>
              <a:rPr lang="en-US" sz="3600" b="1" dirty="0" smtClean="0">
                <a:latin typeface="Century Gothic" panose="020B0502020202020204" pitchFamily="34" charset="0"/>
              </a:rPr>
              <a:t>The Environmental Studies Lab:  Expansion</a:t>
            </a:r>
            <a:endParaRPr lang="en-US" sz="3600" b="1" dirty="0">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4.jpeg"/><Relationship Id="rId5" Type="http://schemas.microsoft.com/office/2007/relationships/hdphoto" Target="../media/hdphoto2.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2.jpeg"/><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43.emf"/><Relationship Id="rId4" Type="http://schemas.openxmlformats.org/officeDocument/2006/relationships/image" Target="../media/image42.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5.emf"/></Relationships>
</file>

<file path=ppt/slides/_rels/slide3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33.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9.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s>
</file>

<file path=ppt/slides/_rels/slide3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3.png"/><Relationship Id="rId7"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70.emf"/><Relationship Id="rId7" Type="http://schemas.openxmlformats.org/officeDocument/2006/relationships/image" Target="../media/image74.emf"/><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447800"/>
            <a:ext cx="13106400" cy="5562600"/>
          </a:xfrm>
          <a:prstGeom prst="rect">
            <a:avLst/>
          </a:prstGeom>
        </p:spPr>
      </p:pic>
      <p:sp>
        <p:nvSpPr>
          <p:cNvPr id="20" name="TextBox 19"/>
          <p:cNvSpPr txBox="1"/>
          <p:nvPr/>
        </p:nvSpPr>
        <p:spPr>
          <a:xfrm>
            <a:off x="0" y="1423737"/>
            <a:ext cx="9144000" cy="4739759"/>
          </a:xfrm>
          <a:prstGeom prst="rect">
            <a:avLst/>
          </a:prstGeom>
          <a:noFill/>
        </p:spPr>
        <p:txBody>
          <a:bodyPr wrap="square" rtlCol="0">
            <a:spAutoFit/>
          </a:bodyPr>
          <a:lstStyle/>
          <a:p>
            <a:pPr algn="ctr"/>
            <a:r>
              <a:rPr lang="en-US" sz="2800" dirty="0" smtClean="0">
                <a:latin typeface="Century Gothic" panose="020B0502020202020204" pitchFamily="34" charset="0"/>
              </a:rPr>
              <a:t>East Coast, USA</a:t>
            </a:r>
          </a:p>
          <a:p>
            <a:pPr algn="ctr"/>
            <a:endParaRPr lang="en-US" sz="2800" b="1" dirty="0">
              <a:latin typeface="Century Gothic" panose="020B0502020202020204" pitchFamily="34" charset="0"/>
            </a:endParaRPr>
          </a:p>
          <a:p>
            <a:pPr algn="ctr"/>
            <a:endParaRPr lang="en-US" sz="2800" b="1" dirty="0" smtClean="0">
              <a:latin typeface="Century Gothic" panose="020B0502020202020204" pitchFamily="34" charset="0"/>
            </a:endParaRPr>
          </a:p>
          <a:p>
            <a:pPr algn="ctr"/>
            <a:endParaRPr lang="en-US" sz="2800" b="1" dirty="0">
              <a:latin typeface="Century Gothic" panose="020B0502020202020204" pitchFamily="34" charset="0"/>
            </a:endParaRPr>
          </a:p>
          <a:p>
            <a:pPr algn="ctr"/>
            <a:r>
              <a:rPr lang="en-US" sz="2800" b="1" dirty="0" smtClean="0">
                <a:latin typeface="Century Gothic" panose="020B0502020202020204" pitchFamily="34" charset="0"/>
              </a:rPr>
              <a:t>Codi Shine</a:t>
            </a:r>
          </a:p>
          <a:p>
            <a:pPr algn="ctr"/>
            <a:endParaRPr lang="en-US" sz="2400" b="1" dirty="0" smtClean="0">
              <a:latin typeface="Century Gothic" panose="020B0502020202020204" pitchFamily="34" charset="0"/>
            </a:endParaRPr>
          </a:p>
          <a:p>
            <a:pPr algn="ctr"/>
            <a:r>
              <a:rPr lang="en-US" sz="2400" dirty="0" smtClean="0">
                <a:latin typeface="Century Gothic" panose="020B0502020202020204" pitchFamily="34" charset="0"/>
              </a:rPr>
              <a:t>Construction Option</a:t>
            </a:r>
          </a:p>
          <a:p>
            <a:pPr algn="ctr"/>
            <a:endParaRPr lang="en-US" sz="2400" b="1" dirty="0">
              <a:latin typeface="Century Gothic" panose="020B0502020202020204" pitchFamily="34" charset="0"/>
            </a:endParaRPr>
          </a:p>
          <a:p>
            <a:pPr algn="ctr"/>
            <a:endParaRPr lang="en-US" sz="2400" b="1" dirty="0" smtClean="0">
              <a:latin typeface="Century Gothic" panose="020B0502020202020204" pitchFamily="34" charset="0"/>
            </a:endParaRPr>
          </a:p>
          <a:p>
            <a:endParaRPr lang="en-US" dirty="0" smtClean="0">
              <a:latin typeface="Century Gothic" panose="020B0502020202020204" pitchFamily="34" charset="0"/>
            </a:endParaRPr>
          </a:p>
          <a:p>
            <a:endParaRPr lang="en-US" dirty="0">
              <a:latin typeface="Century Gothic" panose="020B0502020202020204" pitchFamily="34" charset="0"/>
            </a:endParaRPr>
          </a:p>
          <a:p>
            <a:pPr algn="ctr"/>
            <a:r>
              <a:rPr lang="en-US" dirty="0" smtClean="0">
                <a:latin typeface="Century Gothic" panose="020B0502020202020204" pitchFamily="34" charset="0"/>
              </a:rPr>
              <a:t>Advisor:  Dr. Chimay Anumba</a:t>
            </a:r>
            <a:endParaRPr lang="en-US" dirty="0">
              <a:latin typeface="Century Gothic" panose="020B0502020202020204" pitchFamily="34" charset="0"/>
            </a:endParaRPr>
          </a:p>
        </p:txBody>
      </p:sp>
      <p:sp>
        <p:nvSpPr>
          <p:cNvPr id="6" name="TextBox 5"/>
          <p:cNvSpPr txBox="1"/>
          <p:nvPr/>
        </p:nvSpPr>
        <p:spPr>
          <a:xfrm>
            <a:off x="20269200" y="1813054"/>
            <a:ext cx="7162800" cy="4832092"/>
          </a:xfrm>
          <a:prstGeom prst="rect">
            <a:avLst/>
          </a:prstGeom>
          <a:noFill/>
        </p:spPr>
        <p:txBody>
          <a:bodyPr wrap="square" rtlCol="0">
            <a:spAutoFit/>
          </a:bodyPr>
          <a:lstStyle/>
          <a:p>
            <a:pPr algn="ctr"/>
            <a:r>
              <a:rPr lang="en-US" sz="2800" b="1" dirty="0" smtClean="0">
                <a:latin typeface="Century Gothic" panose="020B0502020202020204" pitchFamily="34" charset="0"/>
              </a:rPr>
              <a:t>Analysis 1:  </a:t>
            </a:r>
          </a:p>
          <a:p>
            <a:pPr algn="ctr"/>
            <a:r>
              <a:rPr lang="en-US" sz="2800" dirty="0" smtClean="0">
                <a:latin typeface="Century Gothic" panose="020B0502020202020204" pitchFamily="34" charset="0"/>
              </a:rPr>
              <a:t>Alternative Delivery Method</a:t>
            </a:r>
          </a:p>
          <a:p>
            <a:pPr algn="ctr"/>
            <a:r>
              <a:rPr lang="en-US" sz="2800" b="1" dirty="0" smtClean="0">
                <a:latin typeface="Century Gothic" panose="020B0502020202020204" pitchFamily="34" charset="0"/>
              </a:rPr>
              <a:t>Analysis 2:  </a:t>
            </a:r>
          </a:p>
          <a:p>
            <a:pPr algn="ctr"/>
            <a:r>
              <a:rPr lang="en-US" sz="2800" dirty="0" smtClean="0">
                <a:latin typeface="Century Gothic" panose="020B0502020202020204" pitchFamily="34" charset="0"/>
              </a:rPr>
              <a:t>Short Interval Production Schedule (SIPS)</a:t>
            </a:r>
          </a:p>
          <a:p>
            <a:pPr algn="ctr"/>
            <a:r>
              <a:rPr lang="en-US" sz="2800" b="1" dirty="0" smtClean="0">
                <a:latin typeface="Century Gothic" panose="020B0502020202020204" pitchFamily="34" charset="0"/>
              </a:rPr>
              <a:t>Analysis 3:  </a:t>
            </a:r>
          </a:p>
          <a:p>
            <a:pPr algn="ctr"/>
            <a:r>
              <a:rPr lang="en-US" sz="2800" dirty="0" smtClean="0">
                <a:latin typeface="Century Gothic" panose="020B0502020202020204" pitchFamily="34" charset="0"/>
              </a:rPr>
              <a:t>Façade Study</a:t>
            </a:r>
          </a:p>
          <a:p>
            <a:pPr algn="ctr"/>
            <a:r>
              <a:rPr lang="en-US" sz="2800" b="1" dirty="0" smtClean="0">
                <a:latin typeface="Century Gothic" panose="020B0502020202020204" pitchFamily="34" charset="0"/>
              </a:rPr>
              <a:t>Breadths</a:t>
            </a:r>
            <a:r>
              <a:rPr lang="en-US" sz="2800" dirty="0" smtClean="0">
                <a:latin typeface="Century Gothic" panose="020B0502020202020204" pitchFamily="34" charset="0"/>
              </a:rPr>
              <a:t>:  </a:t>
            </a:r>
          </a:p>
          <a:p>
            <a:pPr algn="ctr"/>
            <a:r>
              <a:rPr lang="en-US" sz="2800" dirty="0" smtClean="0">
                <a:latin typeface="Century Gothic" panose="020B0502020202020204" pitchFamily="34" charset="0"/>
              </a:rPr>
              <a:t>Architectural &amp; Mechanical</a:t>
            </a:r>
            <a:endParaRPr lang="en-US" sz="2800" b="1" dirty="0" smtClean="0">
              <a:latin typeface="Century Gothic" panose="020B0502020202020204" pitchFamily="34" charset="0"/>
            </a:endParaRPr>
          </a:p>
          <a:p>
            <a:pPr algn="ctr"/>
            <a:r>
              <a:rPr lang="en-US" sz="2800" b="1" dirty="0" smtClean="0">
                <a:solidFill>
                  <a:schemeClr val="accent1"/>
                </a:solidFill>
                <a:latin typeface="Century Gothic" panose="020B0502020202020204" pitchFamily="34" charset="0"/>
              </a:rPr>
              <a:t>Analysis 4:  </a:t>
            </a:r>
          </a:p>
          <a:p>
            <a:pPr algn="ctr"/>
            <a:r>
              <a:rPr lang="en-US" sz="2800" dirty="0" smtClean="0">
                <a:latin typeface="Century Gothic" panose="020B0502020202020204" pitchFamily="34" charset="0"/>
              </a:rPr>
              <a:t>Building Information Modeling (BIM) Implementation</a:t>
            </a:r>
            <a:endParaRPr lang="en-US"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6477000" cy="5509200"/>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750" dirty="0" smtClean="0">
                <a:latin typeface="Century Gothic" pitchFamily="34" charset="0"/>
              </a:rPr>
              <a:t>Analysis </a:t>
            </a:r>
            <a:r>
              <a:rPr lang="en-US" sz="1750"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Schedule </a:t>
            </a:r>
            <a:r>
              <a:rPr lang="en-US" sz="1750" dirty="0">
                <a:latin typeface="Century Gothic" pitchFamily="34" charset="0"/>
              </a:rPr>
              <a:t>reduction</a:t>
            </a:r>
          </a:p>
          <a:p>
            <a:pPr lvl="0"/>
            <a:r>
              <a:rPr lang="en-US" sz="1950" b="1"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a:t>
            </a:r>
            <a:r>
              <a:rPr lang="en-US" sz="1750" b="1" dirty="0" smtClean="0">
                <a:latin typeface="Century Gothic" pitchFamily="34" charset="0"/>
              </a:rPr>
              <a:t>Different </a:t>
            </a:r>
            <a:r>
              <a:rPr lang="en-US" sz="1750" b="1" dirty="0">
                <a:latin typeface="Century Gothic" pitchFamily="34" charset="0"/>
              </a:rPr>
              <a:t>SIPS </a:t>
            </a:r>
            <a:r>
              <a:rPr lang="en-US" sz="1750" b="1" dirty="0" smtClean="0">
                <a:latin typeface="Century Gothic" pitchFamily="34" charset="0"/>
              </a:rPr>
              <a:t>Options</a:t>
            </a:r>
          </a:p>
          <a:p>
            <a:pPr lvl="1"/>
            <a:r>
              <a:rPr lang="en-US" sz="1750" b="1" dirty="0">
                <a:latin typeface="Century Gothic" pitchFamily="34" charset="0"/>
              </a:rPr>
              <a:t>	</a:t>
            </a:r>
            <a:r>
              <a:rPr lang="en-US" sz="1750" b="1" dirty="0" smtClean="0">
                <a:latin typeface="Century Gothic" pitchFamily="34" charset="0"/>
              </a:rPr>
              <a:t>	SIPS 1</a:t>
            </a:r>
          </a:p>
          <a:p>
            <a:pPr lvl="1"/>
            <a:r>
              <a:rPr lang="en-US" sz="1750" dirty="0">
                <a:latin typeface="Century Gothic" pitchFamily="34" charset="0"/>
              </a:rPr>
              <a:t>	</a:t>
            </a:r>
            <a:r>
              <a:rPr lang="en-US" sz="1750" dirty="0" smtClean="0">
                <a:latin typeface="Century Gothic" pitchFamily="34" charset="0"/>
              </a:rPr>
              <a:t>Schedule Reduction</a:t>
            </a:r>
          </a:p>
          <a:p>
            <a:r>
              <a:rPr lang="en-US" sz="1750"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R-value &amp; Condensation</a:t>
            </a:r>
          </a:p>
          <a:p>
            <a:pPr lvl="2"/>
            <a:r>
              <a:rPr lang="en-US" sz="1750" dirty="0">
                <a:latin typeface="Century Gothic" pitchFamily="34" charset="0"/>
              </a:rPr>
              <a:t>Production &amp; Cost</a:t>
            </a:r>
          </a:p>
          <a:p>
            <a:pPr lvl="0"/>
            <a:r>
              <a:rPr lang="en-US" sz="1750" dirty="0" smtClean="0">
                <a:latin typeface="Century Gothic" pitchFamily="34" charset="0"/>
              </a:rPr>
              <a:t>Recommendations</a:t>
            </a:r>
          </a:p>
        </p:txBody>
      </p:sp>
      <p:sp>
        <p:nvSpPr>
          <p:cNvPr id="3" name="TextBox 2"/>
          <p:cNvSpPr txBox="1"/>
          <p:nvPr/>
        </p:nvSpPr>
        <p:spPr>
          <a:xfrm>
            <a:off x="18288000" y="36493"/>
            <a:ext cx="9144000" cy="954107"/>
          </a:xfrm>
          <a:prstGeom prst="rect">
            <a:avLst/>
          </a:prstGeom>
          <a:noFill/>
        </p:spPr>
        <p:txBody>
          <a:bodyPr wrap="square" rtlCol="0">
            <a:spAutoFit/>
          </a:bodyPr>
          <a:lstStyle/>
          <a:p>
            <a:pPr algn="ctr"/>
            <a:r>
              <a:rPr lang="en-US" sz="2800" b="1" dirty="0" smtClean="0">
                <a:latin typeface="Century Gothic" panose="020B0502020202020204" pitchFamily="34" charset="0"/>
              </a:rPr>
              <a:t>Analysis 2 – Short Interval Production Schedule (SIPS)</a:t>
            </a:r>
            <a:endParaRPr lang="en-US" sz="2800" b="1" dirty="0">
              <a:latin typeface="Century Gothic" panose="020B0502020202020204" pitchFamily="34" charset="0"/>
            </a:endParaRPr>
          </a:p>
        </p:txBody>
      </p:sp>
      <p:sp>
        <p:nvSpPr>
          <p:cNvPr id="4" name="TextBox 3"/>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Different SIPS Options</a:t>
            </a:r>
            <a:endParaRPr lang="en-US" sz="4000" b="1" dirty="0">
              <a:latin typeface="Century Gothic" panose="020B0502020202020204" pitchFamily="34" charset="0"/>
            </a:endParaRPr>
          </a:p>
        </p:txBody>
      </p:sp>
      <p:sp>
        <p:nvSpPr>
          <p:cNvPr id="5" name="TextBox 4"/>
          <p:cNvSpPr txBox="1"/>
          <p:nvPr/>
        </p:nvSpPr>
        <p:spPr>
          <a:xfrm>
            <a:off x="9135979" y="685800"/>
            <a:ext cx="9144000" cy="707886"/>
          </a:xfrm>
          <a:prstGeom prst="rect">
            <a:avLst/>
          </a:prstGeom>
          <a:noFill/>
        </p:spPr>
        <p:txBody>
          <a:bodyPr wrap="square" rtlCol="0">
            <a:spAutoFit/>
          </a:bodyPr>
          <a:lstStyle/>
          <a:p>
            <a:pPr algn="ctr"/>
            <a:r>
              <a:rPr lang="en-US" sz="4000" dirty="0" smtClean="0">
                <a:latin typeface="Century Gothic" panose="020B0502020202020204" pitchFamily="34" charset="0"/>
              </a:rPr>
              <a:t>SIPS 1</a:t>
            </a:r>
            <a:endParaRPr lang="en-US" sz="4000" dirty="0">
              <a:latin typeface="Century Gothic" panose="020B0502020202020204" pitchFamily="34" charset="0"/>
            </a:endParaRPr>
          </a:p>
        </p:txBody>
      </p:sp>
      <p:pic>
        <p:nvPicPr>
          <p:cNvPr id="10" name="Picture 9"/>
          <p:cNvPicPr/>
          <p:nvPr/>
        </p:nvPicPr>
        <p:blipFill rotWithShape="1">
          <a:blip r:embed="rId3" cstate="print">
            <a:extLst>
              <a:ext uri="{28A0092B-C50C-407E-A947-70E740481C1C}">
                <a14:useLocalDpi xmlns:a14="http://schemas.microsoft.com/office/drawing/2010/main" val="0"/>
              </a:ext>
            </a:extLst>
          </a:blip>
          <a:srcRect l="2197" t="8523" r="42930" b="47312"/>
          <a:stretch/>
        </p:blipFill>
        <p:spPr bwMode="auto">
          <a:xfrm>
            <a:off x="4648200" y="1922904"/>
            <a:ext cx="9525000" cy="4935096"/>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grpSp>
        <p:nvGrpSpPr>
          <p:cNvPr id="13" name="Group 12"/>
          <p:cNvGrpSpPr/>
          <p:nvPr/>
        </p:nvGrpSpPr>
        <p:grpSpPr>
          <a:xfrm>
            <a:off x="14325600" y="1922904"/>
            <a:ext cx="12954000" cy="4935096"/>
            <a:chOff x="15240000" y="2697877"/>
            <a:chExt cx="7315200" cy="3550523"/>
          </a:xfrm>
        </p:grpSpPr>
        <p:pic>
          <p:nvPicPr>
            <p:cNvPr id="11" name="Picture 10"/>
            <p:cNvPicPr/>
            <p:nvPr/>
          </p:nvPicPr>
          <p:blipFill rotWithShape="1">
            <a:blip r:embed="rId3" cstate="print">
              <a:extLst>
                <a:ext uri="{28A0092B-C50C-407E-A947-70E740481C1C}">
                  <a14:useLocalDpi xmlns:a14="http://schemas.microsoft.com/office/drawing/2010/main" val="0"/>
                </a:ext>
              </a:extLst>
            </a:blip>
            <a:srcRect l="2197" t="53081" r="2562" b="9047"/>
            <a:stretch/>
          </p:blipFill>
          <p:spPr bwMode="auto">
            <a:xfrm>
              <a:off x="15240000" y="2909224"/>
              <a:ext cx="7315200" cy="3339176"/>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2" name="Picture 11"/>
            <p:cNvPicPr/>
            <p:nvPr/>
          </p:nvPicPr>
          <p:blipFill rotWithShape="1">
            <a:blip r:embed="rId3" cstate="print">
              <a:extLst>
                <a:ext uri="{28A0092B-C50C-407E-A947-70E740481C1C}">
                  <a14:useLocalDpi xmlns:a14="http://schemas.microsoft.com/office/drawing/2010/main" val="0"/>
                </a:ext>
              </a:extLst>
            </a:blip>
            <a:srcRect l="2197" t="8523" r="2562" b="88140"/>
            <a:stretch/>
          </p:blipFill>
          <p:spPr bwMode="auto">
            <a:xfrm>
              <a:off x="15240000" y="2697877"/>
              <a:ext cx="7315200" cy="204158"/>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grpSp>
      <p:sp>
        <p:nvSpPr>
          <p:cNvPr id="14" name="TextBox 13"/>
          <p:cNvSpPr txBox="1"/>
          <p:nvPr/>
        </p:nvSpPr>
        <p:spPr>
          <a:xfrm>
            <a:off x="0" y="1447800"/>
            <a:ext cx="27127200" cy="430887"/>
          </a:xfrm>
          <a:prstGeom prst="rect">
            <a:avLst/>
          </a:prstGeom>
          <a:noFill/>
        </p:spPr>
        <p:txBody>
          <a:bodyPr wrap="square" rtlCol="0">
            <a:spAutoFit/>
          </a:bodyPr>
          <a:lstStyle/>
          <a:p>
            <a:pPr algn="ctr"/>
            <a:r>
              <a:rPr lang="en-US" dirty="0" smtClean="0">
                <a:latin typeface="Century Gothic" pitchFamily="34" charset="0"/>
              </a:rPr>
              <a:t>Multiple crews on all activities except for “Layout,” “Install sleeves,” “Install hangers/anchors.”  </a:t>
            </a:r>
            <a:endParaRPr lang="en-US" dirty="0">
              <a:latin typeface="Century Gothic" pitchFamily="34" charset="0"/>
            </a:endParaRPr>
          </a:p>
        </p:txBody>
      </p:sp>
    </p:spTree>
    <p:extLst>
      <p:ext uri="{BB962C8B-B14F-4D97-AF65-F5344CB8AC3E}">
        <p14:creationId xmlns:p14="http://schemas.microsoft.com/office/powerpoint/2010/main" val="938138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6477000" cy="5509200"/>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750" dirty="0" smtClean="0">
                <a:latin typeface="Century Gothic" pitchFamily="34" charset="0"/>
              </a:rPr>
              <a:t>Analysis </a:t>
            </a:r>
            <a:r>
              <a:rPr lang="en-US" sz="1750"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Schedule </a:t>
            </a:r>
            <a:r>
              <a:rPr lang="en-US" sz="1750" dirty="0">
                <a:latin typeface="Century Gothic" pitchFamily="34" charset="0"/>
              </a:rPr>
              <a:t>reduction</a:t>
            </a:r>
          </a:p>
          <a:p>
            <a:pPr lvl="0"/>
            <a:r>
              <a:rPr lang="en-US" sz="1950" b="1"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a:t>
            </a:r>
            <a:r>
              <a:rPr lang="en-US" sz="1750" b="1" dirty="0" smtClean="0">
                <a:latin typeface="Century Gothic" pitchFamily="34" charset="0"/>
              </a:rPr>
              <a:t>Different </a:t>
            </a:r>
            <a:r>
              <a:rPr lang="en-US" sz="1750" b="1" dirty="0">
                <a:latin typeface="Century Gothic" pitchFamily="34" charset="0"/>
              </a:rPr>
              <a:t>SIPS </a:t>
            </a:r>
            <a:r>
              <a:rPr lang="en-US" sz="1750" b="1" dirty="0" smtClean="0">
                <a:latin typeface="Century Gothic" pitchFamily="34" charset="0"/>
              </a:rPr>
              <a:t>Options</a:t>
            </a:r>
          </a:p>
          <a:p>
            <a:pPr lvl="1"/>
            <a:r>
              <a:rPr lang="en-US" sz="1750" b="1" dirty="0">
                <a:latin typeface="Century Gothic" pitchFamily="34" charset="0"/>
              </a:rPr>
              <a:t>	</a:t>
            </a:r>
            <a:r>
              <a:rPr lang="en-US" sz="1750" b="1" dirty="0" smtClean="0">
                <a:latin typeface="Century Gothic" pitchFamily="34" charset="0"/>
              </a:rPr>
              <a:t>	SIPS 2</a:t>
            </a:r>
          </a:p>
          <a:p>
            <a:pPr lvl="1"/>
            <a:r>
              <a:rPr lang="en-US" sz="1750" b="1" dirty="0">
                <a:latin typeface="Century Gothic" pitchFamily="34" charset="0"/>
              </a:rPr>
              <a:t>	</a:t>
            </a:r>
            <a:r>
              <a:rPr lang="en-US" sz="1750" dirty="0" smtClean="0">
                <a:latin typeface="Century Gothic" pitchFamily="34" charset="0"/>
              </a:rPr>
              <a:t>Schedule Reduction</a:t>
            </a:r>
            <a:endParaRPr lang="en-US" sz="1750" b="1" dirty="0" smtClean="0">
              <a:latin typeface="Century Gothic" pitchFamily="34" charset="0"/>
            </a:endParaRPr>
          </a:p>
          <a:p>
            <a:r>
              <a:rPr lang="en-US" sz="1750"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R-value</a:t>
            </a:r>
            <a:r>
              <a:rPr lang="en-US" sz="1750" dirty="0">
                <a:latin typeface="Century Gothic" pitchFamily="34" charset="0"/>
              </a:rPr>
              <a:t> </a:t>
            </a:r>
            <a:r>
              <a:rPr lang="en-US" sz="1750" dirty="0" smtClean="0">
                <a:latin typeface="Century Gothic" pitchFamily="34" charset="0"/>
              </a:rPr>
              <a:t>&amp; Condensation</a:t>
            </a:r>
          </a:p>
          <a:p>
            <a:pPr lvl="2"/>
            <a:r>
              <a:rPr lang="en-US" sz="1750" dirty="0">
                <a:latin typeface="Century Gothic" pitchFamily="34" charset="0"/>
              </a:rPr>
              <a:t>Production &amp; Cost</a:t>
            </a:r>
          </a:p>
          <a:p>
            <a:pPr lvl="0"/>
            <a:r>
              <a:rPr lang="en-US" sz="1750" dirty="0" smtClean="0">
                <a:latin typeface="Century Gothic" pitchFamily="34" charset="0"/>
              </a:rPr>
              <a:t>Recommendations</a:t>
            </a:r>
          </a:p>
        </p:txBody>
      </p:sp>
      <p:sp>
        <p:nvSpPr>
          <p:cNvPr id="3" name="TextBox 2"/>
          <p:cNvSpPr txBox="1"/>
          <p:nvPr/>
        </p:nvSpPr>
        <p:spPr>
          <a:xfrm>
            <a:off x="18288000" y="36493"/>
            <a:ext cx="9144000" cy="954107"/>
          </a:xfrm>
          <a:prstGeom prst="rect">
            <a:avLst/>
          </a:prstGeom>
          <a:noFill/>
        </p:spPr>
        <p:txBody>
          <a:bodyPr wrap="square" rtlCol="0">
            <a:spAutoFit/>
          </a:bodyPr>
          <a:lstStyle/>
          <a:p>
            <a:pPr algn="ctr"/>
            <a:r>
              <a:rPr lang="en-US" sz="2800" b="1" dirty="0" smtClean="0">
                <a:latin typeface="Century Gothic" panose="020B0502020202020204" pitchFamily="34" charset="0"/>
              </a:rPr>
              <a:t>Analysis 2 – Short Interval Production Schedule (SIPS)</a:t>
            </a:r>
            <a:endParaRPr lang="en-US" sz="2800" b="1" dirty="0">
              <a:latin typeface="Century Gothic" panose="020B0502020202020204" pitchFamily="34" charset="0"/>
            </a:endParaRPr>
          </a:p>
        </p:txBody>
      </p:sp>
      <p:sp>
        <p:nvSpPr>
          <p:cNvPr id="4" name="TextBox 3"/>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Different SIPS Options</a:t>
            </a:r>
            <a:endParaRPr lang="en-US" sz="4000" b="1" dirty="0">
              <a:latin typeface="Century Gothic" panose="020B0502020202020204" pitchFamily="34" charset="0"/>
            </a:endParaRPr>
          </a:p>
        </p:txBody>
      </p:sp>
      <p:sp>
        <p:nvSpPr>
          <p:cNvPr id="5" name="TextBox 4"/>
          <p:cNvSpPr txBox="1"/>
          <p:nvPr/>
        </p:nvSpPr>
        <p:spPr>
          <a:xfrm>
            <a:off x="9135979" y="685800"/>
            <a:ext cx="9144000" cy="707886"/>
          </a:xfrm>
          <a:prstGeom prst="rect">
            <a:avLst/>
          </a:prstGeom>
          <a:noFill/>
        </p:spPr>
        <p:txBody>
          <a:bodyPr wrap="square" rtlCol="0">
            <a:spAutoFit/>
          </a:bodyPr>
          <a:lstStyle/>
          <a:p>
            <a:pPr algn="ctr"/>
            <a:r>
              <a:rPr lang="en-US" sz="4000" dirty="0" smtClean="0">
                <a:latin typeface="Century Gothic" panose="020B0502020202020204" pitchFamily="34" charset="0"/>
              </a:rPr>
              <a:t>SIPS 2</a:t>
            </a:r>
            <a:endParaRPr lang="en-US" sz="4000" dirty="0">
              <a:latin typeface="Century Gothic" panose="020B0502020202020204" pitchFamily="34" charset="0"/>
            </a:endParaRPr>
          </a:p>
        </p:txBody>
      </p:sp>
      <p:pic>
        <p:nvPicPr>
          <p:cNvPr id="13" name="Picture 12"/>
          <p:cNvPicPr/>
          <p:nvPr/>
        </p:nvPicPr>
        <p:blipFill rotWithShape="1">
          <a:blip r:embed="rId3" cstate="print">
            <a:extLst>
              <a:ext uri="{28A0092B-C50C-407E-A947-70E740481C1C}">
                <a14:useLocalDpi xmlns:a14="http://schemas.microsoft.com/office/drawing/2010/main" val="0"/>
              </a:ext>
            </a:extLst>
          </a:blip>
          <a:srcRect t="8823" r="41945" b="55975"/>
          <a:stretch/>
        </p:blipFill>
        <p:spPr bwMode="auto">
          <a:xfrm>
            <a:off x="4572000" y="1909885"/>
            <a:ext cx="9601200" cy="4948115"/>
          </a:xfrm>
          <a:prstGeom prst="rect">
            <a:avLst/>
          </a:prstGeom>
          <a:ln>
            <a:solidFill>
              <a:schemeClr val="tx1"/>
            </a:solidFill>
          </a:ln>
          <a:extLst>
            <a:ext uri="{53640926-AAD7-44D8-BBD7-CCE9431645EC}">
              <a14:shadowObscured xmlns:a14="http://schemas.microsoft.com/office/drawing/2010/main"/>
            </a:ext>
          </a:extLst>
        </p:spPr>
      </p:pic>
      <p:grpSp>
        <p:nvGrpSpPr>
          <p:cNvPr id="10" name="Group 9"/>
          <p:cNvGrpSpPr/>
          <p:nvPr/>
        </p:nvGrpSpPr>
        <p:grpSpPr>
          <a:xfrm>
            <a:off x="14438312" y="1909885"/>
            <a:ext cx="12993688" cy="4948115"/>
            <a:chOff x="14438312" y="3429000"/>
            <a:chExt cx="7331076" cy="1841818"/>
          </a:xfrm>
        </p:grpSpPr>
        <p:pic>
          <p:nvPicPr>
            <p:cNvPr id="14" name="Picture 13"/>
            <p:cNvPicPr/>
            <p:nvPr/>
          </p:nvPicPr>
          <p:blipFill rotWithShape="1">
            <a:blip r:embed="rId3" cstate="print">
              <a:extLst>
                <a:ext uri="{28A0092B-C50C-407E-A947-70E740481C1C}">
                  <a14:useLocalDpi xmlns:a14="http://schemas.microsoft.com/office/drawing/2010/main" val="0"/>
                </a:ext>
              </a:extLst>
            </a:blip>
            <a:srcRect t="43353" b="26152"/>
            <a:stretch/>
          </p:blipFill>
          <p:spPr bwMode="auto">
            <a:xfrm>
              <a:off x="14438313" y="3543300"/>
              <a:ext cx="7331075" cy="1727518"/>
            </a:xfrm>
            <a:prstGeom prst="rect">
              <a:avLst/>
            </a:prstGeom>
            <a:ln>
              <a:solidFill>
                <a:schemeClr val="tx1"/>
              </a:solidFill>
            </a:ln>
            <a:extLst>
              <a:ext uri="{53640926-AAD7-44D8-BBD7-CCE9431645EC}">
                <a14:shadowObscured xmlns:a14="http://schemas.microsoft.com/office/drawing/2010/main"/>
              </a:ext>
            </a:extLst>
          </p:spPr>
        </p:pic>
        <p:pic>
          <p:nvPicPr>
            <p:cNvPr id="15" name="Picture 14"/>
            <p:cNvPicPr/>
            <p:nvPr/>
          </p:nvPicPr>
          <p:blipFill rotWithShape="1">
            <a:blip r:embed="rId3" cstate="print">
              <a:extLst>
                <a:ext uri="{28A0092B-C50C-407E-A947-70E740481C1C}">
                  <a14:useLocalDpi xmlns:a14="http://schemas.microsoft.com/office/drawing/2010/main" val="0"/>
                </a:ext>
              </a:extLst>
            </a:blip>
            <a:srcRect t="8823" b="88762"/>
            <a:stretch/>
          </p:blipFill>
          <p:spPr bwMode="auto">
            <a:xfrm>
              <a:off x="14438312" y="3429000"/>
              <a:ext cx="7331075" cy="136842"/>
            </a:xfrm>
            <a:prstGeom prst="rect">
              <a:avLst/>
            </a:prstGeom>
            <a:ln>
              <a:solidFill>
                <a:schemeClr val="tx1"/>
              </a:solidFill>
            </a:ln>
            <a:extLst>
              <a:ext uri="{53640926-AAD7-44D8-BBD7-CCE9431645EC}">
                <a14:shadowObscured xmlns:a14="http://schemas.microsoft.com/office/drawing/2010/main"/>
              </a:ext>
            </a:extLst>
          </p:spPr>
        </p:pic>
      </p:grpSp>
      <p:sp>
        <p:nvSpPr>
          <p:cNvPr id="11" name="TextBox 10"/>
          <p:cNvSpPr txBox="1"/>
          <p:nvPr/>
        </p:nvSpPr>
        <p:spPr>
          <a:xfrm>
            <a:off x="0" y="1447800"/>
            <a:ext cx="27127200" cy="430887"/>
          </a:xfrm>
          <a:prstGeom prst="rect">
            <a:avLst/>
          </a:prstGeom>
          <a:noFill/>
        </p:spPr>
        <p:txBody>
          <a:bodyPr wrap="square" rtlCol="0">
            <a:spAutoFit/>
          </a:bodyPr>
          <a:lstStyle/>
          <a:p>
            <a:pPr algn="ctr"/>
            <a:r>
              <a:rPr lang="en-US" dirty="0" smtClean="0">
                <a:latin typeface="Century Gothic" pitchFamily="34" charset="0"/>
              </a:rPr>
              <a:t>Multiple crews on the activities “Layout” and “Hang Trunk Lines”</a:t>
            </a:r>
            <a:endParaRPr lang="en-US" dirty="0">
              <a:latin typeface="Century Gothic" pitchFamily="34" charset="0"/>
            </a:endParaRPr>
          </a:p>
        </p:txBody>
      </p:sp>
    </p:spTree>
    <p:extLst>
      <p:ext uri="{BB962C8B-B14F-4D97-AF65-F5344CB8AC3E}">
        <p14:creationId xmlns:p14="http://schemas.microsoft.com/office/powerpoint/2010/main" val="918692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6477000" cy="5509200"/>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750" dirty="0" smtClean="0">
                <a:latin typeface="Century Gothic" pitchFamily="34" charset="0"/>
              </a:rPr>
              <a:t>Analysis </a:t>
            </a:r>
            <a:r>
              <a:rPr lang="en-US" sz="1750"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Schedule </a:t>
            </a:r>
            <a:r>
              <a:rPr lang="en-US" sz="1750" dirty="0">
                <a:latin typeface="Century Gothic" pitchFamily="34" charset="0"/>
              </a:rPr>
              <a:t>reduction</a:t>
            </a:r>
          </a:p>
          <a:p>
            <a:pPr lvl="0"/>
            <a:r>
              <a:rPr lang="en-US" sz="1950" b="1"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a:t>
            </a:r>
            <a:r>
              <a:rPr lang="en-US" sz="1750" b="1" dirty="0" smtClean="0">
                <a:latin typeface="Century Gothic" pitchFamily="34" charset="0"/>
              </a:rPr>
              <a:t>Different </a:t>
            </a:r>
            <a:r>
              <a:rPr lang="en-US" sz="1750" b="1" dirty="0">
                <a:latin typeface="Century Gothic" pitchFamily="34" charset="0"/>
              </a:rPr>
              <a:t>SIPS </a:t>
            </a:r>
            <a:r>
              <a:rPr lang="en-US" sz="1750" b="1" dirty="0" smtClean="0">
                <a:latin typeface="Century Gothic" pitchFamily="34" charset="0"/>
              </a:rPr>
              <a:t>Options</a:t>
            </a:r>
          </a:p>
          <a:p>
            <a:pPr lvl="1"/>
            <a:r>
              <a:rPr lang="en-US" sz="1750" b="1" dirty="0">
                <a:latin typeface="Century Gothic" pitchFamily="34" charset="0"/>
              </a:rPr>
              <a:t>	</a:t>
            </a:r>
            <a:r>
              <a:rPr lang="en-US" sz="1750" b="1" dirty="0" smtClean="0">
                <a:latin typeface="Century Gothic" pitchFamily="34" charset="0"/>
              </a:rPr>
              <a:t>	SIPS 3</a:t>
            </a:r>
          </a:p>
          <a:p>
            <a:pPr lvl="1"/>
            <a:r>
              <a:rPr lang="en-US" sz="1750" b="1" dirty="0">
                <a:latin typeface="Century Gothic" pitchFamily="34" charset="0"/>
              </a:rPr>
              <a:t>	</a:t>
            </a:r>
            <a:r>
              <a:rPr lang="en-US" sz="1750" dirty="0" smtClean="0">
                <a:latin typeface="Century Gothic" pitchFamily="34" charset="0"/>
              </a:rPr>
              <a:t>Schedule Reduction</a:t>
            </a:r>
            <a:endParaRPr lang="en-US" sz="1750" b="1" dirty="0" smtClean="0">
              <a:latin typeface="Century Gothic" pitchFamily="34" charset="0"/>
            </a:endParaRPr>
          </a:p>
          <a:p>
            <a:r>
              <a:rPr lang="en-US" sz="1750"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a:t>
            </a:r>
            <a:r>
              <a:rPr lang="en-US" sz="1750" dirty="0">
                <a:latin typeface="Century Gothic" pitchFamily="34" charset="0"/>
              </a:rPr>
              <a:t>R-value &amp; </a:t>
            </a:r>
            <a:r>
              <a:rPr lang="en-US" sz="1750" dirty="0" smtClean="0">
                <a:latin typeface="Century Gothic" pitchFamily="34" charset="0"/>
              </a:rPr>
              <a:t>Condensation</a:t>
            </a:r>
          </a:p>
          <a:p>
            <a:pPr lvl="2"/>
            <a:r>
              <a:rPr lang="en-US" sz="1750" dirty="0">
                <a:latin typeface="Century Gothic" pitchFamily="34" charset="0"/>
              </a:rPr>
              <a:t>Production &amp; Cost</a:t>
            </a:r>
          </a:p>
          <a:p>
            <a:r>
              <a:rPr lang="en-US" sz="1750" dirty="0" smtClean="0">
                <a:latin typeface="Century Gothic" pitchFamily="34" charset="0"/>
              </a:rPr>
              <a:t>Recommendations</a:t>
            </a:r>
          </a:p>
        </p:txBody>
      </p:sp>
      <p:sp>
        <p:nvSpPr>
          <p:cNvPr id="3" name="TextBox 2"/>
          <p:cNvSpPr txBox="1"/>
          <p:nvPr/>
        </p:nvSpPr>
        <p:spPr>
          <a:xfrm>
            <a:off x="18288000" y="36493"/>
            <a:ext cx="9144000" cy="954107"/>
          </a:xfrm>
          <a:prstGeom prst="rect">
            <a:avLst/>
          </a:prstGeom>
          <a:noFill/>
        </p:spPr>
        <p:txBody>
          <a:bodyPr wrap="square" rtlCol="0">
            <a:spAutoFit/>
          </a:bodyPr>
          <a:lstStyle/>
          <a:p>
            <a:pPr algn="ctr"/>
            <a:r>
              <a:rPr lang="en-US" sz="2800" b="1" dirty="0" smtClean="0">
                <a:latin typeface="Century Gothic" panose="020B0502020202020204" pitchFamily="34" charset="0"/>
              </a:rPr>
              <a:t>Analysis 2 – Short Interval Production Schedule (SIPS)</a:t>
            </a:r>
            <a:endParaRPr lang="en-US" sz="2800" b="1" dirty="0">
              <a:latin typeface="Century Gothic" panose="020B0502020202020204" pitchFamily="34" charset="0"/>
            </a:endParaRPr>
          </a:p>
        </p:txBody>
      </p:sp>
      <p:sp>
        <p:nvSpPr>
          <p:cNvPr id="4" name="TextBox 3"/>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Different SIPS Options</a:t>
            </a:r>
            <a:endParaRPr lang="en-US" sz="4000" b="1" dirty="0">
              <a:latin typeface="Century Gothic" panose="020B0502020202020204" pitchFamily="34" charset="0"/>
            </a:endParaRPr>
          </a:p>
        </p:txBody>
      </p:sp>
      <p:sp>
        <p:nvSpPr>
          <p:cNvPr id="5" name="TextBox 4"/>
          <p:cNvSpPr txBox="1"/>
          <p:nvPr/>
        </p:nvSpPr>
        <p:spPr>
          <a:xfrm>
            <a:off x="9135979" y="685800"/>
            <a:ext cx="9144000" cy="707886"/>
          </a:xfrm>
          <a:prstGeom prst="rect">
            <a:avLst/>
          </a:prstGeom>
          <a:noFill/>
        </p:spPr>
        <p:txBody>
          <a:bodyPr wrap="square" rtlCol="0">
            <a:spAutoFit/>
          </a:bodyPr>
          <a:lstStyle/>
          <a:p>
            <a:pPr algn="ctr"/>
            <a:r>
              <a:rPr lang="en-US" sz="4000" dirty="0" smtClean="0">
                <a:latin typeface="Century Gothic" panose="020B0502020202020204" pitchFamily="34" charset="0"/>
              </a:rPr>
              <a:t>SIPS 3</a:t>
            </a:r>
            <a:endParaRPr lang="en-US" sz="4000" dirty="0">
              <a:latin typeface="Century Gothic" panose="020B0502020202020204" pitchFamily="34" charset="0"/>
            </a:endParaRPr>
          </a:p>
        </p:txBody>
      </p:sp>
      <p:pic>
        <p:nvPicPr>
          <p:cNvPr id="11" name="Picture 10"/>
          <p:cNvPicPr/>
          <p:nvPr/>
        </p:nvPicPr>
        <p:blipFill rotWithShape="1">
          <a:blip r:embed="rId3" cstate="print">
            <a:extLst>
              <a:ext uri="{28A0092B-C50C-407E-A947-70E740481C1C}">
                <a14:useLocalDpi xmlns:a14="http://schemas.microsoft.com/office/drawing/2010/main" val="0"/>
              </a:ext>
            </a:extLst>
          </a:blip>
          <a:srcRect l="2288" t="6180" r="33451" b="53344"/>
          <a:stretch/>
        </p:blipFill>
        <p:spPr bwMode="auto">
          <a:xfrm>
            <a:off x="4724400" y="2075304"/>
            <a:ext cx="8305800" cy="4782696"/>
          </a:xfrm>
          <a:prstGeom prst="rect">
            <a:avLst/>
          </a:prstGeom>
          <a:ln>
            <a:solidFill>
              <a:schemeClr val="tx1"/>
            </a:solidFill>
          </a:ln>
          <a:extLst>
            <a:ext uri="{53640926-AAD7-44D8-BBD7-CCE9431645EC}">
              <a14:shadowObscured xmlns:a14="http://schemas.microsoft.com/office/drawing/2010/main"/>
            </a:ext>
          </a:extLst>
        </p:spPr>
      </p:pic>
      <p:grpSp>
        <p:nvGrpSpPr>
          <p:cNvPr id="6" name="Group 5"/>
          <p:cNvGrpSpPr/>
          <p:nvPr/>
        </p:nvGrpSpPr>
        <p:grpSpPr>
          <a:xfrm>
            <a:off x="13258800" y="2075304"/>
            <a:ext cx="13792200" cy="4782696"/>
            <a:chOff x="18255916" y="3943350"/>
            <a:chExt cx="7277100" cy="2353176"/>
          </a:xfrm>
        </p:grpSpPr>
        <p:pic>
          <p:nvPicPr>
            <p:cNvPr id="12" name="Picture 11"/>
            <p:cNvPicPr/>
            <p:nvPr/>
          </p:nvPicPr>
          <p:blipFill rotWithShape="1">
            <a:blip r:embed="rId3" cstate="print">
              <a:extLst>
                <a:ext uri="{28A0092B-C50C-407E-A947-70E740481C1C}">
                  <a14:useLocalDpi xmlns:a14="http://schemas.microsoft.com/office/drawing/2010/main" val="0"/>
                </a:ext>
              </a:extLst>
            </a:blip>
            <a:srcRect l="2094" t="46979" r="2586" b="17634"/>
            <a:stretch/>
          </p:blipFill>
          <p:spPr bwMode="auto">
            <a:xfrm>
              <a:off x="18255916" y="4114800"/>
              <a:ext cx="7277100" cy="2181726"/>
            </a:xfrm>
            <a:prstGeom prst="rect">
              <a:avLst/>
            </a:prstGeom>
            <a:ln>
              <a:solidFill>
                <a:schemeClr val="tx1"/>
              </a:solidFill>
            </a:ln>
            <a:extLst>
              <a:ext uri="{53640926-AAD7-44D8-BBD7-CCE9431645EC}">
                <a14:shadowObscured xmlns:a14="http://schemas.microsoft.com/office/drawing/2010/main"/>
              </a:ext>
            </a:extLst>
          </p:spPr>
        </p:pic>
        <p:pic>
          <p:nvPicPr>
            <p:cNvPr id="16" name="Picture 15"/>
            <p:cNvPicPr/>
            <p:nvPr/>
          </p:nvPicPr>
          <p:blipFill rotWithShape="1">
            <a:blip r:embed="rId3" cstate="print">
              <a:extLst>
                <a:ext uri="{28A0092B-C50C-407E-A947-70E740481C1C}">
                  <a14:useLocalDpi xmlns:a14="http://schemas.microsoft.com/office/drawing/2010/main" val="0"/>
                </a:ext>
              </a:extLst>
            </a:blip>
            <a:srcRect l="2094" t="5738" r="2586" b="91481"/>
            <a:stretch/>
          </p:blipFill>
          <p:spPr bwMode="auto">
            <a:xfrm>
              <a:off x="18255916" y="3943350"/>
              <a:ext cx="7277100" cy="171450"/>
            </a:xfrm>
            <a:prstGeom prst="rect">
              <a:avLst/>
            </a:prstGeom>
            <a:ln>
              <a:solidFill>
                <a:schemeClr val="tx1"/>
              </a:solidFill>
            </a:ln>
            <a:extLst>
              <a:ext uri="{53640926-AAD7-44D8-BBD7-CCE9431645EC}">
                <a14:shadowObscured xmlns:a14="http://schemas.microsoft.com/office/drawing/2010/main"/>
              </a:ext>
            </a:extLst>
          </p:spPr>
        </p:pic>
      </p:grpSp>
      <p:sp>
        <p:nvSpPr>
          <p:cNvPr id="13" name="TextBox 12"/>
          <p:cNvSpPr txBox="1"/>
          <p:nvPr/>
        </p:nvSpPr>
        <p:spPr>
          <a:xfrm>
            <a:off x="4724400" y="1447800"/>
            <a:ext cx="22402800" cy="430887"/>
          </a:xfrm>
          <a:prstGeom prst="rect">
            <a:avLst/>
          </a:prstGeom>
          <a:noFill/>
        </p:spPr>
        <p:txBody>
          <a:bodyPr wrap="square" rtlCol="0">
            <a:spAutoFit/>
          </a:bodyPr>
          <a:lstStyle/>
          <a:p>
            <a:pPr algn="ctr"/>
            <a:r>
              <a:rPr lang="en-US" dirty="0" smtClean="0">
                <a:latin typeface="Century Gothic" pitchFamily="34" charset="0"/>
              </a:rPr>
              <a:t>Multiple crews on the activities “Layout” and “Hang Trunk Lines.”  Add a crew member to “Install Medium Pressure Branch” and “Install Low Pressure Branch.”</a:t>
            </a:r>
            <a:endParaRPr lang="en-US" dirty="0">
              <a:latin typeface="Century Gothic" pitchFamily="34" charset="0"/>
            </a:endParaRPr>
          </a:p>
        </p:txBody>
      </p:sp>
    </p:spTree>
    <p:extLst>
      <p:ext uri="{BB962C8B-B14F-4D97-AF65-F5344CB8AC3E}">
        <p14:creationId xmlns:p14="http://schemas.microsoft.com/office/powerpoint/2010/main" val="1272357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6477000" cy="5509200"/>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750" dirty="0" smtClean="0">
                <a:latin typeface="Century Gothic" pitchFamily="34" charset="0"/>
              </a:rPr>
              <a:t>Analysis </a:t>
            </a:r>
            <a:r>
              <a:rPr lang="en-US" sz="1750"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Schedule </a:t>
            </a:r>
            <a:r>
              <a:rPr lang="en-US" sz="1750" dirty="0">
                <a:latin typeface="Century Gothic" pitchFamily="34" charset="0"/>
              </a:rPr>
              <a:t>reduction</a:t>
            </a:r>
          </a:p>
          <a:p>
            <a:pPr lvl="0"/>
            <a:r>
              <a:rPr lang="en-US" sz="1950" b="1"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Different </a:t>
            </a:r>
            <a:r>
              <a:rPr lang="en-US" sz="1750" dirty="0">
                <a:latin typeface="Century Gothic" pitchFamily="34" charset="0"/>
              </a:rPr>
              <a:t>SIPS </a:t>
            </a:r>
            <a:r>
              <a:rPr lang="en-US" sz="1750" dirty="0" smtClean="0">
                <a:latin typeface="Century Gothic" pitchFamily="34" charset="0"/>
              </a:rPr>
              <a:t>Options</a:t>
            </a:r>
          </a:p>
          <a:p>
            <a:pPr lvl="1"/>
            <a:r>
              <a:rPr lang="en-US" sz="1750" dirty="0">
                <a:latin typeface="Century Gothic" pitchFamily="34" charset="0"/>
              </a:rPr>
              <a:t>	</a:t>
            </a:r>
            <a:r>
              <a:rPr lang="en-US" sz="1750" b="1" dirty="0" smtClean="0">
                <a:latin typeface="Century Gothic" pitchFamily="34" charset="0"/>
              </a:rPr>
              <a:t>Schedule Reduction</a:t>
            </a:r>
          </a:p>
          <a:p>
            <a:r>
              <a:rPr lang="en-US" sz="1750"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a:t>
            </a:r>
            <a:r>
              <a:rPr lang="en-US" sz="1750" dirty="0">
                <a:latin typeface="Century Gothic" pitchFamily="34" charset="0"/>
              </a:rPr>
              <a:t>R-value &amp; </a:t>
            </a:r>
            <a:r>
              <a:rPr lang="en-US" sz="1750" dirty="0" smtClean="0">
                <a:latin typeface="Century Gothic" pitchFamily="34" charset="0"/>
              </a:rPr>
              <a:t>Condensation</a:t>
            </a:r>
          </a:p>
          <a:p>
            <a:pPr lvl="2"/>
            <a:r>
              <a:rPr lang="en-US" sz="1750" dirty="0">
                <a:latin typeface="Century Gothic" pitchFamily="34" charset="0"/>
              </a:rPr>
              <a:t>Production &amp; Cost</a:t>
            </a:r>
          </a:p>
          <a:p>
            <a:r>
              <a:rPr lang="en-US" sz="1750" dirty="0" smtClean="0">
                <a:latin typeface="Century Gothic" pitchFamily="34" charset="0"/>
              </a:rPr>
              <a:t>Recommendations</a:t>
            </a:r>
          </a:p>
          <a:p>
            <a:pPr lvl="0"/>
            <a:r>
              <a:rPr lang="en-US" sz="1750" dirty="0" smtClean="0">
                <a:latin typeface="Century Gothic" pitchFamily="34" charset="0"/>
              </a:rPr>
              <a:t>Acknowledgements </a:t>
            </a:r>
            <a:endParaRPr lang="en-US" sz="1750" dirty="0">
              <a:latin typeface="Century Gothic" pitchFamily="34" charset="0"/>
            </a:endParaRPr>
          </a:p>
        </p:txBody>
      </p:sp>
      <p:sp>
        <p:nvSpPr>
          <p:cNvPr id="3" name="TextBox 2"/>
          <p:cNvSpPr txBox="1"/>
          <p:nvPr/>
        </p:nvSpPr>
        <p:spPr>
          <a:xfrm>
            <a:off x="18288000" y="36493"/>
            <a:ext cx="9144000" cy="954107"/>
          </a:xfrm>
          <a:prstGeom prst="rect">
            <a:avLst/>
          </a:prstGeom>
          <a:noFill/>
        </p:spPr>
        <p:txBody>
          <a:bodyPr wrap="square" rtlCol="0">
            <a:spAutoFit/>
          </a:bodyPr>
          <a:lstStyle/>
          <a:p>
            <a:pPr algn="ctr"/>
            <a:r>
              <a:rPr lang="en-US" sz="2800" b="1" dirty="0" smtClean="0">
                <a:latin typeface="Century Gothic" panose="020B0502020202020204" pitchFamily="34" charset="0"/>
              </a:rPr>
              <a:t>Analysis 2 – Short Interval Production Schedule (SIPS)</a:t>
            </a:r>
            <a:endParaRPr lang="en-US" sz="2800" b="1" dirty="0">
              <a:latin typeface="Century Gothic" panose="020B0502020202020204" pitchFamily="34" charset="0"/>
            </a:endParaRPr>
          </a:p>
        </p:txBody>
      </p:sp>
      <p:sp>
        <p:nvSpPr>
          <p:cNvPr id="4" name="TextBox 3"/>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Schedule Reduction</a:t>
            </a:r>
            <a:endParaRPr lang="en-US" sz="4000" b="1" dirty="0">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10539220"/>
              </p:ext>
            </p:extLst>
          </p:nvPr>
        </p:nvGraphicFramePr>
        <p:xfrm>
          <a:off x="10287000" y="1524000"/>
          <a:ext cx="6650449" cy="4661072"/>
        </p:xfrm>
        <a:graphic>
          <a:graphicData uri="http://schemas.openxmlformats.org/drawingml/2006/table">
            <a:tbl>
              <a:tblPr firstRow="1" firstCol="1" bandRow="1">
                <a:tableStyleId>{5C22544A-7EE6-4342-B048-85BDC9FD1C3A}</a:tableStyleId>
              </a:tblPr>
              <a:tblGrid>
                <a:gridCol w="1157308"/>
                <a:gridCol w="863907"/>
                <a:gridCol w="1092108"/>
                <a:gridCol w="1010608"/>
                <a:gridCol w="1369210"/>
                <a:gridCol w="1157308"/>
              </a:tblGrid>
              <a:tr h="478380">
                <a:tc>
                  <a:txBody>
                    <a:bodyPr/>
                    <a:lstStyle/>
                    <a:p>
                      <a:pPr marL="0" marR="0" algn="ctr">
                        <a:lnSpc>
                          <a:spcPct val="115000"/>
                        </a:lnSpc>
                        <a:spcBef>
                          <a:spcPts val="0"/>
                        </a:spcBef>
                        <a:spcAft>
                          <a:spcPts val="0"/>
                        </a:spcAft>
                      </a:pPr>
                      <a:r>
                        <a:rPr lang="en-US" sz="1100" dirty="0">
                          <a:latin typeface="Century Gothic" panose="020B0502020202020204" pitchFamily="34" charset="0"/>
                        </a:rPr>
                        <a:t>Schedule 1st</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Crew/Lab</a:t>
                      </a:r>
                      <a:endParaRPr lang="en-US" sz="1600" b="1" dirty="0">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Hourly Rate</a:t>
                      </a:r>
                      <a:endParaRPr lang="en-US" sz="1600" b="1" dirty="0">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Hours/lab</a:t>
                      </a:r>
                      <a:endParaRPr lang="en-US" sz="1600" b="1" dirty="0">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Total Cost/lab</a:t>
                      </a:r>
                      <a:endParaRPr lang="en-US" sz="1600" b="1" dirty="0">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Total cost</a:t>
                      </a:r>
                      <a:endParaRPr lang="en-US" sz="1600" b="1" dirty="0">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268592">
                <a:tc>
                  <a:txBody>
                    <a:bodyPr/>
                    <a:lstStyle/>
                    <a:p>
                      <a:pPr marL="0" marR="0" algn="ctr">
                        <a:lnSpc>
                          <a:spcPct val="115000"/>
                        </a:lnSpc>
                        <a:spcBef>
                          <a:spcPts val="0"/>
                        </a:spcBef>
                        <a:spcAft>
                          <a:spcPts val="0"/>
                        </a:spcAft>
                      </a:pPr>
                      <a:r>
                        <a:rPr lang="en-US" sz="1100" dirty="0">
                          <a:latin typeface="Century Gothic" panose="020B0502020202020204" pitchFamily="34" charset="0"/>
                        </a:rPr>
                        <a:t>Original</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22</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$39.93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50.22</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44,116</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$397,046</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68592">
                <a:tc>
                  <a:txBody>
                    <a:bodyPr/>
                    <a:lstStyle/>
                    <a:p>
                      <a:pPr marL="0" marR="0" algn="ctr">
                        <a:lnSpc>
                          <a:spcPct val="115000"/>
                        </a:lnSpc>
                        <a:spcBef>
                          <a:spcPts val="0"/>
                        </a:spcBef>
                        <a:spcAft>
                          <a:spcPts val="0"/>
                        </a:spcAft>
                      </a:pPr>
                      <a:r>
                        <a:rPr lang="en-US" sz="1100" dirty="0">
                          <a:latin typeface="Century Gothic" panose="020B0502020202020204" pitchFamily="34" charset="0"/>
                        </a:rPr>
                        <a:t>SIPS 1</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48</a:t>
                      </a:r>
                      <a:endParaRPr lang="en-US" sz="160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$39.93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40.00</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76,666</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$689,990</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68592">
                <a:tc>
                  <a:txBody>
                    <a:bodyPr/>
                    <a:lstStyle/>
                    <a:p>
                      <a:pPr marL="0" marR="0" algn="ctr">
                        <a:lnSpc>
                          <a:spcPct val="115000"/>
                        </a:lnSpc>
                        <a:spcBef>
                          <a:spcPts val="0"/>
                        </a:spcBef>
                        <a:spcAft>
                          <a:spcPts val="0"/>
                        </a:spcAft>
                      </a:pPr>
                      <a:r>
                        <a:rPr lang="en-US" sz="1100" dirty="0">
                          <a:latin typeface="Century Gothic" panose="020B0502020202020204" pitchFamily="34" charset="0"/>
                        </a:rPr>
                        <a:t>SIPS 2</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32</a:t>
                      </a:r>
                      <a:endParaRPr lang="en-US" sz="160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$39.93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40.00</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51,110</a:t>
                      </a:r>
                      <a:endParaRPr lang="en-US" sz="160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$459,994</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82728">
                <a:tc>
                  <a:txBody>
                    <a:bodyPr/>
                    <a:lstStyle/>
                    <a:p>
                      <a:pPr marL="0" marR="0" algn="ctr">
                        <a:lnSpc>
                          <a:spcPct val="115000"/>
                        </a:lnSpc>
                        <a:spcBef>
                          <a:spcPts val="0"/>
                        </a:spcBef>
                        <a:spcAft>
                          <a:spcPts val="0"/>
                        </a:spcAft>
                      </a:pPr>
                      <a:r>
                        <a:rPr lang="en-US" sz="1100" dirty="0">
                          <a:latin typeface="Century Gothic" panose="020B0502020202020204" pitchFamily="34" charset="0"/>
                        </a:rPr>
                        <a:t>SIPS 3</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34</a:t>
                      </a:r>
                      <a:endParaRPr lang="en-US" sz="160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$39.93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37.60</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51,047</a:t>
                      </a:r>
                      <a:endParaRPr lang="en-US" sz="160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$459,419</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478380">
                <a:tc>
                  <a:txBody>
                    <a:bodyPr/>
                    <a:lstStyle/>
                    <a:p>
                      <a:pPr marL="0" marR="0" algn="ctr">
                        <a:lnSpc>
                          <a:spcPct val="115000"/>
                        </a:lnSpc>
                        <a:spcBef>
                          <a:spcPts val="0"/>
                        </a:spcBef>
                        <a:spcAft>
                          <a:spcPts val="0"/>
                        </a:spcAft>
                      </a:pPr>
                      <a:r>
                        <a:rPr lang="en-US" sz="1100" dirty="0">
                          <a:latin typeface="Century Gothic" panose="020B0502020202020204" pitchFamily="34" charset="0"/>
                        </a:rPr>
                        <a:t>Schedule 2nd</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100" dirty="0">
                          <a:solidFill>
                            <a:schemeClr val="bg1"/>
                          </a:solidFill>
                          <a:latin typeface="Century Gothic" panose="020B0502020202020204" pitchFamily="34" charset="0"/>
                        </a:rPr>
                        <a:t>Crew/Lab</a:t>
                      </a:r>
                      <a:endParaRPr lang="en-US" sz="1600" b="1" dirty="0">
                        <a:solidFill>
                          <a:schemeClr val="bg1"/>
                        </a:solidFill>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100" dirty="0">
                          <a:solidFill>
                            <a:schemeClr val="bg1"/>
                          </a:solidFill>
                          <a:latin typeface="Century Gothic" panose="020B0502020202020204" pitchFamily="34" charset="0"/>
                        </a:rPr>
                        <a:t>Hourly Rate</a:t>
                      </a:r>
                      <a:endParaRPr lang="en-US" sz="1600" b="1" dirty="0">
                        <a:solidFill>
                          <a:schemeClr val="bg1"/>
                        </a:solidFill>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100" dirty="0">
                          <a:solidFill>
                            <a:schemeClr val="bg1"/>
                          </a:solidFill>
                          <a:latin typeface="Century Gothic" panose="020B0502020202020204" pitchFamily="34" charset="0"/>
                        </a:rPr>
                        <a:t>Hours/lab</a:t>
                      </a:r>
                      <a:endParaRPr lang="en-US" sz="1600" b="1" dirty="0">
                        <a:solidFill>
                          <a:schemeClr val="bg1"/>
                        </a:solidFill>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100" dirty="0">
                          <a:solidFill>
                            <a:schemeClr val="bg1"/>
                          </a:solidFill>
                          <a:latin typeface="Century Gothic" panose="020B0502020202020204" pitchFamily="34" charset="0"/>
                        </a:rPr>
                        <a:t>Total Cost/lab</a:t>
                      </a:r>
                      <a:endParaRPr lang="en-US" sz="1600" b="1" dirty="0">
                        <a:solidFill>
                          <a:schemeClr val="bg1"/>
                        </a:solidFill>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100" dirty="0">
                          <a:solidFill>
                            <a:schemeClr val="bg1"/>
                          </a:solidFill>
                          <a:latin typeface="Century Gothic" panose="020B0502020202020204" pitchFamily="34" charset="0"/>
                        </a:rPr>
                        <a:t>Total cost</a:t>
                      </a:r>
                      <a:endParaRPr lang="en-US" sz="1600" b="1" dirty="0">
                        <a:solidFill>
                          <a:schemeClr val="bg1"/>
                        </a:solidFill>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68592">
                <a:tc>
                  <a:txBody>
                    <a:bodyPr/>
                    <a:lstStyle/>
                    <a:p>
                      <a:pPr marL="0" marR="0" algn="ctr">
                        <a:lnSpc>
                          <a:spcPct val="115000"/>
                        </a:lnSpc>
                        <a:spcBef>
                          <a:spcPts val="0"/>
                        </a:spcBef>
                        <a:spcAft>
                          <a:spcPts val="0"/>
                        </a:spcAft>
                      </a:pPr>
                      <a:r>
                        <a:rPr lang="en-US" sz="1100" dirty="0">
                          <a:latin typeface="Century Gothic" panose="020B0502020202020204" pitchFamily="34" charset="0"/>
                        </a:rPr>
                        <a:t>Original</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21</a:t>
                      </a:r>
                      <a:endParaRPr lang="en-US" sz="160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$39.93</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57.33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48,073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$432,656</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68592">
                <a:tc>
                  <a:txBody>
                    <a:bodyPr/>
                    <a:lstStyle/>
                    <a:p>
                      <a:pPr marL="0" marR="0" algn="ctr">
                        <a:lnSpc>
                          <a:spcPct val="115000"/>
                        </a:lnSpc>
                        <a:spcBef>
                          <a:spcPts val="0"/>
                        </a:spcBef>
                        <a:spcAft>
                          <a:spcPts val="0"/>
                        </a:spcAft>
                      </a:pPr>
                      <a:r>
                        <a:rPr lang="en-US" sz="1100" dirty="0">
                          <a:latin typeface="Century Gothic" panose="020B0502020202020204" pitchFamily="34" charset="0"/>
                        </a:rPr>
                        <a:t>SIPS 1</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44</a:t>
                      </a:r>
                      <a:endParaRPr lang="en-US" sz="160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$39.93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40.44</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71,050</a:t>
                      </a:r>
                      <a:endParaRPr lang="en-US" sz="160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$639,449</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96864">
                <a:tc>
                  <a:txBody>
                    <a:bodyPr/>
                    <a:lstStyle/>
                    <a:p>
                      <a:pPr marL="0" marR="0" algn="ctr">
                        <a:lnSpc>
                          <a:spcPct val="115000"/>
                        </a:lnSpc>
                        <a:spcBef>
                          <a:spcPts val="0"/>
                        </a:spcBef>
                        <a:spcAft>
                          <a:spcPts val="0"/>
                        </a:spcAft>
                      </a:pPr>
                      <a:r>
                        <a:rPr lang="en-US" sz="1100" dirty="0">
                          <a:latin typeface="Century Gothic" panose="020B0502020202020204" pitchFamily="34" charset="0"/>
                        </a:rPr>
                        <a:t>SIPS 2</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32</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$39.93</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40.44</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51,673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$465,054</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82728">
                <a:tc>
                  <a:txBody>
                    <a:bodyPr/>
                    <a:lstStyle/>
                    <a:p>
                      <a:pPr marL="0" marR="0" algn="ctr">
                        <a:lnSpc>
                          <a:spcPct val="115000"/>
                        </a:lnSpc>
                        <a:spcBef>
                          <a:spcPts val="0"/>
                        </a:spcBef>
                        <a:spcAft>
                          <a:spcPts val="0"/>
                        </a:spcAft>
                      </a:pPr>
                      <a:r>
                        <a:rPr lang="en-US" sz="1100" dirty="0">
                          <a:latin typeface="Century Gothic" panose="020B0502020202020204" pitchFamily="34" charset="0"/>
                        </a:rPr>
                        <a:t>SIPS 3</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32</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$39.93</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38.04</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48,612</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$437,505</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11000">
                <a:tc>
                  <a:txBody>
                    <a:bodyPr/>
                    <a:lstStyle/>
                    <a:p>
                      <a:pPr marL="0" marR="0" algn="ctr">
                        <a:lnSpc>
                          <a:spcPct val="115000"/>
                        </a:lnSpc>
                        <a:spcBef>
                          <a:spcPts val="0"/>
                        </a:spcBef>
                        <a:spcAft>
                          <a:spcPts val="0"/>
                        </a:spcAft>
                      </a:pPr>
                      <a:r>
                        <a:rPr lang="en-US" sz="1100" dirty="0">
                          <a:latin typeface="Century Gothic" panose="020B0502020202020204" pitchFamily="34" charset="0"/>
                        </a:rPr>
                        <a:t>TOTAL</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algn="ctr">
                        <a:lnSpc>
                          <a:spcPct val="115000"/>
                        </a:lnSpc>
                        <a:spcBef>
                          <a:spcPts val="0"/>
                        </a:spcBef>
                        <a:spcAft>
                          <a:spcPts val="0"/>
                        </a:spcAft>
                      </a:pPr>
                      <a:endParaRPr lang="en-US" sz="1600" b="1"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dirty="0">
                          <a:solidFill>
                            <a:schemeClr val="bg1"/>
                          </a:solidFill>
                          <a:latin typeface="Century Gothic" panose="020B0502020202020204" pitchFamily="34" charset="0"/>
                        </a:rPr>
                        <a:t>Total cost</a:t>
                      </a:r>
                      <a:endParaRPr lang="en-US" sz="1600" b="1" dirty="0">
                        <a:solidFill>
                          <a:schemeClr val="bg1"/>
                        </a:solidFill>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92344">
                <a:tc>
                  <a:txBody>
                    <a:bodyPr/>
                    <a:lstStyle/>
                    <a:p>
                      <a:pPr marL="0" marR="0" algn="ctr">
                        <a:lnSpc>
                          <a:spcPct val="115000"/>
                        </a:lnSpc>
                        <a:spcBef>
                          <a:spcPts val="0"/>
                        </a:spcBef>
                        <a:spcAft>
                          <a:spcPts val="0"/>
                        </a:spcAft>
                      </a:pPr>
                      <a:r>
                        <a:rPr lang="en-US" sz="1100" dirty="0">
                          <a:latin typeface="Century Gothic" panose="020B0502020202020204" pitchFamily="34" charset="0"/>
                        </a:rPr>
                        <a:t>Original</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4">
                  <a:txBody>
                    <a:bodyPr/>
                    <a:lstStyle/>
                    <a:p>
                      <a:pPr marL="0" marR="0" algn="ctr">
                        <a:lnSpc>
                          <a:spcPct val="115000"/>
                        </a:lnSpc>
                        <a:spcBef>
                          <a:spcPts val="0"/>
                        </a:spcBef>
                        <a:spcAft>
                          <a:spcPts val="0"/>
                        </a:spcAft>
                      </a:pP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$829,703</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92344">
                <a:tc>
                  <a:txBody>
                    <a:bodyPr/>
                    <a:lstStyle/>
                    <a:p>
                      <a:pPr marL="0" marR="0" algn="ctr">
                        <a:lnSpc>
                          <a:spcPct val="115000"/>
                        </a:lnSpc>
                        <a:spcBef>
                          <a:spcPts val="0"/>
                        </a:spcBef>
                        <a:spcAft>
                          <a:spcPts val="0"/>
                        </a:spcAft>
                      </a:pPr>
                      <a:r>
                        <a:rPr lang="en-US" sz="1100" dirty="0">
                          <a:latin typeface="Century Gothic" panose="020B0502020202020204" pitchFamily="34" charset="0"/>
                        </a:rPr>
                        <a:t>SIPS 1</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marL="0" marR="0" algn="ctr">
                        <a:lnSpc>
                          <a:spcPct val="115000"/>
                        </a:lnSpc>
                        <a:spcBef>
                          <a:spcPts val="0"/>
                        </a:spcBef>
                        <a:spcAft>
                          <a:spcPts val="0"/>
                        </a:spcAft>
                      </a:pP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$1,329,439</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92344">
                <a:tc>
                  <a:txBody>
                    <a:bodyPr/>
                    <a:lstStyle/>
                    <a:p>
                      <a:pPr marL="0" marR="0" algn="ctr">
                        <a:lnSpc>
                          <a:spcPct val="115000"/>
                        </a:lnSpc>
                        <a:spcBef>
                          <a:spcPts val="0"/>
                        </a:spcBef>
                        <a:spcAft>
                          <a:spcPts val="0"/>
                        </a:spcAft>
                      </a:pPr>
                      <a:r>
                        <a:rPr lang="en-US" sz="1100" dirty="0">
                          <a:latin typeface="Century Gothic" panose="020B0502020202020204" pitchFamily="34" charset="0"/>
                        </a:rPr>
                        <a:t>SIPS 2</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marL="0" marR="0" algn="ctr">
                        <a:lnSpc>
                          <a:spcPct val="115000"/>
                        </a:lnSpc>
                        <a:spcBef>
                          <a:spcPts val="0"/>
                        </a:spcBef>
                        <a:spcAft>
                          <a:spcPts val="0"/>
                        </a:spcAft>
                      </a:pP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$925,047</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11000">
                <a:tc>
                  <a:txBody>
                    <a:bodyPr/>
                    <a:lstStyle/>
                    <a:p>
                      <a:pPr marL="0" marR="0" algn="ctr">
                        <a:lnSpc>
                          <a:spcPct val="115000"/>
                        </a:lnSpc>
                        <a:spcBef>
                          <a:spcPts val="0"/>
                        </a:spcBef>
                        <a:spcAft>
                          <a:spcPts val="0"/>
                        </a:spcAft>
                      </a:pPr>
                      <a:r>
                        <a:rPr lang="en-US" sz="1100" dirty="0">
                          <a:latin typeface="Century Gothic" panose="020B0502020202020204" pitchFamily="34" charset="0"/>
                        </a:rPr>
                        <a:t>SIPS 3</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algn="ctr">
                        <a:lnSpc>
                          <a:spcPct val="115000"/>
                        </a:lnSpc>
                        <a:spcBef>
                          <a:spcPts val="0"/>
                        </a:spcBef>
                        <a:spcAft>
                          <a:spcPts val="0"/>
                        </a:spcAft>
                      </a:pP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$896,924</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21288477"/>
              </p:ext>
            </p:extLst>
          </p:nvPr>
        </p:nvGraphicFramePr>
        <p:xfrm>
          <a:off x="20040600" y="1828800"/>
          <a:ext cx="5334000" cy="1854200"/>
        </p:xfrm>
        <a:graphic>
          <a:graphicData uri="http://schemas.openxmlformats.org/drawingml/2006/table">
            <a:tbl>
              <a:tblPr firstRow="1" bandRow="1">
                <a:tableStyleId>{5C22544A-7EE6-4342-B048-85BDC9FD1C3A}</a:tableStyleId>
              </a:tblPr>
              <a:tblGrid>
                <a:gridCol w="1828800"/>
                <a:gridCol w="1600200"/>
                <a:gridCol w="1905000"/>
              </a:tblGrid>
              <a:tr h="370840">
                <a:tc>
                  <a:txBody>
                    <a:bodyPr/>
                    <a:lstStyle/>
                    <a:p>
                      <a:pPr algn="ctr"/>
                      <a:r>
                        <a:rPr lang="en-US" dirty="0" smtClean="0">
                          <a:latin typeface="Century Gothic" panose="020B0502020202020204" pitchFamily="34" charset="0"/>
                        </a:rPr>
                        <a:t>Schedule</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Duration</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Days Saved</a:t>
                      </a:r>
                      <a:endParaRPr lang="en-US" dirty="0">
                        <a:latin typeface="Century Gothic" panose="020B0502020202020204" pitchFamily="34" charset="0"/>
                      </a:endParaRPr>
                    </a:p>
                  </a:txBody>
                  <a:tcPr/>
                </a:tc>
              </a:tr>
              <a:tr h="370840">
                <a:tc>
                  <a:txBody>
                    <a:bodyPr/>
                    <a:lstStyle/>
                    <a:p>
                      <a:r>
                        <a:rPr lang="en-US" dirty="0" smtClean="0">
                          <a:latin typeface="Century Gothic" panose="020B0502020202020204" pitchFamily="34" charset="0"/>
                        </a:rPr>
                        <a:t>Original</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33</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a:t>
                      </a:r>
                      <a:endParaRPr lang="en-US" dirty="0">
                        <a:latin typeface="Century Gothic" panose="020B0502020202020204" pitchFamily="34" charset="0"/>
                      </a:endParaRPr>
                    </a:p>
                  </a:txBody>
                  <a:tcPr/>
                </a:tc>
              </a:tr>
              <a:tr h="370840">
                <a:tc>
                  <a:txBody>
                    <a:bodyPr/>
                    <a:lstStyle/>
                    <a:p>
                      <a:r>
                        <a:rPr lang="en-US" dirty="0" smtClean="0">
                          <a:latin typeface="Century Gothic" panose="020B0502020202020204" pitchFamily="34" charset="0"/>
                        </a:rPr>
                        <a:t>SIPS 1</a:t>
                      </a:r>
                    </a:p>
                  </a:txBody>
                  <a:tcPr/>
                </a:tc>
                <a:tc>
                  <a:txBody>
                    <a:bodyPr/>
                    <a:lstStyle/>
                    <a:p>
                      <a:pPr algn="r"/>
                      <a:r>
                        <a:rPr lang="en-US" dirty="0" smtClean="0">
                          <a:latin typeface="Century Gothic" panose="020B0502020202020204" pitchFamily="34" charset="0"/>
                        </a:rPr>
                        <a:t>12</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21</a:t>
                      </a:r>
                      <a:endParaRPr lang="en-US" dirty="0">
                        <a:latin typeface="Century Gothic" panose="020B0502020202020204" pitchFamily="34" charset="0"/>
                      </a:endParaRPr>
                    </a:p>
                  </a:txBody>
                  <a:tcPr/>
                </a:tc>
              </a:tr>
              <a:tr h="370840">
                <a:tc>
                  <a:txBody>
                    <a:bodyPr/>
                    <a:lstStyle/>
                    <a:p>
                      <a:r>
                        <a:rPr lang="en-US" dirty="0" smtClean="0">
                          <a:latin typeface="Century Gothic" panose="020B0502020202020204" pitchFamily="34" charset="0"/>
                        </a:rPr>
                        <a:t>SIPS 2</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17</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16</a:t>
                      </a:r>
                      <a:endParaRPr lang="en-US" dirty="0">
                        <a:latin typeface="Century Gothic" panose="020B0502020202020204" pitchFamily="34" charset="0"/>
                      </a:endParaRPr>
                    </a:p>
                  </a:txBody>
                  <a:tcPr/>
                </a:tc>
              </a:tr>
              <a:tr h="370840">
                <a:tc>
                  <a:txBody>
                    <a:bodyPr/>
                    <a:lstStyle/>
                    <a:p>
                      <a:r>
                        <a:rPr lang="en-US" dirty="0" smtClean="0">
                          <a:latin typeface="Century Gothic" panose="020B0502020202020204" pitchFamily="34" charset="0"/>
                        </a:rPr>
                        <a:t>SIPS 3</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13</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20</a:t>
                      </a:r>
                      <a:endParaRPr lang="en-US"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193578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6477000" cy="5509200"/>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750" dirty="0" smtClean="0">
                <a:latin typeface="Century Gothic" pitchFamily="34" charset="0"/>
              </a:rPr>
              <a:t>Analysis </a:t>
            </a:r>
            <a:r>
              <a:rPr lang="en-US" sz="1750"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Schedule </a:t>
            </a:r>
            <a:r>
              <a:rPr lang="en-US" sz="1750" dirty="0">
                <a:latin typeface="Century Gothic" pitchFamily="34" charset="0"/>
              </a:rPr>
              <a:t>reduction</a:t>
            </a:r>
          </a:p>
          <a:p>
            <a:pPr lvl="0"/>
            <a:r>
              <a:rPr lang="en-US" sz="1950" b="1"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Different </a:t>
            </a:r>
            <a:r>
              <a:rPr lang="en-US" sz="1750" dirty="0">
                <a:latin typeface="Century Gothic" pitchFamily="34" charset="0"/>
              </a:rPr>
              <a:t>SIPS </a:t>
            </a:r>
            <a:r>
              <a:rPr lang="en-US" sz="1750" dirty="0" smtClean="0">
                <a:latin typeface="Century Gothic" pitchFamily="34" charset="0"/>
              </a:rPr>
              <a:t>Options</a:t>
            </a:r>
          </a:p>
          <a:p>
            <a:pPr lvl="1"/>
            <a:r>
              <a:rPr lang="en-US" sz="1750" dirty="0">
                <a:latin typeface="Century Gothic" pitchFamily="34" charset="0"/>
              </a:rPr>
              <a:t>	</a:t>
            </a:r>
            <a:r>
              <a:rPr lang="en-US" sz="1750" b="1" dirty="0" smtClean="0">
                <a:latin typeface="Century Gothic" pitchFamily="34" charset="0"/>
              </a:rPr>
              <a:t>Schedule Reduction</a:t>
            </a:r>
          </a:p>
          <a:p>
            <a:r>
              <a:rPr lang="en-US" sz="1750"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a:t>
            </a:r>
            <a:r>
              <a:rPr lang="en-US" sz="1750" dirty="0">
                <a:latin typeface="Century Gothic" pitchFamily="34" charset="0"/>
              </a:rPr>
              <a:t>R-value &amp; </a:t>
            </a:r>
            <a:r>
              <a:rPr lang="en-US" sz="1750" dirty="0" smtClean="0">
                <a:latin typeface="Century Gothic" pitchFamily="34" charset="0"/>
              </a:rPr>
              <a:t>Condensation</a:t>
            </a:r>
          </a:p>
          <a:p>
            <a:pPr lvl="2"/>
            <a:r>
              <a:rPr lang="en-US" sz="1750" dirty="0">
                <a:latin typeface="Century Gothic" pitchFamily="34" charset="0"/>
              </a:rPr>
              <a:t>Production &amp; Cost</a:t>
            </a:r>
          </a:p>
          <a:p>
            <a:r>
              <a:rPr lang="en-US" sz="1750" dirty="0" smtClean="0">
                <a:latin typeface="Century Gothic" pitchFamily="34" charset="0"/>
              </a:rPr>
              <a:t>Recommendations</a:t>
            </a:r>
          </a:p>
          <a:p>
            <a:pPr lvl="0"/>
            <a:r>
              <a:rPr lang="en-US" sz="1750" dirty="0" smtClean="0">
                <a:latin typeface="Century Gothic" pitchFamily="34" charset="0"/>
              </a:rPr>
              <a:t>Acknowledgements </a:t>
            </a:r>
            <a:endParaRPr lang="en-US" sz="1750" dirty="0">
              <a:latin typeface="Century Gothic" pitchFamily="34" charset="0"/>
            </a:endParaRPr>
          </a:p>
        </p:txBody>
      </p:sp>
      <p:sp>
        <p:nvSpPr>
          <p:cNvPr id="3" name="TextBox 2"/>
          <p:cNvSpPr txBox="1"/>
          <p:nvPr/>
        </p:nvSpPr>
        <p:spPr>
          <a:xfrm>
            <a:off x="18288000" y="36493"/>
            <a:ext cx="9144000" cy="954107"/>
          </a:xfrm>
          <a:prstGeom prst="rect">
            <a:avLst/>
          </a:prstGeom>
          <a:noFill/>
        </p:spPr>
        <p:txBody>
          <a:bodyPr wrap="square" rtlCol="0">
            <a:spAutoFit/>
          </a:bodyPr>
          <a:lstStyle/>
          <a:p>
            <a:pPr algn="ctr"/>
            <a:r>
              <a:rPr lang="en-US" sz="2800" b="1" dirty="0" smtClean="0">
                <a:latin typeface="Century Gothic" panose="020B0502020202020204" pitchFamily="34" charset="0"/>
              </a:rPr>
              <a:t>Analysis 2 – Short Interval Production Schedule (SIPS)</a:t>
            </a:r>
            <a:endParaRPr lang="en-US" sz="2800" b="1" dirty="0">
              <a:latin typeface="Century Gothic" panose="020B0502020202020204" pitchFamily="34" charset="0"/>
            </a:endParaRPr>
          </a:p>
        </p:txBody>
      </p:sp>
      <p:sp>
        <p:nvSpPr>
          <p:cNvPr id="4" name="TextBox 3"/>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Schedule Reduction</a:t>
            </a:r>
            <a:endParaRPr lang="en-US" sz="40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30102471"/>
              </p:ext>
            </p:extLst>
          </p:nvPr>
        </p:nvGraphicFramePr>
        <p:xfrm>
          <a:off x="20040600" y="1828800"/>
          <a:ext cx="5334000" cy="1854200"/>
        </p:xfrm>
        <a:graphic>
          <a:graphicData uri="http://schemas.openxmlformats.org/drawingml/2006/table">
            <a:tbl>
              <a:tblPr firstRow="1" bandRow="1">
                <a:tableStyleId>{5C22544A-7EE6-4342-B048-85BDC9FD1C3A}</a:tableStyleId>
              </a:tblPr>
              <a:tblGrid>
                <a:gridCol w="1828800"/>
                <a:gridCol w="1600200"/>
                <a:gridCol w="1905000"/>
              </a:tblGrid>
              <a:tr h="370840">
                <a:tc>
                  <a:txBody>
                    <a:bodyPr/>
                    <a:lstStyle/>
                    <a:p>
                      <a:pPr algn="ctr"/>
                      <a:r>
                        <a:rPr lang="en-US" dirty="0" smtClean="0">
                          <a:latin typeface="Century Gothic" panose="020B0502020202020204" pitchFamily="34" charset="0"/>
                        </a:rPr>
                        <a:t>Schedule</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Duration</a:t>
                      </a:r>
                      <a:endParaRPr lang="en-US" dirty="0">
                        <a:latin typeface="Century Gothic" panose="020B0502020202020204" pitchFamily="34" charset="0"/>
                      </a:endParaRPr>
                    </a:p>
                  </a:txBody>
                  <a:tcPr/>
                </a:tc>
                <a:tc>
                  <a:txBody>
                    <a:bodyPr/>
                    <a:lstStyle/>
                    <a:p>
                      <a:pPr algn="ctr"/>
                      <a:r>
                        <a:rPr lang="en-US" dirty="0" smtClean="0">
                          <a:latin typeface="Century Gothic" panose="020B0502020202020204" pitchFamily="34" charset="0"/>
                        </a:rPr>
                        <a:t>Days Saved</a:t>
                      </a:r>
                      <a:endParaRPr lang="en-US" dirty="0">
                        <a:latin typeface="Century Gothic" panose="020B0502020202020204" pitchFamily="34" charset="0"/>
                      </a:endParaRPr>
                    </a:p>
                  </a:txBody>
                  <a:tcPr/>
                </a:tc>
              </a:tr>
              <a:tr h="370840">
                <a:tc>
                  <a:txBody>
                    <a:bodyPr/>
                    <a:lstStyle/>
                    <a:p>
                      <a:r>
                        <a:rPr lang="en-US" dirty="0" smtClean="0">
                          <a:latin typeface="Century Gothic" panose="020B0502020202020204" pitchFamily="34" charset="0"/>
                        </a:rPr>
                        <a:t>Original</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33</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a:t>
                      </a:r>
                      <a:endParaRPr lang="en-US" dirty="0">
                        <a:latin typeface="Century Gothic" panose="020B0502020202020204" pitchFamily="34" charset="0"/>
                      </a:endParaRPr>
                    </a:p>
                  </a:txBody>
                  <a:tcPr/>
                </a:tc>
              </a:tr>
              <a:tr h="370840">
                <a:tc>
                  <a:txBody>
                    <a:bodyPr/>
                    <a:lstStyle/>
                    <a:p>
                      <a:r>
                        <a:rPr lang="en-US" dirty="0" smtClean="0">
                          <a:latin typeface="Century Gothic" panose="020B0502020202020204" pitchFamily="34" charset="0"/>
                        </a:rPr>
                        <a:t>SIPS 1</a:t>
                      </a:r>
                    </a:p>
                  </a:txBody>
                  <a:tcPr/>
                </a:tc>
                <a:tc>
                  <a:txBody>
                    <a:bodyPr/>
                    <a:lstStyle/>
                    <a:p>
                      <a:pPr algn="r"/>
                      <a:r>
                        <a:rPr lang="en-US" dirty="0" smtClean="0">
                          <a:latin typeface="Century Gothic" panose="020B0502020202020204" pitchFamily="34" charset="0"/>
                        </a:rPr>
                        <a:t>12</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21</a:t>
                      </a:r>
                      <a:endParaRPr lang="en-US" dirty="0">
                        <a:latin typeface="Century Gothic" panose="020B0502020202020204" pitchFamily="34" charset="0"/>
                      </a:endParaRPr>
                    </a:p>
                  </a:txBody>
                  <a:tcPr/>
                </a:tc>
              </a:tr>
              <a:tr h="370840">
                <a:tc>
                  <a:txBody>
                    <a:bodyPr/>
                    <a:lstStyle/>
                    <a:p>
                      <a:r>
                        <a:rPr lang="en-US" dirty="0" smtClean="0">
                          <a:latin typeface="Century Gothic" panose="020B0502020202020204" pitchFamily="34" charset="0"/>
                        </a:rPr>
                        <a:t>SIPS 2</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17</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16</a:t>
                      </a:r>
                      <a:endParaRPr lang="en-US" dirty="0">
                        <a:latin typeface="Century Gothic" panose="020B0502020202020204" pitchFamily="34" charset="0"/>
                      </a:endParaRPr>
                    </a:p>
                  </a:txBody>
                  <a:tcPr/>
                </a:tc>
              </a:tr>
              <a:tr h="370840">
                <a:tc>
                  <a:txBody>
                    <a:bodyPr/>
                    <a:lstStyle/>
                    <a:p>
                      <a:r>
                        <a:rPr lang="en-US" dirty="0" smtClean="0">
                          <a:latin typeface="Century Gothic" panose="020B0502020202020204" pitchFamily="34" charset="0"/>
                        </a:rPr>
                        <a:t>SIPS 3</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13</a:t>
                      </a:r>
                      <a:endParaRPr lang="en-US" dirty="0">
                        <a:latin typeface="Century Gothic" panose="020B0502020202020204" pitchFamily="34" charset="0"/>
                      </a:endParaRPr>
                    </a:p>
                  </a:txBody>
                  <a:tcPr/>
                </a:tc>
                <a:tc>
                  <a:txBody>
                    <a:bodyPr/>
                    <a:lstStyle/>
                    <a:p>
                      <a:pPr algn="r"/>
                      <a:r>
                        <a:rPr lang="en-US" dirty="0" smtClean="0">
                          <a:latin typeface="Century Gothic" panose="020B0502020202020204" pitchFamily="34" charset="0"/>
                        </a:rPr>
                        <a:t>20</a:t>
                      </a:r>
                      <a:endParaRPr lang="en-US" dirty="0">
                        <a:latin typeface="Century Gothic" panose="020B0502020202020204" pitchFamily="34" charset="0"/>
                      </a:endParaRP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528318747"/>
              </p:ext>
            </p:extLst>
          </p:nvPr>
        </p:nvGraphicFramePr>
        <p:xfrm>
          <a:off x="10287000" y="1524000"/>
          <a:ext cx="6650449" cy="4661072"/>
        </p:xfrm>
        <a:graphic>
          <a:graphicData uri="http://schemas.openxmlformats.org/drawingml/2006/table">
            <a:tbl>
              <a:tblPr firstRow="1" firstCol="1" bandRow="1">
                <a:tableStyleId>{5C22544A-7EE6-4342-B048-85BDC9FD1C3A}</a:tableStyleId>
              </a:tblPr>
              <a:tblGrid>
                <a:gridCol w="1157308"/>
                <a:gridCol w="863907"/>
                <a:gridCol w="1092108"/>
                <a:gridCol w="1010608"/>
                <a:gridCol w="1369210"/>
                <a:gridCol w="1157308"/>
              </a:tblGrid>
              <a:tr h="478380">
                <a:tc>
                  <a:txBody>
                    <a:bodyPr/>
                    <a:lstStyle/>
                    <a:p>
                      <a:pPr marL="0" marR="0" algn="ctr">
                        <a:lnSpc>
                          <a:spcPct val="115000"/>
                        </a:lnSpc>
                        <a:spcBef>
                          <a:spcPts val="0"/>
                        </a:spcBef>
                        <a:spcAft>
                          <a:spcPts val="0"/>
                        </a:spcAft>
                      </a:pPr>
                      <a:r>
                        <a:rPr lang="en-US" sz="1100" dirty="0">
                          <a:latin typeface="Century Gothic" panose="020B0502020202020204" pitchFamily="34" charset="0"/>
                        </a:rPr>
                        <a:t>Schedule 1st</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Crew/Lab</a:t>
                      </a:r>
                      <a:endParaRPr lang="en-US" sz="1600" b="1" dirty="0">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Hourly Rate</a:t>
                      </a:r>
                      <a:endParaRPr lang="en-US" sz="1600" b="1" dirty="0">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Hours/lab</a:t>
                      </a:r>
                      <a:endParaRPr lang="en-US" sz="1600" b="1" dirty="0">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Total Cost/lab</a:t>
                      </a:r>
                      <a:endParaRPr lang="en-US" sz="1600" b="1" dirty="0">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Total cost</a:t>
                      </a:r>
                      <a:endParaRPr lang="en-US" sz="1600" b="1" dirty="0">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268592">
                <a:tc>
                  <a:txBody>
                    <a:bodyPr/>
                    <a:lstStyle/>
                    <a:p>
                      <a:pPr marL="0" marR="0" algn="ctr">
                        <a:lnSpc>
                          <a:spcPct val="115000"/>
                        </a:lnSpc>
                        <a:spcBef>
                          <a:spcPts val="0"/>
                        </a:spcBef>
                        <a:spcAft>
                          <a:spcPts val="0"/>
                        </a:spcAft>
                      </a:pPr>
                      <a:r>
                        <a:rPr lang="en-US" sz="1100" dirty="0">
                          <a:latin typeface="Century Gothic" panose="020B0502020202020204" pitchFamily="34" charset="0"/>
                        </a:rPr>
                        <a:t>Original</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22</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$39.93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50.22</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44,116</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$397,046</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68592">
                <a:tc>
                  <a:txBody>
                    <a:bodyPr/>
                    <a:lstStyle/>
                    <a:p>
                      <a:pPr marL="0" marR="0" algn="ctr">
                        <a:lnSpc>
                          <a:spcPct val="115000"/>
                        </a:lnSpc>
                        <a:spcBef>
                          <a:spcPts val="0"/>
                        </a:spcBef>
                        <a:spcAft>
                          <a:spcPts val="0"/>
                        </a:spcAft>
                      </a:pPr>
                      <a:r>
                        <a:rPr lang="en-US" sz="1100" dirty="0">
                          <a:latin typeface="Century Gothic" panose="020B0502020202020204" pitchFamily="34" charset="0"/>
                        </a:rPr>
                        <a:t>SIPS 1</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48</a:t>
                      </a:r>
                      <a:endParaRPr lang="en-US" sz="160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$39.93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40.00</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76,666</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$689,990</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68592">
                <a:tc>
                  <a:txBody>
                    <a:bodyPr/>
                    <a:lstStyle/>
                    <a:p>
                      <a:pPr marL="0" marR="0" algn="ctr">
                        <a:lnSpc>
                          <a:spcPct val="115000"/>
                        </a:lnSpc>
                        <a:spcBef>
                          <a:spcPts val="0"/>
                        </a:spcBef>
                        <a:spcAft>
                          <a:spcPts val="0"/>
                        </a:spcAft>
                      </a:pPr>
                      <a:r>
                        <a:rPr lang="en-US" sz="1100" dirty="0">
                          <a:latin typeface="Century Gothic" panose="020B0502020202020204" pitchFamily="34" charset="0"/>
                        </a:rPr>
                        <a:t>SIPS 2</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32</a:t>
                      </a:r>
                      <a:endParaRPr lang="en-US" sz="160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$39.93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40.00</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51,110</a:t>
                      </a:r>
                      <a:endParaRPr lang="en-US" sz="160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$459,994</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82728">
                <a:tc>
                  <a:txBody>
                    <a:bodyPr/>
                    <a:lstStyle/>
                    <a:p>
                      <a:pPr marL="0" marR="0" algn="ctr">
                        <a:lnSpc>
                          <a:spcPct val="115000"/>
                        </a:lnSpc>
                        <a:spcBef>
                          <a:spcPts val="0"/>
                        </a:spcBef>
                        <a:spcAft>
                          <a:spcPts val="0"/>
                        </a:spcAft>
                      </a:pPr>
                      <a:r>
                        <a:rPr lang="en-US" sz="1100" dirty="0">
                          <a:latin typeface="Century Gothic" panose="020B0502020202020204" pitchFamily="34" charset="0"/>
                        </a:rPr>
                        <a:t>SIPS 3</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34</a:t>
                      </a:r>
                      <a:endParaRPr lang="en-US" sz="160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$39.93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37.60</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51,047</a:t>
                      </a:r>
                      <a:endParaRPr lang="en-US" sz="160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$459,419</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478380">
                <a:tc>
                  <a:txBody>
                    <a:bodyPr/>
                    <a:lstStyle/>
                    <a:p>
                      <a:pPr marL="0" marR="0" algn="ctr">
                        <a:lnSpc>
                          <a:spcPct val="115000"/>
                        </a:lnSpc>
                        <a:spcBef>
                          <a:spcPts val="0"/>
                        </a:spcBef>
                        <a:spcAft>
                          <a:spcPts val="0"/>
                        </a:spcAft>
                      </a:pPr>
                      <a:r>
                        <a:rPr lang="en-US" sz="1100" dirty="0">
                          <a:latin typeface="Century Gothic" panose="020B0502020202020204" pitchFamily="34" charset="0"/>
                        </a:rPr>
                        <a:t>Schedule 2nd</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100" dirty="0">
                          <a:solidFill>
                            <a:schemeClr val="bg1"/>
                          </a:solidFill>
                          <a:latin typeface="Century Gothic" panose="020B0502020202020204" pitchFamily="34" charset="0"/>
                        </a:rPr>
                        <a:t>Crew/Lab</a:t>
                      </a:r>
                      <a:endParaRPr lang="en-US" sz="1600" b="1" dirty="0">
                        <a:solidFill>
                          <a:schemeClr val="bg1"/>
                        </a:solidFill>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100" dirty="0">
                          <a:solidFill>
                            <a:schemeClr val="bg1"/>
                          </a:solidFill>
                          <a:latin typeface="Century Gothic" panose="020B0502020202020204" pitchFamily="34" charset="0"/>
                        </a:rPr>
                        <a:t>Hourly Rate</a:t>
                      </a:r>
                      <a:endParaRPr lang="en-US" sz="1600" b="1" dirty="0">
                        <a:solidFill>
                          <a:schemeClr val="bg1"/>
                        </a:solidFill>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100" dirty="0">
                          <a:solidFill>
                            <a:schemeClr val="bg1"/>
                          </a:solidFill>
                          <a:latin typeface="Century Gothic" panose="020B0502020202020204" pitchFamily="34" charset="0"/>
                        </a:rPr>
                        <a:t>Hours/lab</a:t>
                      </a:r>
                      <a:endParaRPr lang="en-US" sz="1600" b="1" dirty="0">
                        <a:solidFill>
                          <a:schemeClr val="bg1"/>
                        </a:solidFill>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100" dirty="0">
                          <a:solidFill>
                            <a:schemeClr val="bg1"/>
                          </a:solidFill>
                          <a:latin typeface="Century Gothic" panose="020B0502020202020204" pitchFamily="34" charset="0"/>
                        </a:rPr>
                        <a:t>Total Cost/lab</a:t>
                      </a:r>
                      <a:endParaRPr lang="en-US" sz="1600" b="1" dirty="0">
                        <a:solidFill>
                          <a:schemeClr val="bg1"/>
                        </a:solidFill>
                        <a:latin typeface="Century Gothic" panose="020B0502020202020204" pitchFamily="34" charset="0"/>
                        <a:ea typeface="Century Gothic"/>
                        <a:cs typeface="Times New Roman"/>
                      </a:endParaRPr>
                    </a:p>
                  </a:txBody>
                  <a:tcPr marL="67120" marR="6712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100" dirty="0">
                          <a:solidFill>
                            <a:schemeClr val="bg1"/>
                          </a:solidFill>
                          <a:latin typeface="Century Gothic" panose="020B0502020202020204" pitchFamily="34" charset="0"/>
                        </a:rPr>
                        <a:t>Total cost</a:t>
                      </a:r>
                      <a:endParaRPr lang="en-US" sz="1600" b="1" dirty="0">
                        <a:solidFill>
                          <a:schemeClr val="bg1"/>
                        </a:solidFill>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68592">
                <a:tc>
                  <a:txBody>
                    <a:bodyPr/>
                    <a:lstStyle/>
                    <a:p>
                      <a:pPr marL="0" marR="0" algn="ctr">
                        <a:lnSpc>
                          <a:spcPct val="115000"/>
                        </a:lnSpc>
                        <a:spcBef>
                          <a:spcPts val="0"/>
                        </a:spcBef>
                        <a:spcAft>
                          <a:spcPts val="0"/>
                        </a:spcAft>
                      </a:pPr>
                      <a:r>
                        <a:rPr lang="en-US" sz="1100" dirty="0">
                          <a:latin typeface="Century Gothic" panose="020B0502020202020204" pitchFamily="34" charset="0"/>
                        </a:rPr>
                        <a:t>Original</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21</a:t>
                      </a:r>
                      <a:endParaRPr lang="en-US" sz="160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$39.93</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57.33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48,073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$432,656</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68592">
                <a:tc>
                  <a:txBody>
                    <a:bodyPr/>
                    <a:lstStyle/>
                    <a:p>
                      <a:pPr marL="0" marR="0" algn="ctr">
                        <a:lnSpc>
                          <a:spcPct val="115000"/>
                        </a:lnSpc>
                        <a:spcBef>
                          <a:spcPts val="0"/>
                        </a:spcBef>
                        <a:spcAft>
                          <a:spcPts val="0"/>
                        </a:spcAft>
                      </a:pPr>
                      <a:r>
                        <a:rPr lang="en-US" sz="1100" dirty="0">
                          <a:latin typeface="Century Gothic" panose="020B0502020202020204" pitchFamily="34" charset="0"/>
                        </a:rPr>
                        <a:t>SIPS 1</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44</a:t>
                      </a:r>
                      <a:endParaRPr lang="en-US" sz="160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$39.93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40.44</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71,050</a:t>
                      </a:r>
                      <a:endParaRPr lang="en-US" sz="160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$639,449</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96864">
                <a:tc>
                  <a:txBody>
                    <a:bodyPr/>
                    <a:lstStyle/>
                    <a:p>
                      <a:pPr marL="0" marR="0" algn="ctr">
                        <a:lnSpc>
                          <a:spcPct val="115000"/>
                        </a:lnSpc>
                        <a:spcBef>
                          <a:spcPts val="0"/>
                        </a:spcBef>
                        <a:spcAft>
                          <a:spcPts val="0"/>
                        </a:spcAft>
                      </a:pPr>
                      <a:r>
                        <a:rPr lang="en-US" sz="1100" dirty="0">
                          <a:latin typeface="Century Gothic" panose="020B0502020202020204" pitchFamily="34" charset="0"/>
                        </a:rPr>
                        <a:t>SIPS 2</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32</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$39.93</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40.44</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51,673</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$465,054</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82728">
                <a:tc>
                  <a:txBody>
                    <a:bodyPr/>
                    <a:lstStyle/>
                    <a:p>
                      <a:pPr marL="0" marR="0" algn="ctr">
                        <a:lnSpc>
                          <a:spcPct val="115000"/>
                        </a:lnSpc>
                        <a:spcBef>
                          <a:spcPts val="0"/>
                        </a:spcBef>
                        <a:spcAft>
                          <a:spcPts val="0"/>
                        </a:spcAft>
                      </a:pPr>
                      <a:r>
                        <a:rPr lang="en-US" sz="1100" dirty="0">
                          <a:latin typeface="Century Gothic" panose="020B0502020202020204" pitchFamily="34" charset="0"/>
                        </a:rPr>
                        <a:t>SIPS 3</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32</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$39.93</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a:latin typeface="Century Gothic" panose="020B0502020202020204" pitchFamily="34" charset="0"/>
                        </a:rPr>
                        <a:t>38.04</a:t>
                      </a:r>
                      <a:endParaRPr lang="en-US" sz="1600">
                        <a:latin typeface="Century Gothic" panose="020B0502020202020204" pitchFamily="34" charset="0"/>
                        <a:ea typeface="Century Gothic"/>
                        <a:cs typeface="Times New Roman"/>
                      </a:endParaRPr>
                    </a:p>
                  </a:txBody>
                  <a:tcPr marL="67120" marR="6712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48,612</a:t>
                      </a:r>
                      <a:endParaRPr lang="en-US" sz="1600" dirty="0">
                        <a:latin typeface="Century Gothic" panose="020B0502020202020204" pitchFamily="34" charset="0"/>
                        <a:ea typeface="Century Gothic"/>
                        <a:cs typeface="Times New Roman"/>
                      </a:endParaRPr>
                    </a:p>
                  </a:txBody>
                  <a:tcPr marL="67120" marR="67120" marT="0" marB="0" anchor="ctr">
                    <a:lnL w="12700" cmpd="sng">
                      <a:noFill/>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$437,505</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11000">
                <a:tc>
                  <a:txBody>
                    <a:bodyPr/>
                    <a:lstStyle/>
                    <a:p>
                      <a:pPr marL="0" marR="0" algn="ctr">
                        <a:lnSpc>
                          <a:spcPct val="115000"/>
                        </a:lnSpc>
                        <a:spcBef>
                          <a:spcPts val="0"/>
                        </a:spcBef>
                        <a:spcAft>
                          <a:spcPts val="0"/>
                        </a:spcAft>
                      </a:pPr>
                      <a:r>
                        <a:rPr lang="en-US" sz="1100" dirty="0">
                          <a:latin typeface="Century Gothic" panose="020B0502020202020204" pitchFamily="34" charset="0"/>
                        </a:rPr>
                        <a:t>TOTAL</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algn="ctr">
                        <a:lnSpc>
                          <a:spcPct val="115000"/>
                        </a:lnSpc>
                        <a:spcBef>
                          <a:spcPts val="0"/>
                        </a:spcBef>
                        <a:spcAft>
                          <a:spcPts val="0"/>
                        </a:spcAft>
                      </a:pPr>
                      <a:endParaRPr lang="en-US" sz="1600" b="1"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dirty="0">
                          <a:solidFill>
                            <a:schemeClr val="bg1"/>
                          </a:solidFill>
                          <a:latin typeface="Century Gothic" panose="020B0502020202020204" pitchFamily="34" charset="0"/>
                        </a:rPr>
                        <a:t>Total cost</a:t>
                      </a:r>
                      <a:endParaRPr lang="en-US" sz="1600" b="1" dirty="0">
                        <a:solidFill>
                          <a:schemeClr val="bg1"/>
                        </a:solidFill>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92344">
                <a:tc>
                  <a:txBody>
                    <a:bodyPr/>
                    <a:lstStyle/>
                    <a:p>
                      <a:pPr marL="0" marR="0" algn="ctr">
                        <a:lnSpc>
                          <a:spcPct val="115000"/>
                        </a:lnSpc>
                        <a:spcBef>
                          <a:spcPts val="0"/>
                        </a:spcBef>
                        <a:spcAft>
                          <a:spcPts val="0"/>
                        </a:spcAft>
                      </a:pPr>
                      <a:r>
                        <a:rPr lang="en-US" sz="1100" dirty="0">
                          <a:latin typeface="Century Gothic" panose="020B0502020202020204" pitchFamily="34" charset="0"/>
                        </a:rPr>
                        <a:t>Original</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4">
                  <a:txBody>
                    <a:bodyPr/>
                    <a:lstStyle/>
                    <a:p>
                      <a:pPr marL="0" marR="0" algn="ctr">
                        <a:lnSpc>
                          <a:spcPct val="115000"/>
                        </a:lnSpc>
                        <a:spcBef>
                          <a:spcPts val="0"/>
                        </a:spcBef>
                        <a:spcAft>
                          <a:spcPts val="0"/>
                        </a:spcAft>
                      </a:pP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$829,703</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92344">
                <a:tc>
                  <a:txBody>
                    <a:bodyPr/>
                    <a:lstStyle/>
                    <a:p>
                      <a:pPr marL="0" marR="0" algn="ctr">
                        <a:lnSpc>
                          <a:spcPct val="115000"/>
                        </a:lnSpc>
                        <a:spcBef>
                          <a:spcPts val="0"/>
                        </a:spcBef>
                        <a:spcAft>
                          <a:spcPts val="0"/>
                        </a:spcAft>
                      </a:pPr>
                      <a:r>
                        <a:rPr lang="en-US" sz="1100" dirty="0">
                          <a:latin typeface="Century Gothic" panose="020B0502020202020204" pitchFamily="34" charset="0"/>
                        </a:rPr>
                        <a:t>SIPS 1</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marL="0" marR="0" algn="ctr">
                        <a:lnSpc>
                          <a:spcPct val="115000"/>
                        </a:lnSpc>
                        <a:spcBef>
                          <a:spcPts val="0"/>
                        </a:spcBef>
                        <a:spcAft>
                          <a:spcPts val="0"/>
                        </a:spcAft>
                      </a:pP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$1,329,439</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92344">
                <a:tc>
                  <a:txBody>
                    <a:bodyPr/>
                    <a:lstStyle/>
                    <a:p>
                      <a:pPr marL="0" marR="0" algn="ctr">
                        <a:lnSpc>
                          <a:spcPct val="115000"/>
                        </a:lnSpc>
                        <a:spcBef>
                          <a:spcPts val="0"/>
                        </a:spcBef>
                        <a:spcAft>
                          <a:spcPts val="0"/>
                        </a:spcAft>
                      </a:pPr>
                      <a:r>
                        <a:rPr lang="en-US" sz="1100" dirty="0">
                          <a:latin typeface="Century Gothic" panose="020B0502020202020204" pitchFamily="34" charset="0"/>
                        </a:rPr>
                        <a:t>SIPS 2</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marL="0" marR="0" algn="ctr">
                        <a:lnSpc>
                          <a:spcPct val="115000"/>
                        </a:lnSpc>
                        <a:spcBef>
                          <a:spcPts val="0"/>
                        </a:spcBef>
                        <a:spcAft>
                          <a:spcPts val="0"/>
                        </a:spcAft>
                      </a:pP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$925,047</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11000">
                <a:tc>
                  <a:txBody>
                    <a:bodyPr/>
                    <a:lstStyle/>
                    <a:p>
                      <a:pPr marL="0" marR="0" algn="ctr">
                        <a:lnSpc>
                          <a:spcPct val="115000"/>
                        </a:lnSpc>
                        <a:spcBef>
                          <a:spcPts val="0"/>
                        </a:spcBef>
                        <a:spcAft>
                          <a:spcPts val="0"/>
                        </a:spcAft>
                      </a:pPr>
                      <a:r>
                        <a:rPr lang="en-US" sz="1100" dirty="0">
                          <a:latin typeface="Century Gothic" panose="020B0502020202020204" pitchFamily="34" charset="0"/>
                        </a:rPr>
                        <a:t>SIPS 3</a:t>
                      </a:r>
                      <a:endParaRPr lang="en-US" sz="1600" b="1" dirty="0">
                        <a:latin typeface="Century Gothic" panose="020B0502020202020204" pitchFamily="34" charset="0"/>
                        <a:ea typeface="Century Gothic"/>
                        <a:cs typeface="Times New Roman"/>
                      </a:endParaRPr>
                    </a:p>
                  </a:txBody>
                  <a:tcPr marL="67120" marR="67120" marT="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algn="ctr">
                        <a:lnSpc>
                          <a:spcPct val="115000"/>
                        </a:lnSpc>
                        <a:spcBef>
                          <a:spcPts val="0"/>
                        </a:spcBef>
                        <a:spcAft>
                          <a:spcPts val="0"/>
                        </a:spcAft>
                      </a:pP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dirty="0">
                          <a:latin typeface="Century Gothic" panose="020B0502020202020204" pitchFamily="34" charset="0"/>
                        </a:rPr>
                        <a:t>$896,924</a:t>
                      </a:r>
                      <a:endParaRPr lang="en-US" sz="1600" dirty="0">
                        <a:latin typeface="Century Gothic" panose="020B0502020202020204" pitchFamily="34" charset="0"/>
                        <a:ea typeface="Century Gothic"/>
                        <a:cs typeface="Times New Roman"/>
                      </a:endParaRPr>
                    </a:p>
                  </a:txBody>
                  <a:tcPr marL="67120" marR="6712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19431000" y="4495800"/>
            <a:ext cx="6629400" cy="954107"/>
          </a:xfrm>
          <a:prstGeom prst="rect">
            <a:avLst/>
          </a:prstGeom>
          <a:noFill/>
        </p:spPr>
        <p:txBody>
          <a:bodyPr wrap="square" rtlCol="0">
            <a:spAutoFit/>
          </a:bodyPr>
          <a:lstStyle/>
          <a:p>
            <a:pPr algn="ctr"/>
            <a:r>
              <a:rPr lang="en-US" sz="2800" b="1" dirty="0" smtClean="0">
                <a:latin typeface="Century Gothic" pitchFamily="34" charset="0"/>
              </a:rPr>
              <a:t>SIPS 3 saves 20 days and  only $67,000 more for labor</a:t>
            </a:r>
            <a:endParaRPr lang="en-US" sz="2800" b="1" dirty="0">
              <a:latin typeface="Century Gothic" pitchFamily="34" charset="0"/>
            </a:endParaRPr>
          </a:p>
        </p:txBody>
      </p:sp>
      <p:sp>
        <p:nvSpPr>
          <p:cNvPr id="9" name="Rectangle 8"/>
          <p:cNvSpPr/>
          <p:nvPr/>
        </p:nvSpPr>
        <p:spPr>
          <a:xfrm>
            <a:off x="10287000" y="5867400"/>
            <a:ext cx="67056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040600" y="3352800"/>
            <a:ext cx="5334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78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6477000" cy="5232202"/>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750" dirty="0" smtClean="0">
                <a:latin typeface="Century Gothic" pitchFamily="34" charset="0"/>
              </a:rPr>
              <a:t>Analysis </a:t>
            </a:r>
            <a:r>
              <a:rPr lang="en-US" sz="1750"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Schedule </a:t>
            </a:r>
            <a:r>
              <a:rPr lang="en-US" sz="1750" dirty="0">
                <a:latin typeface="Century Gothic" pitchFamily="34" charset="0"/>
              </a:rPr>
              <a:t>reduction</a:t>
            </a:r>
          </a:p>
          <a:p>
            <a:pPr lvl="0"/>
            <a:r>
              <a:rPr lang="en-US" sz="1750"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Different </a:t>
            </a:r>
            <a:r>
              <a:rPr lang="en-US" sz="1750" dirty="0">
                <a:latin typeface="Century Gothic" pitchFamily="34" charset="0"/>
              </a:rPr>
              <a:t>SIPS </a:t>
            </a:r>
            <a:r>
              <a:rPr lang="en-US" sz="1750" dirty="0" smtClean="0">
                <a:latin typeface="Century Gothic" pitchFamily="34" charset="0"/>
              </a:rPr>
              <a:t>Options</a:t>
            </a:r>
          </a:p>
          <a:p>
            <a:r>
              <a:rPr lang="en-US" sz="1900" b="1" dirty="0" smtClean="0">
                <a:latin typeface="Century Gothic" pitchFamily="34" charset="0"/>
              </a:rPr>
              <a:t>Analysis 3 – Façade Study </a:t>
            </a:r>
          </a:p>
          <a:p>
            <a:pPr lvl="0"/>
            <a:r>
              <a:rPr lang="en-US" sz="1750" dirty="0" smtClean="0">
                <a:latin typeface="Century Gothic" pitchFamily="34" charset="0"/>
              </a:rPr>
              <a:t>	</a:t>
            </a:r>
            <a:r>
              <a:rPr lang="en-US" sz="1750" b="1" dirty="0" smtClean="0">
                <a:latin typeface="Century Gothic" pitchFamily="34" charset="0"/>
              </a:rPr>
              <a:t>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R-value</a:t>
            </a:r>
            <a:r>
              <a:rPr lang="en-US" sz="1750" dirty="0">
                <a:latin typeface="Century Gothic" pitchFamily="34" charset="0"/>
              </a:rPr>
              <a:t> </a:t>
            </a:r>
            <a:r>
              <a:rPr lang="en-US" sz="1750" dirty="0" smtClean="0">
                <a:latin typeface="Century Gothic" pitchFamily="34" charset="0"/>
              </a:rPr>
              <a:t>&amp; Condensation</a:t>
            </a:r>
          </a:p>
          <a:p>
            <a:pPr lvl="2"/>
            <a:r>
              <a:rPr lang="en-US" sz="1750" dirty="0">
                <a:latin typeface="Century Gothic" pitchFamily="34" charset="0"/>
              </a:rPr>
              <a:t>Production &amp; Cost</a:t>
            </a:r>
          </a:p>
          <a:p>
            <a:pPr lvl="0"/>
            <a:r>
              <a:rPr lang="en-US" sz="1750" dirty="0" smtClean="0">
                <a:latin typeface="Century Gothic" pitchFamily="34" charset="0"/>
              </a:rPr>
              <a:t>Recommendations</a:t>
            </a:r>
          </a:p>
          <a:p>
            <a:pPr lvl="0"/>
            <a:r>
              <a:rPr lang="en-US" sz="1750" dirty="0" smtClean="0">
                <a:latin typeface="Century Gothic" pitchFamily="34" charset="0"/>
              </a:rPr>
              <a:t>Acknowledgements </a:t>
            </a:r>
            <a:endParaRPr lang="en-US" sz="1750" dirty="0">
              <a:latin typeface="Century Gothic" pitchFamily="34" charset="0"/>
            </a:endParaRPr>
          </a:p>
        </p:txBody>
      </p:sp>
      <p:sp>
        <p:nvSpPr>
          <p:cNvPr id="3" name="TextBox 2"/>
          <p:cNvSpPr txBox="1"/>
          <p:nvPr/>
        </p:nvSpPr>
        <p:spPr>
          <a:xfrm>
            <a:off x="18288000" y="36493"/>
            <a:ext cx="9144000" cy="523220"/>
          </a:xfrm>
          <a:prstGeom prst="rect">
            <a:avLst/>
          </a:prstGeom>
          <a:noFill/>
        </p:spPr>
        <p:txBody>
          <a:bodyPr wrap="square" rtlCol="0">
            <a:spAutoFit/>
          </a:bodyPr>
          <a:lstStyle/>
          <a:p>
            <a:pPr algn="ctr"/>
            <a:r>
              <a:rPr lang="en-US" sz="2800" b="1" dirty="0" smtClean="0">
                <a:latin typeface="Century Gothic" panose="020B0502020202020204" pitchFamily="34" charset="0"/>
              </a:rPr>
              <a:t>Analysis 3 – Façade Study</a:t>
            </a:r>
            <a:endParaRPr lang="en-US" sz="2800" b="1" dirty="0">
              <a:latin typeface="Century Gothic" panose="020B0502020202020204" pitchFamily="34" charset="0"/>
            </a:endParaRPr>
          </a:p>
        </p:txBody>
      </p:sp>
      <p:sp>
        <p:nvSpPr>
          <p:cNvPr id="4" name="TextBox 3"/>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Background</a:t>
            </a:r>
            <a:endParaRPr lang="en-US" sz="4000" b="1" dirty="0">
              <a:latin typeface="Century Gothic" panose="020B0502020202020204" pitchFamily="34" charset="0"/>
            </a:endParaRPr>
          </a:p>
        </p:txBody>
      </p:sp>
      <p:sp>
        <p:nvSpPr>
          <p:cNvPr id="5" name="TextBox 4"/>
          <p:cNvSpPr txBox="1"/>
          <p:nvPr/>
        </p:nvSpPr>
        <p:spPr>
          <a:xfrm>
            <a:off x="4572000" y="2590800"/>
            <a:ext cx="4572000" cy="2123658"/>
          </a:xfrm>
          <a:prstGeom prst="rect">
            <a:avLst/>
          </a:prstGeom>
          <a:noFill/>
        </p:spPr>
        <p:txBody>
          <a:bodyPr wrap="square" rtlCol="0">
            <a:spAutoFit/>
          </a:bodyPr>
          <a:lstStyle/>
          <a:p>
            <a:pPr algn="ctr"/>
            <a:r>
              <a:rPr lang="en-US" dirty="0" smtClean="0">
                <a:latin typeface="Century Gothic" pitchFamily="34" charset="0"/>
              </a:rPr>
              <a:t>Analysis Goals</a:t>
            </a:r>
          </a:p>
          <a:p>
            <a:endParaRPr lang="en-US" b="1" dirty="0" smtClean="0">
              <a:latin typeface="Century Gothic" pitchFamily="34" charset="0"/>
            </a:endParaRPr>
          </a:p>
          <a:p>
            <a:r>
              <a:rPr lang="en-US" b="1" dirty="0" smtClean="0">
                <a:latin typeface="Century Gothic" pitchFamily="34" charset="0"/>
              </a:rPr>
              <a:t>Reduce the schedule by reducing the complexity of the façade materials.</a:t>
            </a:r>
          </a:p>
          <a:p>
            <a:endParaRPr lang="en-US" dirty="0">
              <a:latin typeface="Century Gothic"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43053469"/>
              </p:ext>
            </p:extLst>
          </p:nvPr>
        </p:nvGraphicFramePr>
        <p:xfrm>
          <a:off x="9906000" y="2286000"/>
          <a:ext cx="7171373" cy="3134677"/>
        </p:xfrm>
        <a:graphic>
          <a:graphicData uri="http://schemas.openxmlformats.org/drawingml/2006/table">
            <a:tbl>
              <a:tblPr firstRow="1" firstCol="1" bandRow="1">
                <a:tableStyleId>{5C22544A-7EE6-4342-B048-85BDC9FD1C3A}</a:tableStyleId>
              </a:tblPr>
              <a:tblGrid>
                <a:gridCol w="911833"/>
                <a:gridCol w="1123656"/>
                <a:gridCol w="1133585"/>
                <a:gridCol w="1223775"/>
                <a:gridCol w="777788"/>
                <a:gridCol w="816678"/>
                <a:gridCol w="1184058"/>
              </a:tblGrid>
              <a:tr h="369406">
                <a:tc gridSpan="7">
                  <a:txBody>
                    <a:bodyPr/>
                    <a:lstStyle/>
                    <a:p>
                      <a:pPr marL="0" marR="0" algn="ctr">
                        <a:lnSpc>
                          <a:spcPct val="115000"/>
                        </a:lnSpc>
                        <a:spcBef>
                          <a:spcPts val="0"/>
                        </a:spcBef>
                        <a:spcAft>
                          <a:spcPts val="0"/>
                        </a:spcAft>
                      </a:pPr>
                      <a:r>
                        <a:rPr lang="en-US" sz="1050" dirty="0">
                          <a:latin typeface="Century Gothic" panose="020B0502020202020204" pitchFamily="34" charset="0"/>
                        </a:rPr>
                        <a:t>Expansion</a:t>
                      </a:r>
                      <a:endParaRPr lang="en-US" sz="1200" dirty="0">
                        <a:latin typeface="Century Gothic" panose="020B0502020202020204" pitchFamily="34" charset="0"/>
                        <a:ea typeface="Century Gothic"/>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71011">
                <a:tc>
                  <a:txBody>
                    <a:bodyPr/>
                    <a:lstStyle/>
                    <a:p>
                      <a:pPr marL="0" marR="0" algn="ctr">
                        <a:lnSpc>
                          <a:spcPct val="115000"/>
                        </a:lnSpc>
                        <a:spcBef>
                          <a:spcPts val="0"/>
                        </a:spcBef>
                        <a:spcAft>
                          <a:spcPts val="0"/>
                        </a:spcAft>
                      </a:pPr>
                      <a:r>
                        <a:rPr lang="en-US" sz="1050" dirty="0">
                          <a:latin typeface="Century Gothic" panose="020B0502020202020204" pitchFamily="34" charset="0"/>
                        </a:rPr>
                        <a:t>Elevation</a:t>
                      </a:r>
                      <a:endParaRPr lang="en-US" sz="1200" dirty="0">
                        <a:latin typeface="Century Gothic" panose="020B0502020202020204" pitchFamily="34" charset="0"/>
                        <a:ea typeface="Century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050" dirty="0">
                          <a:solidFill>
                            <a:schemeClr val="bg1"/>
                          </a:solidFill>
                          <a:latin typeface="Century Gothic" panose="020B0502020202020204" pitchFamily="34" charset="0"/>
                        </a:rPr>
                        <a:t>Corrugated</a:t>
                      </a:r>
                      <a:endParaRPr lang="en-US" sz="1200" dirty="0">
                        <a:solidFill>
                          <a:schemeClr val="bg1"/>
                        </a:solidFill>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latin typeface="Century Gothic" panose="020B0502020202020204" pitchFamily="34" charset="0"/>
                        </a:rPr>
                        <a:t>Composite (orange)</a:t>
                      </a:r>
                      <a:endParaRPr lang="en-US" sz="1200" dirty="0">
                        <a:solidFill>
                          <a:schemeClr val="bg1"/>
                        </a:solidFill>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latin typeface="Century Gothic" panose="020B0502020202020204" pitchFamily="34" charset="0"/>
                        </a:rPr>
                        <a:t>Fiber Cement Siding</a:t>
                      </a:r>
                      <a:endParaRPr lang="en-US" sz="1200" dirty="0">
                        <a:solidFill>
                          <a:schemeClr val="bg1"/>
                        </a:solidFill>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latin typeface="Century Gothic" panose="020B0502020202020204" pitchFamily="34" charset="0"/>
                        </a:rPr>
                        <a:t>Louvers</a:t>
                      </a:r>
                      <a:endParaRPr lang="en-US" sz="1200" dirty="0">
                        <a:solidFill>
                          <a:schemeClr val="bg1"/>
                        </a:solidFill>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latin typeface="Century Gothic" panose="020B0502020202020204" pitchFamily="34" charset="0"/>
                        </a:rPr>
                        <a:t>Brick Veneer</a:t>
                      </a:r>
                      <a:endParaRPr lang="en-US" sz="1200" dirty="0">
                        <a:solidFill>
                          <a:schemeClr val="bg1"/>
                        </a:solidFill>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latin typeface="Century Gothic" panose="020B0502020202020204" pitchFamily="34" charset="0"/>
                        </a:rPr>
                        <a:t>Total Square Footage</a:t>
                      </a:r>
                      <a:endParaRPr lang="en-US" sz="1200" dirty="0">
                        <a:solidFill>
                          <a:schemeClr val="bg1"/>
                        </a:solidFill>
                        <a:latin typeface="Century Gothic" panose="020B0502020202020204" pitchFamily="34" charset="0"/>
                        <a:ea typeface="Century Gothic"/>
                        <a:cs typeface="Times New Roman"/>
                      </a:endParaRPr>
                    </a:p>
                  </a:txBody>
                  <a:tcPr marL="68580" marR="68580" marT="0" marB="0" anchor="ctr">
                    <a:solidFill>
                      <a:schemeClr val="accent1"/>
                    </a:solidFill>
                  </a:tcPr>
                </a:tc>
              </a:tr>
              <a:tr h="351816">
                <a:tc>
                  <a:txBody>
                    <a:bodyPr/>
                    <a:lstStyle/>
                    <a:p>
                      <a:pPr marL="0" marR="0" algn="ctr">
                        <a:lnSpc>
                          <a:spcPct val="115000"/>
                        </a:lnSpc>
                        <a:spcBef>
                          <a:spcPts val="0"/>
                        </a:spcBef>
                        <a:spcAft>
                          <a:spcPts val="0"/>
                        </a:spcAft>
                      </a:pPr>
                      <a:r>
                        <a:rPr lang="en-US" sz="1050" dirty="0">
                          <a:latin typeface="Century Gothic" panose="020B0502020202020204" pitchFamily="34" charset="0"/>
                        </a:rPr>
                        <a:t>North</a:t>
                      </a:r>
                      <a:endParaRPr lang="en-US" sz="1200" dirty="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2,307</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0</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992</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0</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818</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4,117</a:t>
                      </a:r>
                      <a:endParaRPr lang="en-US" sz="1100">
                        <a:latin typeface="Century Gothic" panose="020B0502020202020204" pitchFamily="34" charset="0"/>
                        <a:ea typeface="Century Gothic"/>
                        <a:cs typeface="Times New Roman"/>
                      </a:endParaRPr>
                    </a:p>
                  </a:txBody>
                  <a:tcPr marL="68580" marR="68580" marT="0" marB="0" anchor="ctr"/>
                </a:tc>
              </a:tr>
              <a:tr h="351816">
                <a:tc>
                  <a:txBody>
                    <a:bodyPr/>
                    <a:lstStyle/>
                    <a:p>
                      <a:pPr marL="0" marR="0" algn="ctr">
                        <a:lnSpc>
                          <a:spcPct val="115000"/>
                        </a:lnSpc>
                        <a:spcBef>
                          <a:spcPts val="0"/>
                        </a:spcBef>
                        <a:spcAft>
                          <a:spcPts val="0"/>
                        </a:spcAft>
                      </a:pPr>
                      <a:r>
                        <a:rPr lang="en-US" sz="1050" dirty="0">
                          <a:latin typeface="Century Gothic" panose="020B0502020202020204" pitchFamily="34" charset="0"/>
                        </a:rPr>
                        <a:t>South</a:t>
                      </a:r>
                      <a:endParaRPr lang="en-US" sz="1200" dirty="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14,769</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2,412</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8,146</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1,833</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5,737</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32,897</a:t>
                      </a:r>
                      <a:endParaRPr lang="en-US" sz="1100">
                        <a:latin typeface="Century Gothic" panose="020B0502020202020204" pitchFamily="34" charset="0"/>
                        <a:ea typeface="Century Gothic"/>
                        <a:cs typeface="Times New Roman"/>
                      </a:endParaRPr>
                    </a:p>
                  </a:txBody>
                  <a:tcPr marL="68580" marR="68580" marT="0" marB="0" anchor="ctr"/>
                </a:tc>
              </a:tr>
              <a:tr h="351816">
                <a:tc>
                  <a:txBody>
                    <a:bodyPr/>
                    <a:lstStyle/>
                    <a:p>
                      <a:pPr marL="0" marR="0" algn="ctr">
                        <a:lnSpc>
                          <a:spcPct val="115000"/>
                        </a:lnSpc>
                        <a:spcBef>
                          <a:spcPts val="0"/>
                        </a:spcBef>
                        <a:spcAft>
                          <a:spcPts val="0"/>
                        </a:spcAft>
                      </a:pPr>
                      <a:r>
                        <a:rPr lang="en-US" sz="1050" dirty="0">
                          <a:latin typeface="Century Gothic" panose="020B0502020202020204" pitchFamily="34" charset="0"/>
                        </a:rPr>
                        <a:t>East</a:t>
                      </a:r>
                      <a:endParaRPr lang="en-US" sz="1200" dirty="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490</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0</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0</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0</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0</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490</a:t>
                      </a:r>
                      <a:endParaRPr lang="en-US" sz="1100">
                        <a:latin typeface="Century Gothic" panose="020B0502020202020204" pitchFamily="34" charset="0"/>
                        <a:ea typeface="Century Gothic"/>
                        <a:cs typeface="Times New Roman"/>
                      </a:endParaRPr>
                    </a:p>
                  </a:txBody>
                  <a:tcPr marL="68580" marR="68580" marT="0" marB="0" anchor="ctr"/>
                </a:tc>
              </a:tr>
              <a:tr h="369406">
                <a:tc>
                  <a:txBody>
                    <a:bodyPr/>
                    <a:lstStyle/>
                    <a:p>
                      <a:pPr marL="0" marR="0" algn="ctr">
                        <a:lnSpc>
                          <a:spcPct val="115000"/>
                        </a:lnSpc>
                        <a:spcBef>
                          <a:spcPts val="0"/>
                        </a:spcBef>
                        <a:spcAft>
                          <a:spcPts val="0"/>
                        </a:spcAft>
                      </a:pPr>
                      <a:r>
                        <a:rPr lang="en-US" sz="1050" dirty="0">
                          <a:latin typeface="Century Gothic" panose="020B0502020202020204" pitchFamily="34" charset="0"/>
                        </a:rPr>
                        <a:t>West</a:t>
                      </a:r>
                      <a:endParaRPr lang="en-US" sz="1200" dirty="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3,846</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0</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0</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0</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959</a:t>
                      </a:r>
                      <a:endParaRPr lang="en-US" sz="1100">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latin typeface="Century Gothic" panose="020B0502020202020204" pitchFamily="34" charset="0"/>
                        </a:rPr>
                        <a:t>4,805</a:t>
                      </a:r>
                      <a:endParaRPr lang="en-US" sz="1100">
                        <a:latin typeface="Century Gothic" panose="020B0502020202020204" pitchFamily="34" charset="0"/>
                        <a:ea typeface="Century Gothic"/>
                        <a:cs typeface="Times New Roman"/>
                      </a:endParaRPr>
                    </a:p>
                  </a:txBody>
                  <a:tcPr marL="68580" marR="68580" marT="0" marB="0" anchor="ctr"/>
                </a:tc>
              </a:tr>
              <a:tr h="369406">
                <a:tc>
                  <a:txBody>
                    <a:bodyPr/>
                    <a:lstStyle/>
                    <a:p>
                      <a:pPr marL="0" marR="0" algn="ctr">
                        <a:lnSpc>
                          <a:spcPct val="115000"/>
                        </a:lnSpc>
                        <a:spcBef>
                          <a:spcPts val="0"/>
                        </a:spcBef>
                        <a:spcAft>
                          <a:spcPts val="0"/>
                        </a:spcAft>
                      </a:pPr>
                      <a:r>
                        <a:rPr lang="en-US" sz="1050" dirty="0">
                          <a:solidFill>
                            <a:schemeClr val="bg1"/>
                          </a:solidFill>
                          <a:latin typeface="Century Gothic" panose="020B0502020202020204" pitchFamily="34" charset="0"/>
                        </a:rPr>
                        <a:t>Total</a:t>
                      </a:r>
                      <a:endParaRPr lang="en-US" sz="1200" dirty="0">
                        <a:solidFill>
                          <a:schemeClr val="bg1"/>
                        </a:solidFill>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a:solidFill>
                            <a:schemeClr val="bg1"/>
                          </a:solidFill>
                          <a:latin typeface="Century Gothic" panose="020B0502020202020204" pitchFamily="34" charset="0"/>
                        </a:rPr>
                        <a:t>19,105</a:t>
                      </a:r>
                      <a:endParaRPr lang="en-US" sz="1100">
                        <a:solidFill>
                          <a:schemeClr val="bg1"/>
                        </a:solidFill>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a:solidFill>
                            <a:schemeClr val="bg1"/>
                          </a:solidFill>
                          <a:latin typeface="Century Gothic" panose="020B0502020202020204" pitchFamily="34" charset="0"/>
                        </a:rPr>
                        <a:t>2,412</a:t>
                      </a:r>
                      <a:endParaRPr lang="en-US" sz="1100">
                        <a:solidFill>
                          <a:schemeClr val="bg1"/>
                        </a:solidFill>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a:solidFill>
                            <a:schemeClr val="bg1"/>
                          </a:solidFill>
                          <a:latin typeface="Century Gothic" panose="020B0502020202020204" pitchFamily="34" charset="0"/>
                        </a:rPr>
                        <a:t>9,138</a:t>
                      </a:r>
                      <a:endParaRPr lang="en-US" sz="1100">
                        <a:solidFill>
                          <a:schemeClr val="bg1"/>
                        </a:solidFill>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a:solidFill>
                            <a:schemeClr val="bg1"/>
                          </a:solidFill>
                          <a:latin typeface="Century Gothic" panose="020B0502020202020204" pitchFamily="34" charset="0"/>
                        </a:rPr>
                        <a:t>1,833</a:t>
                      </a:r>
                      <a:endParaRPr lang="en-US" sz="1100">
                        <a:solidFill>
                          <a:schemeClr val="bg1"/>
                        </a:solidFill>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a:solidFill>
                            <a:schemeClr val="bg1"/>
                          </a:solidFill>
                          <a:latin typeface="Century Gothic" panose="020B0502020202020204" pitchFamily="34" charset="0"/>
                        </a:rPr>
                        <a:t>7,514</a:t>
                      </a:r>
                      <a:endParaRPr lang="en-US" sz="1100">
                        <a:solidFill>
                          <a:schemeClr val="bg1"/>
                        </a:solidFill>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dirty="0">
                          <a:solidFill>
                            <a:schemeClr val="bg1"/>
                          </a:solidFill>
                          <a:latin typeface="Century Gothic" panose="020B0502020202020204" pitchFamily="34" charset="0"/>
                        </a:rPr>
                        <a:t>40,002</a:t>
                      </a:r>
                      <a:endParaRPr lang="en-US" sz="1100" dirty="0">
                        <a:solidFill>
                          <a:schemeClr val="bg1"/>
                        </a:solidFill>
                        <a:latin typeface="Century Gothic" panose="020B0502020202020204" pitchFamily="34" charset="0"/>
                        <a:ea typeface="Century Gothic"/>
                        <a:cs typeface="Times New Roman"/>
                      </a:endParaRPr>
                    </a:p>
                  </a:txBody>
                  <a:tcPr marL="68580" marR="68580" marT="0" marB="0" anchor="ctr">
                    <a:solidFill>
                      <a:schemeClr val="bg2"/>
                    </a:solidFill>
                  </a:tcPr>
                </a:tc>
              </a:tr>
            </a:tbl>
          </a:graphicData>
        </a:graphic>
      </p:graphicFrame>
      <p:pic>
        <p:nvPicPr>
          <p:cNvPr id="7" name="Picture 6" descr="Slide1.JPG"/>
          <p:cNvPicPr>
            <a:picLocks noChangeAspect="1"/>
          </p:cNvPicPr>
          <p:nvPr/>
        </p:nvPicPr>
        <p:blipFill>
          <a:blip r:embed="rId3" cstate="print"/>
          <a:srcRect t="8889" b="4444"/>
          <a:stretch>
            <a:fillRect/>
          </a:stretch>
        </p:blipFill>
        <p:spPr>
          <a:xfrm>
            <a:off x="18669000" y="1447800"/>
            <a:ext cx="8458200" cy="5334000"/>
          </a:xfrm>
          <a:prstGeom prst="rect">
            <a:avLst/>
          </a:prstGeom>
        </p:spPr>
      </p:pic>
    </p:spTree>
    <p:extLst>
      <p:ext uri="{BB962C8B-B14F-4D97-AF65-F5344CB8AC3E}">
        <p14:creationId xmlns:p14="http://schemas.microsoft.com/office/powerpoint/2010/main" val="3631311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6477000" cy="5232202"/>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750" dirty="0" smtClean="0">
                <a:latin typeface="Century Gothic" pitchFamily="34" charset="0"/>
              </a:rPr>
              <a:t>Analysis </a:t>
            </a:r>
            <a:r>
              <a:rPr lang="en-US" sz="1750"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Schedule </a:t>
            </a:r>
            <a:r>
              <a:rPr lang="en-US" sz="1750" dirty="0">
                <a:latin typeface="Century Gothic" pitchFamily="34" charset="0"/>
              </a:rPr>
              <a:t>reduction</a:t>
            </a:r>
          </a:p>
          <a:p>
            <a:pPr lvl="0"/>
            <a:r>
              <a:rPr lang="en-US" sz="1750"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Different </a:t>
            </a:r>
            <a:r>
              <a:rPr lang="en-US" sz="1750" dirty="0">
                <a:latin typeface="Century Gothic" pitchFamily="34" charset="0"/>
              </a:rPr>
              <a:t>SIPS </a:t>
            </a:r>
            <a:r>
              <a:rPr lang="en-US" sz="1750" dirty="0" smtClean="0">
                <a:latin typeface="Century Gothic" pitchFamily="34" charset="0"/>
              </a:rPr>
              <a:t>Options</a:t>
            </a:r>
          </a:p>
          <a:p>
            <a:r>
              <a:rPr lang="en-US" sz="1900" b="1"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a:t>
            </a:r>
            <a:r>
              <a:rPr lang="en-US" sz="1750" b="1" dirty="0" smtClean="0">
                <a:latin typeface="Century Gothic" pitchFamily="34" charset="0"/>
              </a:rPr>
              <a:t>Materials/Research</a:t>
            </a:r>
            <a:endParaRPr lang="en-US" sz="1750" b="1"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R-value</a:t>
            </a:r>
            <a:r>
              <a:rPr lang="en-US" sz="1750" dirty="0">
                <a:latin typeface="Century Gothic" pitchFamily="34" charset="0"/>
              </a:rPr>
              <a:t> </a:t>
            </a:r>
            <a:r>
              <a:rPr lang="en-US" sz="1750" dirty="0" smtClean="0">
                <a:latin typeface="Century Gothic" pitchFamily="34" charset="0"/>
              </a:rPr>
              <a:t>&amp; Condensation</a:t>
            </a:r>
          </a:p>
          <a:p>
            <a:pPr lvl="2"/>
            <a:r>
              <a:rPr lang="en-US" sz="1750" dirty="0">
                <a:latin typeface="Century Gothic" pitchFamily="34" charset="0"/>
              </a:rPr>
              <a:t>Production &amp; Cost</a:t>
            </a:r>
          </a:p>
          <a:p>
            <a:pPr lvl="0"/>
            <a:r>
              <a:rPr lang="en-US" sz="1750" dirty="0" smtClean="0">
                <a:latin typeface="Century Gothic" pitchFamily="34" charset="0"/>
              </a:rPr>
              <a:t>Recommendations</a:t>
            </a:r>
          </a:p>
          <a:p>
            <a:pPr lvl="0"/>
            <a:r>
              <a:rPr lang="en-US" sz="1750" dirty="0" smtClean="0">
                <a:latin typeface="Century Gothic" pitchFamily="34" charset="0"/>
              </a:rPr>
              <a:t>Acknowledgements </a:t>
            </a:r>
            <a:endParaRPr lang="en-US" sz="1750" dirty="0">
              <a:latin typeface="Century Gothic" pitchFamily="34" charset="0"/>
            </a:endParaRPr>
          </a:p>
        </p:txBody>
      </p:sp>
      <p:sp>
        <p:nvSpPr>
          <p:cNvPr id="3" name="TextBox 2"/>
          <p:cNvSpPr txBox="1"/>
          <p:nvPr/>
        </p:nvSpPr>
        <p:spPr>
          <a:xfrm>
            <a:off x="18288000" y="36493"/>
            <a:ext cx="9144000" cy="523220"/>
          </a:xfrm>
          <a:prstGeom prst="rect">
            <a:avLst/>
          </a:prstGeom>
          <a:noFill/>
        </p:spPr>
        <p:txBody>
          <a:bodyPr wrap="square" rtlCol="0">
            <a:spAutoFit/>
          </a:bodyPr>
          <a:lstStyle/>
          <a:p>
            <a:pPr algn="ctr"/>
            <a:r>
              <a:rPr lang="en-US" sz="2800" b="1" dirty="0" smtClean="0">
                <a:latin typeface="Century Gothic" panose="020B0502020202020204" pitchFamily="34" charset="0"/>
              </a:rPr>
              <a:t>Analysis 3 – Façade Study</a:t>
            </a:r>
            <a:endParaRPr lang="en-US" sz="2800" b="1" dirty="0">
              <a:latin typeface="Century Gothic" panose="020B0502020202020204" pitchFamily="34" charset="0"/>
            </a:endParaRPr>
          </a:p>
        </p:txBody>
      </p:sp>
      <p:sp>
        <p:nvSpPr>
          <p:cNvPr id="4" name="TextBox 3"/>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Materials &amp; Research</a:t>
            </a:r>
            <a:endParaRPr lang="en-US" sz="4000" b="1" dirty="0">
              <a:latin typeface="Century Gothic" panose="020B0502020202020204" pitchFamily="34" charset="0"/>
            </a:endParaRPr>
          </a:p>
        </p:txBody>
      </p:sp>
      <p:pic>
        <p:nvPicPr>
          <p:cNvPr id="6" name="Picture 5"/>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5000" contrast="17000"/>
                    </a14:imgEffect>
                  </a14:imgLayer>
                </a14:imgProps>
              </a:ext>
              <a:ext uri="{28A0092B-C50C-407E-A947-70E740481C1C}">
                <a14:useLocalDpi xmlns:a14="http://schemas.microsoft.com/office/drawing/2010/main" val="0"/>
              </a:ext>
            </a:extLst>
          </a:blip>
          <a:srcRect/>
          <a:stretch>
            <a:fillRect/>
          </a:stretch>
        </p:blipFill>
        <p:spPr bwMode="auto">
          <a:xfrm>
            <a:off x="9448800" y="1600200"/>
            <a:ext cx="2971800" cy="3581400"/>
          </a:xfrm>
          <a:prstGeom prst="rect">
            <a:avLst/>
          </a:prstGeom>
          <a:noFill/>
        </p:spPr>
      </p:pic>
      <p:pic>
        <p:nvPicPr>
          <p:cNvPr id="10" name="Picture 9"/>
          <p:cNvPicPr/>
          <p:nvPr/>
        </p:nvPicPr>
        <p:blipFill rotWithShape="1">
          <a:blip r:embed="rId5" cstate="print">
            <a:extLst>
              <a:ext uri="{28A0092B-C50C-407E-A947-70E740481C1C}">
                <a14:useLocalDpi xmlns:a14="http://schemas.microsoft.com/office/drawing/2010/main" val="0"/>
              </a:ext>
            </a:extLst>
          </a:blip>
          <a:srcRect l="2556" t="3524" r="5912" b="6167"/>
          <a:stretch/>
        </p:blipFill>
        <p:spPr bwMode="auto">
          <a:xfrm>
            <a:off x="18592800" y="1752600"/>
            <a:ext cx="3124200" cy="3810000"/>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6" cstate="print">
            <a:extLst>
              <a:ext uri="{28A0092B-C50C-407E-A947-70E740481C1C}">
                <a14:useLocalDpi xmlns:a14="http://schemas.microsoft.com/office/drawing/2010/main" val="0"/>
              </a:ext>
            </a:extLst>
          </a:blip>
          <a:srcRect l="40275" t="20986" r="28937" b="35481"/>
          <a:stretch/>
        </p:blipFill>
        <p:spPr bwMode="auto">
          <a:xfrm>
            <a:off x="22326600" y="1905000"/>
            <a:ext cx="4495800" cy="350520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7" cstate="print">
            <a:extLst>
              <a:ext uri="{28A0092B-C50C-407E-A947-70E740481C1C}">
                <a14:useLocalDpi xmlns:a14="http://schemas.microsoft.com/office/drawing/2010/main" val="0"/>
              </a:ext>
            </a:extLst>
          </a:blip>
          <a:srcRect l="34368" t="10996" b="23975"/>
          <a:stretch/>
        </p:blipFill>
        <p:spPr bwMode="auto">
          <a:xfrm>
            <a:off x="13106400" y="1600200"/>
            <a:ext cx="4495800" cy="365760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9448800" y="5410200"/>
            <a:ext cx="2971800" cy="769441"/>
          </a:xfrm>
          <a:prstGeom prst="rect">
            <a:avLst/>
          </a:prstGeom>
          <a:noFill/>
        </p:spPr>
        <p:txBody>
          <a:bodyPr wrap="square" rtlCol="0">
            <a:spAutoFit/>
          </a:bodyPr>
          <a:lstStyle/>
          <a:p>
            <a:r>
              <a:rPr lang="en-US" dirty="0" smtClean="0">
                <a:latin typeface="Century Gothic" pitchFamily="34" charset="0"/>
              </a:rPr>
              <a:t>Composite Metal Panels</a:t>
            </a:r>
            <a:endParaRPr lang="en-US" dirty="0">
              <a:latin typeface="Century Gothic" pitchFamily="34" charset="0"/>
            </a:endParaRPr>
          </a:p>
        </p:txBody>
      </p:sp>
      <p:sp>
        <p:nvSpPr>
          <p:cNvPr id="13" name="TextBox 12"/>
          <p:cNvSpPr txBox="1"/>
          <p:nvPr/>
        </p:nvSpPr>
        <p:spPr>
          <a:xfrm>
            <a:off x="13182600" y="5478959"/>
            <a:ext cx="2971800" cy="769441"/>
          </a:xfrm>
          <a:prstGeom prst="rect">
            <a:avLst/>
          </a:prstGeom>
          <a:noFill/>
        </p:spPr>
        <p:txBody>
          <a:bodyPr wrap="square" rtlCol="0">
            <a:spAutoFit/>
          </a:bodyPr>
          <a:lstStyle/>
          <a:p>
            <a:r>
              <a:rPr lang="en-US" dirty="0" smtClean="0">
                <a:latin typeface="Century Gothic" pitchFamily="34" charset="0"/>
              </a:rPr>
              <a:t>Corrugated Metal Panels</a:t>
            </a:r>
            <a:endParaRPr lang="en-US" dirty="0">
              <a:latin typeface="Century Gothic" pitchFamily="34" charset="0"/>
            </a:endParaRPr>
          </a:p>
        </p:txBody>
      </p:sp>
      <p:sp>
        <p:nvSpPr>
          <p:cNvPr id="14" name="TextBox 13"/>
          <p:cNvSpPr txBox="1"/>
          <p:nvPr/>
        </p:nvSpPr>
        <p:spPr>
          <a:xfrm>
            <a:off x="18745200" y="5562600"/>
            <a:ext cx="2971800" cy="430887"/>
          </a:xfrm>
          <a:prstGeom prst="rect">
            <a:avLst/>
          </a:prstGeom>
          <a:noFill/>
        </p:spPr>
        <p:txBody>
          <a:bodyPr wrap="square" rtlCol="0">
            <a:spAutoFit/>
          </a:bodyPr>
          <a:lstStyle/>
          <a:p>
            <a:r>
              <a:rPr lang="en-US" dirty="0" smtClean="0">
                <a:latin typeface="Century Gothic" pitchFamily="34" charset="0"/>
              </a:rPr>
              <a:t>Louvers</a:t>
            </a:r>
            <a:endParaRPr lang="en-US" dirty="0">
              <a:latin typeface="Century Gothic" pitchFamily="34" charset="0"/>
            </a:endParaRPr>
          </a:p>
        </p:txBody>
      </p:sp>
      <p:sp>
        <p:nvSpPr>
          <p:cNvPr id="15" name="TextBox 14"/>
          <p:cNvSpPr txBox="1"/>
          <p:nvPr/>
        </p:nvSpPr>
        <p:spPr>
          <a:xfrm>
            <a:off x="22402800" y="5638800"/>
            <a:ext cx="2971800" cy="430887"/>
          </a:xfrm>
          <a:prstGeom prst="rect">
            <a:avLst/>
          </a:prstGeom>
          <a:noFill/>
        </p:spPr>
        <p:txBody>
          <a:bodyPr wrap="square" rtlCol="0">
            <a:spAutoFit/>
          </a:bodyPr>
          <a:lstStyle/>
          <a:p>
            <a:r>
              <a:rPr lang="en-US" dirty="0" smtClean="0">
                <a:latin typeface="Century Gothic" pitchFamily="34" charset="0"/>
              </a:rPr>
              <a:t>Fiber Cement Siding</a:t>
            </a:r>
            <a:endParaRPr lang="en-US" dirty="0">
              <a:latin typeface="Century Gothic" pitchFamily="34" charset="0"/>
            </a:endParaRPr>
          </a:p>
        </p:txBody>
      </p:sp>
      <p:pic>
        <p:nvPicPr>
          <p:cNvPr id="17" name="Picture 16" descr="Brick detail.JPG"/>
          <p:cNvPicPr>
            <a:picLocks noChangeAspect="1"/>
          </p:cNvPicPr>
          <p:nvPr/>
        </p:nvPicPr>
        <p:blipFill>
          <a:blip r:embed="rId8" cstate="print"/>
          <a:srcRect l="20000" t="7885" r="40000" b="7346"/>
          <a:stretch>
            <a:fillRect/>
          </a:stretch>
        </p:blipFill>
        <p:spPr>
          <a:xfrm>
            <a:off x="6477000" y="1600201"/>
            <a:ext cx="1981200" cy="3581400"/>
          </a:xfrm>
          <a:prstGeom prst="rect">
            <a:avLst/>
          </a:prstGeom>
        </p:spPr>
      </p:pic>
      <p:sp>
        <p:nvSpPr>
          <p:cNvPr id="18" name="TextBox 17"/>
          <p:cNvSpPr txBox="1"/>
          <p:nvPr/>
        </p:nvSpPr>
        <p:spPr>
          <a:xfrm>
            <a:off x="5943600" y="5562600"/>
            <a:ext cx="2971800" cy="430887"/>
          </a:xfrm>
          <a:prstGeom prst="rect">
            <a:avLst/>
          </a:prstGeom>
          <a:noFill/>
        </p:spPr>
        <p:txBody>
          <a:bodyPr wrap="square" rtlCol="0">
            <a:spAutoFit/>
          </a:bodyPr>
          <a:lstStyle/>
          <a:p>
            <a:r>
              <a:rPr lang="en-US" dirty="0" smtClean="0">
                <a:latin typeface="Century Gothic" pitchFamily="34" charset="0"/>
              </a:rPr>
              <a:t>Brick Veneer</a:t>
            </a:r>
            <a:endParaRPr lang="en-US" dirty="0">
              <a:latin typeface="Century Gothic" pitchFamily="34" charset="0"/>
            </a:endParaRPr>
          </a:p>
        </p:txBody>
      </p:sp>
    </p:spTree>
    <p:extLst>
      <p:ext uri="{BB962C8B-B14F-4D97-AF65-F5344CB8AC3E}">
        <p14:creationId xmlns:p14="http://schemas.microsoft.com/office/powerpoint/2010/main" val="735659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ibercement replacing corr.jpg"/>
          <p:cNvPicPr>
            <a:picLocks noChangeAspect="1"/>
          </p:cNvPicPr>
          <p:nvPr/>
        </p:nvPicPr>
        <p:blipFill>
          <a:blip r:embed="rId3" cstate="print"/>
          <a:srcRect r="34134"/>
          <a:stretch>
            <a:fillRect/>
          </a:stretch>
        </p:blipFill>
        <p:spPr>
          <a:xfrm>
            <a:off x="22174200" y="1600200"/>
            <a:ext cx="4886179" cy="4267200"/>
          </a:xfrm>
          <a:prstGeom prst="rect">
            <a:avLst/>
          </a:prstGeom>
        </p:spPr>
      </p:pic>
      <p:sp>
        <p:nvSpPr>
          <p:cNvPr id="2" name="TextBox 1"/>
          <p:cNvSpPr txBox="1"/>
          <p:nvPr/>
        </p:nvSpPr>
        <p:spPr>
          <a:xfrm>
            <a:off x="18288000" y="86380"/>
            <a:ext cx="9144000" cy="523220"/>
          </a:xfrm>
          <a:prstGeom prst="rect">
            <a:avLst/>
          </a:prstGeom>
          <a:noFill/>
        </p:spPr>
        <p:txBody>
          <a:bodyPr wrap="square" rtlCol="0">
            <a:spAutoFit/>
          </a:bodyPr>
          <a:lstStyle/>
          <a:p>
            <a:pPr algn="ctr"/>
            <a:r>
              <a:rPr lang="en-US" sz="2800" b="1" dirty="0" smtClean="0">
                <a:latin typeface="Century Gothic" panose="020B0502020202020204" pitchFamily="34" charset="0"/>
              </a:rPr>
              <a:t>Analysis 3 – Façade Study</a:t>
            </a:r>
            <a:endParaRPr lang="en-US" sz="2800" b="1" dirty="0">
              <a:latin typeface="Century Gothic" panose="020B0502020202020204" pitchFamily="34" charset="0"/>
            </a:endParaRPr>
          </a:p>
        </p:txBody>
      </p:sp>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Architectural Breadth</a:t>
            </a:r>
            <a:endParaRPr lang="en-US" sz="4000" b="1" dirty="0">
              <a:latin typeface="Century Gothic" panose="020B0502020202020204" pitchFamily="34" charset="0"/>
            </a:endParaRPr>
          </a:p>
        </p:txBody>
      </p:sp>
      <p:sp>
        <p:nvSpPr>
          <p:cNvPr id="4" name="TextBox 3"/>
          <p:cNvSpPr txBox="1"/>
          <p:nvPr/>
        </p:nvSpPr>
        <p:spPr>
          <a:xfrm>
            <a:off x="0" y="1295400"/>
            <a:ext cx="6477000" cy="5239896"/>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750" dirty="0" smtClean="0">
                <a:latin typeface="Century Gothic" pitchFamily="34" charset="0"/>
              </a:rPr>
              <a:t>Analysis </a:t>
            </a:r>
            <a:r>
              <a:rPr lang="en-US" sz="1750"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Schedule </a:t>
            </a:r>
            <a:r>
              <a:rPr lang="en-US" sz="1750" dirty="0">
                <a:latin typeface="Century Gothic" pitchFamily="34" charset="0"/>
              </a:rPr>
              <a:t>reduction</a:t>
            </a:r>
          </a:p>
          <a:p>
            <a:pPr lvl="0"/>
            <a:r>
              <a:rPr lang="en-US" sz="1750"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Different </a:t>
            </a:r>
            <a:r>
              <a:rPr lang="en-US" sz="1750" dirty="0">
                <a:latin typeface="Century Gothic" pitchFamily="34" charset="0"/>
              </a:rPr>
              <a:t>SIPS </a:t>
            </a:r>
            <a:r>
              <a:rPr lang="en-US" sz="1750" dirty="0" smtClean="0">
                <a:latin typeface="Century Gothic" pitchFamily="34" charset="0"/>
              </a:rPr>
              <a:t>Options</a:t>
            </a:r>
          </a:p>
          <a:p>
            <a:r>
              <a:rPr lang="en-US" sz="1950" b="1"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b="1" dirty="0" smtClean="0">
                <a:latin typeface="Century Gothic" pitchFamily="34" charset="0"/>
              </a:rPr>
              <a:t>	</a:t>
            </a:r>
            <a:r>
              <a:rPr lang="en-US" sz="1750" dirty="0" smtClean="0">
                <a:latin typeface="Century Gothic" pitchFamily="34" charset="0"/>
              </a:rPr>
              <a:t>Materials/Research</a:t>
            </a:r>
            <a:endParaRPr lang="en-US" sz="1750" dirty="0">
              <a:latin typeface="Century Gothic" pitchFamily="34" charset="0"/>
            </a:endParaRPr>
          </a:p>
          <a:p>
            <a:pPr lvl="1"/>
            <a:r>
              <a:rPr lang="en-US" sz="1750" dirty="0" smtClean="0">
                <a:latin typeface="Century Gothic" pitchFamily="34" charset="0"/>
              </a:rPr>
              <a:t>	</a:t>
            </a:r>
            <a:r>
              <a:rPr lang="en-US" sz="1750" b="1" dirty="0" smtClean="0">
                <a:latin typeface="Century Gothic" pitchFamily="34" charset="0"/>
              </a:rPr>
              <a:t>Architectural </a:t>
            </a:r>
            <a:r>
              <a:rPr lang="en-US" sz="1750" b="1" dirty="0">
                <a:latin typeface="Century Gothic" pitchFamily="34" charset="0"/>
              </a:rPr>
              <a:t>Breadth </a:t>
            </a:r>
            <a:endParaRPr lang="en-US" sz="1750" b="1" dirty="0" smtClean="0">
              <a:latin typeface="Century Gothic" pitchFamily="34" charset="0"/>
            </a:endParaRPr>
          </a:p>
          <a:p>
            <a:pPr lvl="1"/>
            <a:r>
              <a:rPr lang="en-US" sz="1750" b="1" dirty="0">
                <a:latin typeface="Century Gothic" pitchFamily="34" charset="0"/>
              </a:rPr>
              <a:t>	</a:t>
            </a:r>
            <a:r>
              <a:rPr lang="en-US" sz="1750" b="1" dirty="0" smtClean="0">
                <a:latin typeface="Century Gothic" pitchFamily="34" charset="0"/>
              </a:rPr>
              <a:t>	Changes</a:t>
            </a:r>
            <a:endParaRPr lang="en-US" sz="1750" b="1"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R-value</a:t>
            </a:r>
            <a:r>
              <a:rPr lang="en-US" sz="1750" dirty="0">
                <a:latin typeface="Century Gothic" pitchFamily="34" charset="0"/>
              </a:rPr>
              <a:t> </a:t>
            </a:r>
            <a:r>
              <a:rPr lang="en-US" sz="1750" dirty="0" smtClean="0">
                <a:latin typeface="Century Gothic" pitchFamily="34" charset="0"/>
              </a:rPr>
              <a:t>&amp; Condensation</a:t>
            </a:r>
          </a:p>
          <a:p>
            <a:pPr lvl="2"/>
            <a:r>
              <a:rPr lang="en-US" sz="1750" dirty="0">
                <a:latin typeface="Century Gothic" pitchFamily="34" charset="0"/>
              </a:rPr>
              <a:t>Production &amp; Cost</a:t>
            </a:r>
          </a:p>
          <a:p>
            <a:pPr lvl="0"/>
            <a:r>
              <a:rPr lang="en-US" sz="1750" dirty="0" smtClean="0">
                <a:latin typeface="Century Gothic" pitchFamily="34" charset="0"/>
              </a:rPr>
              <a:t>Recommendations</a:t>
            </a:r>
          </a:p>
          <a:p>
            <a:pPr lvl="0"/>
            <a:r>
              <a:rPr lang="en-US" sz="1750" dirty="0" smtClean="0">
                <a:latin typeface="Century Gothic" pitchFamily="34" charset="0"/>
              </a:rPr>
              <a:t>Acknowledgements </a:t>
            </a:r>
            <a:endParaRPr lang="en-US" sz="1750" dirty="0">
              <a:latin typeface="Century Gothic" pitchFamily="34" charset="0"/>
            </a:endParaRPr>
          </a:p>
        </p:txBody>
      </p:sp>
      <p:pic>
        <p:nvPicPr>
          <p:cNvPr id="12" name="Picture 1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5000" contrast="17000"/>
                    </a14:imgEffect>
                  </a14:imgLayer>
                </a14:imgProps>
              </a:ext>
              <a:ext uri="{28A0092B-C50C-407E-A947-70E740481C1C}">
                <a14:useLocalDpi xmlns:a14="http://schemas.microsoft.com/office/drawing/2010/main" val="0"/>
              </a:ext>
            </a:extLst>
          </a:blip>
          <a:srcRect/>
          <a:stretch>
            <a:fillRect/>
          </a:stretch>
        </p:blipFill>
        <p:spPr bwMode="auto">
          <a:xfrm>
            <a:off x="9677400" y="1628745"/>
            <a:ext cx="3352800" cy="3705255"/>
          </a:xfrm>
          <a:prstGeom prst="rect">
            <a:avLst/>
          </a:prstGeom>
          <a:noFill/>
        </p:spPr>
      </p:pic>
      <p:pic>
        <p:nvPicPr>
          <p:cNvPr id="13" name="Picture 12"/>
          <p:cNvPicPr/>
          <p:nvPr/>
        </p:nvPicPr>
        <p:blipFill rotWithShape="1">
          <a:blip r:embed="rId6" cstate="print">
            <a:extLst>
              <a:ext uri="{28A0092B-C50C-407E-A947-70E740481C1C}">
                <a14:useLocalDpi xmlns:a14="http://schemas.microsoft.com/office/drawing/2010/main" val="0"/>
              </a:ext>
            </a:extLst>
          </a:blip>
          <a:srcRect l="24851" r="20040"/>
          <a:stretch/>
        </p:blipFill>
        <p:spPr bwMode="auto">
          <a:xfrm>
            <a:off x="13335000" y="1551863"/>
            <a:ext cx="3715407" cy="3705937"/>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9220200" y="4628852"/>
            <a:ext cx="8991600" cy="2308324"/>
          </a:xfrm>
          <a:prstGeom prst="rect">
            <a:avLst/>
          </a:prstGeom>
          <a:solidFill>
            <a:schemeClr val="bg1"/>
          </a:solidFill>
          <a:ln>
            <a:solidFill>
              <a:schemeClr val="bg1"/>
            </a:solidFill>
          </a:ln>
        </p:spPr>
        <p:txBody>
          <a:bodyPr wrap="square" rtlCol="0">
            <a:spAutoFit/>
          </a:bodyPr>
          <a:lstStyle/>
          <a:p>
            <a:r>
              <a:rPr lang="en-US" sz="2400" b="1" dirty="0" smtClean="0">
                <a:latin typeface="Century Gothic" panose="020B0502020202020204" pitchFamily="34" charset="0"/>
              </a:rPr>
              <a:t>Change 1: Composite Metal Panels to Fiber Cement Siding</a:t>
            </a:r>
          </a:p>
          <a:p>
            <a:pPr marL="342900" indent="-342900">
              <a:buFont typeface="Arial" panose="020B0604020202020204" pitchFamily="34" charset="0"/>
              <a:buChar char="•"/>
            </a:pPr>
            <a:r>
              <a:rPr lang="en-US" sz="2000" dirty="0" smtClean="0">
                <a:latin typeface="Century Gothic" panose="020B0502020202020204" pitchFamily="34" charset="0"/>
              </a:rPr>
              <a:t>Difficult installation on metal Z-clips</a:t>
            </a:r>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smtClean="0">
                <a:latin typeface="Century Gothic" panose="020B0502020202020204" pitchFamily="34" charset="0"/>
              </a:rPr>
              <a:t>Same Manufacturer</a:t>
            </a:r>
          </a:p>
          <a:p>
            <a:pPr marL="342900" indent="-342900">
              <a:buFont typeface="Arial" panose="020B0604020202020204" pitchFamily="34" charset="0"/>
              <a:buChar char="•"/>
            </a:pPr>
            <a:r>
              <a:rPr lang="en-US" sz="2000" dirty="0" smtClean="0">
                <a:latin typeface="Century Gothic" panose="020B0502020202020204" pitchFamily="34" charset="0"/>
              </a:rPr>
              <a:t>Vertical Panels are 4’x10’</a:t>
            </a:r>
          </a:p>
          <a:p>
            <a:pPr marL="342900" indent="-342900">
              <a:buFont typeface="Arial" panose="020B0604020202020204" pitchFamily="34" charset="0"/>
              <a:buChar char="•"/>
            </a:pPr>
            <a:r>
              <a:rPr lang="en-US" sz="2000" dirty="0" smtClean="0">
                <a:latin typeface="Century Gothic" panose="020B0502020202020204" pitchFamily="34" charset="0"/>
              </a:rPr>
              <a:t>Not fabricated metal look</a:t>
            </a:r>
          </a:p>
          <a:p>
            <a:pPr marL="342900" indent="-342900">
              <a:buFont typeface="Arial" panose="020B0604020202020204" pitchFamily="34" charset="0"/>
              <a:buChar char="•"/>
            </a:pPr>
            <a:endParaRPr lang="en-US" sz="2000" dirty="0" smtClean="0">
              <a:latin typeface="Century Gothic" panose="020B0502020202020204" pitchFamily="34" charset="0"/>
            </a:endParaRPr>
          </a:p>
          <a:p>
            <a:pPr marL="342900" indent="-342900">
              <a:buFont typeface="Arial" panose="020B0604020202020204" pitchFamily="34" charset="0"/>
              <a:buChar char="•"/>
            </a:pPr>
            <a:endParaRPr lang="en-US" sz="2000" dirty="0">
              <a:latin typeface="Century Gothic" panose="020B0502020202020204" pitchFamily="34" charset="0"/>
            </a:endParaRPr>
          </a:p>
        </p:txBody>
      </p:sp>
      <p:pic>
        <p:nvPicPr>
          <p:cNvPr id="20" name="Picture 20"/>
          <p:cNvPicPr>
            <a:picLocks noChangeAspect="1"/>
          </p:cNvPicPr>
          <p:nvPr/>
        </p:nvPicPr>
        <p:blipFill>
          <a:blip r:embed="rId7" cstate="print"/>
          <a:srcRect/>
          <a:stretch>
            <a:fillRect/>
          </a:stretch>
        </p:blipFill>
        <p:spPr bwMode="auto">
          <a:xfrm>
            <a:off x="18592800" y="1600200"/>
            <a:ext cx="3484852" cy="3581400"/>
          </a:xfrm>
          <a:prstGeom prst="rect">
            <a:avLst/>
          </a:prstGeom>
          <a:noFill/>
        </p:spPr>
      </p:pic>
      <p:sp>
        <p:nvSpPr>
          <p:cNvPr id="11" name="TextBox 10"/>
          <p:cNvSpPr txBox="1"/>
          <p:nvPr/>
        </p:nvSpPr>
        <p:spPr>
          <a:xfrm>
            <a:off x="18440400" y="4648200"/>
            <a:ext cx="8991600" cy="2000548"/>
          </a:xfrm>
          <a:prstGeom prst="rect">
            <a:avLst/>
          </a:prstGeom>
          <a:solidFill>
            <a:schemeClr val="bg1"/>
          </a:solidFill>
          <a:ln>
            <a:solidFill>
              <a:schemeClr val="bg1"/>
            </a:solidFill>
          </a:ln>
        </p:spPr>
        <p:txBody>
          <a:bodyPr wrap="square" rtlCol="0">
            <a:spAutoFit/>
          </a:bodyPr>
          <a:lstStyle/>
          <a:p>
            <a:r>
              <a:rPr lang="en-US" sz="2400" b="1" dirty="0" smtClean="0">
                <a:latin typeface="Century Gothic" panose="020B0502020202020204" pitchFamily="34" charset="0"/>
              </a:rPr>
              <a:t>Change 2: Corrugated Metal Panels to Fiber Cement Siding</a:t>
            </a:r>
          </a:p>
          <a:p>
            <a:pPr marL="342900" indent="-342900">
              <a:buFont typeface="Arial" panose="020B0604020202020204" pitchFamily="34" charset="0"/>
              <a:buChar char="•"/>
            </a:pPr>
            <a:r>
              <a:rPr lang="en-US" sz="2000" dirty="0" smtClean="0">
                <a:latin typeface="Century Gothic" panose="020B0502020202020204" pitchFamily="34" charset="0"/>
              </a:rPr>
              <a:t>Stainless-steel fasteners over hat channels</a:t>
            </a:r>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smtClean="0">
                <a:latin typeface="Century Gothic" panose="020B0502020202020204" pitchFamily="34" charset="0"/>
              </a:rPr>
              <a:t>Same Manufacturer</a:t>
            </a:r>
          </a:p>
          <a:p>
            <a:pPr marL="342900" indent="-342900">
              <a:buFont typeface="Arial" panose="020B0604020202020204" pitchFamily="34" charset="0"/>
              <a:buChar char="•"/>
            </a:pPr>
            <a:r>
              <a:rPr lang="en-US" sz="2000" dirty="0" smtClean="0">
                <a:latin typeface="Century Gothic" panose="020B0502020202020204" pitchFamily="34" charset="0"/>
              </a:rPr>
              <a:t>4” Minimum exposure</a:t>
            </a:r>
          </a:p>
          <a:p>
            <a:pPr marL="342900" indent="-342900">
              <a:buFont typeface="Arial" panose="020B0604020202020204" pitchFamily="34" charset="0"/>
              <a:buChar char="•"/>
            </a:pPr>
            <a:r>
              <a:rPr lang="en-US" sz="2000" dirty="0" smtClean="0">
                <a:latin typeface="Century Gothic" panose="020B0502020202020204" pitchFamily="34" charset="0"/>
              </a:rPr>
              <a:t>Not fabricated metal look</a:t>
            </a:r>
          </a:p>
          <a:p>
            <a:pPr marL="342900" indent="-342900">
              <a:buFont typeface="Arial" panose="020B0604020202020204" pitchFamily="34" charset="0"/>
              <a:buChar char="•"/>
            </a:pPr>
            <a:endParaRPr lang="en-US" sz="2000" dirty="0">
              <a:latin typeface="Century Gothic" panose="020B0502020202020204" pitchFamily="34" charset="0"/>
            </a:endParaRPr>
          </a:p>
        </p:txBody>
      </p:sp>
    </p:spTree>
    <p:extLst>
      <p:ext uri="{BB962C8B-B14F-4D97-AF65-F5344CB8AC3E}">
        <p14:creationId xmlns:p14="http://schemas.microsoft.com/office/powerpoint/2010/main" val="434224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0" y="86380"/>
            <a:ext cx="9144000" cy="523220"/>
          </a:xfrm>
          <a:prstGeom prst="rect">
            <a:avLst/>
          </a:prstGeom>
          <a:noFill/>
        </p:spPr>
        <p:txBody>
          <a:bodyPr wrap="square" rtlCol="0">
            <a:spAutoFit/>
          </a:bodyPr>
          <a:lstStyle/>
          <a:p>
            <a:pPr algn="ctr"/>
            <a:r>
              <a:rPr lang="en-US" sz="2800" b="1" dirty="0" smtClean="0">
                <a:latin typeface="Century Gothic" panose="020B0502020202020204" pitchFamily="34" charset="0"/>
              </a:rPr>
              <a:t>Analysis 3 – Façade Study</a:t>
            </a:r>
            <a:endParaRPr lang="en-US" sz="2800" b="1" dirty="0">
              <a:latin typeface="Century Gothic" panose="020B0502020202020204" pitchFamily="34" charset="0"/>
            </a:endParaRPr>
          </a:p>
        </p:txBody>
      </p:sp>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Architectural Breadth</a:t>
            </a:r>
            <a:endParaRPr lang="en-US" sz="4000" b="1" dirty="0">
              <a:latin typeface="Century Gothic" panose="020B0502020202020204" pitchFamily="34" charset="0"/>
            </a:endParaRPr>
          </a:p>
        </p:txBody>
      </p:sp>
      <p:sp>
        <p:nvSpPr>
          <p:cNvPr id="4" name="TextBox 3"/>
          <p:cNvSpPr txBox="1"/>
          <p:nvPr/>
        </p:nvSpPr>
        <p:spPr>
          <a:xfrm>
            <a:off x="0" y="1295400"/>
            <a:ext cx="6477000" cy="5239896"/>
          </a:xfrm>
          <a:prstGeom prst="rect">
            <a:avLst/>
          </a:prstGeom>
          <a:noFill/>
        </p:spPr>
        <p:txBody>
          <a:bodyPr wrap="square" rtlCol="0">
            <a:spAutoFit/>
          </a:bodyPr>
          <a:lstStyle/>
          <a:p>
            <a:pPr lvl="0"/>
            <a:r>
              <a:rPr lang="en-US" sz="1750" dirty="0">
                <a:latin typeface="Century Gothic" panose="020B0502020202020204" pitchFamily="34" charset="0"/>
              </a:rPr>
              <a:t>Project Background </a:t>
            </a:r>
          </a:p>
          <a:p>
            <a:pPr lvl="0"/>
            <a:r>
              <a:rPr lang="en-US" sz="1750" dirty="0" smtClean="0">
                <a:latin typeface="Century Gothic" panose="020B0502020202020204" pitchFamily="34" charset="0"/>
              </a:rPr>
              <a:t>Analysis </a:t>
            </a:r>
            <a:r>
              <a:rPr lang="en-US" sz="1750" dirty="0">
                <a:latin typeface="Century Gothic" panose="020B0502020202020204" pitchFamily="34" charset="0"/>
              </a:rPr>
              <a:t>1 – Alternative Delivery Method </a:t>
            </a:r>
            <a:r>
              <a:rPr lang="en-US" sz="1750" dirty="0" smtClean="0">
                <a:latin typeface="Century Gothic" panose="020B0502020202020204" pitchFamily="34" charset="0"/>
              </a:rPr>
              <a:t>	</a:t>
            </a:r>
          </a:p>
          <a:p>
            <a:pPr lvl="0"/>
            <a:r>
              <a:rPr lang="en-US" sz="1750" dirty="0">
                <a:latin typeface="Century Gothic" panose="020B0502020202020204" pitchFamily="34" charset="0"/>
              </a:rPr>
              <a:t>	</a:t>
            </a:r>
            <a:r>
              <a:rPr lang="en-US" sz="1750" dirty="0" smtClean="0">
                <a:latin typeface="Century Gothic" panose="020B0502020202020204" pitchFamily="34" charset="0"/>
              </a:rPr>
              <a:t>Background</a:t>
            </a:r>
            <a:endParaRPr lang="en-US" sz="1750" dirty="0">
              <a:latin typeface="Century Gothic" panose="020B0502020202020204" pitchFamily="34" charset="0"/>
            </a:endParaRPr>
          </a:p>
          <a:p>
            <a:pPr lvl="1"/>
            <a:r>
              <a:rPr lang="en-US" sz="1750" dirty="0" smtClean="0">
                <a:latin typeface="Century Gothic" panose="020B0502020202020204" pitchFamily="34" charset="0"/>
              </a:rPr>
              <a:t>	Research/Comparisons</a:t>
            </a:r>
            <a:endParaRPr lang="en-US" sz="1750" dirty="0">
              <a:latin typeface="Century Gothic" panose="020B0502020202020204" pitchFamily="34" charset="0"/>
            </a:endParaRPr>
          </a:p>
          <a:p>
            <a:pPr lvl="1"/>
            <a:r>
              <a:rPr lang="en-US" sz="1750" dirty="0" smtClean="0">
                <a:latin typeface="Century Gothic" panose="020B0502020202020204" pitchFamily="34" charset="0"/>
              </a:rPr>
              <a:t>	Schedule </a:t>
            </a:r>
            <a:r>
              <a:rPr lang="en-US" sz="1750" dirty="0">
                <a:latin typeface="Century Gothic" panose="020B0502020202020204" pitchFamily="34" charset="0"/>
              </a:rPr>
              <a:t>reduction</a:t>
            </a:r>
          </a:p>
          <a:p>
            <a:pPr lvl="0"/>
            <a:r>
              <a:rPr lang="en-US" sz="1750" dirty="0">
                <a:latin typeface="Century Gothic" panose="020B0502020202020204" pitchFamily="34" charset="0"/>
              </a:rPr>
              <a:t>Analysis 2 – SIPS </a:t>
            </a:r>
          </a:p>
          <a:p>
            <a:pPr lvl="0"/>
            <a:r>
              <a:rPr lang="en-US" sz="1750" dirty="0" smtClean="0">
                <a:latin typeface="Century Gothic" panose="020B0502020202020204" pitchFamily="34" charset="0"/>
              </a:rPr>
              <a:t>	Sequence </a:t>
            </a:r>
            <a:r>
              <a:rPr lang="en-US" sz="1750" dirty="0">
                <a:latin typeface="Century Gothic" panose="020B0502020202020204" pitchFamily="34" charset="0"/>
              </a:rPr>
              <a:t>&amp; crews</a:t>
            </a:r>
          </a:p>
          <a:p>
            <a:pPr lvl="1"/>
            <a:r>
              <a:rPr lang="en-US" sz="1750" dirty="0" smtClean="0">
                <a:latin typeface="Century Gothic" panose="020B0502020202020204" pitchFamily="34" charset="0"/>
              </a:rPr>
              <a:t>	Different </a:t>
            </a:r>
            <a:r>
              <a:rPr lang="en-US" sz="1750" dirty="0">
                <a:latin typeface="Century Gothic" panose="020B0502020202020204" pitchFamily="34" charset="0"/>
              </a:rPr>
              <a:t>SIPS </a:t>
            </a:r>
            <a:r>
              <a:rPr lang="en-US" sz="1750" dirty="0" smtClean="0">
                <a:latin typeface="Century Gothic" panose="020B0502020202020204" pitchFamily="34" charset="0"/>
              </a:rPr>
              <a:t>Options</a:t>
            </a:r>
          </a:p>
          <a:p>
            <a:r>
              <a:rPr lang="en-US" sz="1950" b="1" dirty="0" smtClean="0">
                <a:latin typeface="Century Gothic" panose="020B0502020202020204" pitchFamily="34" charset="0"/>
              </a:rPr>
              <a:t>Analysis 3 – Façade Study </a:t>
            </a:r>
          </a:p>
          <a:p>
            <a:pPr lvl="0"/>
            <a:r>
              <a:rPr lang="en-US" sz="1750" dirty="0" smtClean="0">
                <a:latin typeface="Century Gothic" panose="020B0502020202020204" pitchFamily="34" charset="0"/>
              </a:rPr>
              <a:t>	Background</a:t>
            </a:r>
          </a:p>
          <a:p>
            <a:pPr lvl="1"/>
            <a:r>
              <a:rPr lang="en-US" sz="1750" b="1" dirty="0" smtClean="0">
                <a:latin typeface="Century Gothic" panose="020B0502020202020204" pitchFamily="34" charset="0"/>
              </a:rPr>
              <a:t>	</a:t>
            </a:r>
            <a:r>
              <a:rPr lang="en-US" sz="1750" dirty="0" smtClean="0">
                <a:latin typeface="Century Gothic" panose="020B0502020202020204" pitchFamily="34" charset="0"/>
              </a:rPr>
              <a:t>Materials/Research</a:t>
            </a:r>
            <a:endParaRPr lang="en-US" sz="1750" dirty="0">
              <a:latin typeface="Century Gothic" panose="020B0502020202020204" pitchFamily="34" charset="0"/>
            </a:endParaRPr>
          </a:p>
          <a:p>
            <a:pPr lvl="1"/>
            <a:r>
              <a:rPr lang="en-US" sz="1750" dirty="0" smtClean="0">
                <a:latin typeface="Century Gothic" panose="020B0502020202020204" pitchFamily="34" charset="0"/>
              </a:rPr>
              <a:t>	</a:t>
            </a:r>
            <a:r>
              <a:rPr lang="en-US" sz="1750" b="1" dirty="0" smtClean="0">
                <a:latin typeface="Century Gothic" panose="020B0502020202020204" pitchFamily="34" charset="0"/>
              </a:rPr>
              <a:t>Architectural </a:t>
            </a:r>
            <a:r>
              <a:rPr lang="en-US" sz="1750" b="1" dirty="0">
                <a:latin typeface="Century Gothic" panose="020B0502020202020204" pitchFamily="34" charset="0"/>
              </a:rPr>
              <a:t>Breadth </a:t>
            </a:r>
            <a:endParaRPr lang="en-US" sz="1750" b="1" dirty="0" smtClean="0">
              <a:latin typeface="Century Gothic" panose="020B0502020202020204" pitchFamily="34" charset="0"/>
            </a:endParaRPr>
          </a:p>
          <a:p>
            <a:pPr lvl="1"/>
            <a:r>
              <a:rPr lang="en-US" sz="1750" b="1" dirty="0">
                <a:latin typeface="Century Gothic" panose="020B0502020202020204" pitchFamily="34" charset="0"/>
              </a:rPr>
              <a:t>	</a:t>
            </a:r>
            <a:r>
              <a:rPr lang="en-US" sz="1750" b="1" dirty="0" smtClean="0">
                <a:latin typeface="Century Gothic" panose="020B0502020202020204" pitchFamily="34" charset="0"/>
              </a:rPr>
              <a:t>	Changes</a:t>
            </a:r>
            <a:endParaRPr lang="en-US" sz="1750" b="1" dirty="0">
              <a:latin typeface="Century Gothic" panose="020B0502020202020204" pitchFamily="34" charset="0"/>
            </a:endParaRPr>
          </a:p>
          <a:p>
            <a:pPr lvl="2"/>
            <a:r>
              <a:rPr lang="en-US" sz="1750" dirty="0" smtClean="0">
                <a:latin typeface="Century Gothic" panose="020B0502020202020204" pitchFamily="34" charset="0"/>
              </a:rPr>
              <a:t>	Model</a:t>
            </a:r>
            <a:endParaRPr lang="en-US" sz="1750" dirty="0">
              <a:latin typeface="Century Gothic" panose="020B0502020202020204" pitchFamily="34" charset="0"/>
            </a:endParaRPr>
          </a:p>
          <a:p>
            <a:pPr lvl="1"/>
            <a:r>
              <a:rPr lang="en-US" sz="1750" dirty="0" smtClean="0">
                <a:latin typeface="Century Gothic" panose="020B0502020202020204" pitchFamily="34" charset="0"/>
              </a:rPr>
              <a:t>	Mechanical </a:t>
            </a:r>
            <a:r>
              <a:rPr lang="en-US" sz="1750" dirty="0">
                <a:latin typeface="Century Gothic" panose="020B0502020202020204" pitchFamily="34" charset="0"/>
              </a:rPr>
              <a:t>Breadth</a:t>
            </a:r>
          </a:p>
          <a:p>
            <a:pPr lvl="2"/>
            <a:r>
              <a:rPr lang="en-US" sz="1750" dirty="0" smtClean="0">
                <a:latin typeface="Century Gothic" panose="020B0502020202020204" pitchFamily="34" charset="0"/>
              </a:rPr>
              <a:t>	R-value</a:t>
            </a:r>
            <a:r>
              <a:rPr lang="en-US" sz="1750" dirty="0">
                <a:latin typeface="Century Gothic" panose="020B0502020202020204" pitchFamily="34" charset="0"/>
              </a:rPr>
              <a:t> </a:t>
            </a:r>
            <a:r>
              <a:rPr lang="en-US" sz="1750" dirty="0" smtClean="0">
                <a:latin typeface="Century Gothic" panose="020B0502020202020204" pitchFamily="34" charset="0"/>
              </a:rPr>
              <a:t>&amp; Condensation</a:t>
            </a:r>
          </a:p>
          <a:p>
            <a:pPr lvl="2"/>
            <a:r>
              <a:rPr lang="en-US" sz="1750" dirty="0">
                <a:latin typeface="Century Gothic" pitchFamily="34" charset="0"/>
              </a:rPr>
              <a:t>Production &amp; Cost</a:t>
            </a:r>
          </a:p>
          <a:p>
            <a:pPr lvl="0"/>
            <a:r>
              <a:rPr lang="en-US" sz="1750" dirty="0" smtClean="0">
                <a:latin typeface="Century Gothic" panose="020B0502020202020204" pitchFamily="34" charset="0"/>
              </a:rPr>
              <a:t>Recommendations</a:t>
            </a:r>
          </a:p>
          <a:p>
            <a:pPr lvl="0"/>
            <a:r>
              <a:rPr lang="en-US" sz="1750" dirty="0" smtClean="0">
                <a:latin typeface="Century Gothic" panose="020B0502020202020204" pitchFamily="34" charset="0"/>
              </a:rPr>
              <a:t>Acknowledgements </a:t>
            </a:r>
            <a:endParaRPr lang="en-US" sz="1750" dirty="0">
              <a:latin typeface="Century Gothic" panose="020B0502020202020204" pitchFamily="34" charset="0"/>
            </a:endParaRPr>
          </a:p>
        </p:txBody>
      </p:sp>
      <p:pic>
        <p:nvPicPr>
          <p:cNvPr id="10" name="Picture 9"/>
          <p:cNvPicPr/>
          <p:nvPr/>
        </p:nvPicPr>
        <p:blipFill rotWithShape="1">
          <a:blip r:embed="rId3" cstate="print">
            <a:extLst>
              <a:ext uri="{28A0092B-C50C-407E-A947-70E740481C1C}">
                <a14:useLocalDpi xmlns:a14="http://schemas.microsoft.com/office/drawing/2010/main" val="0"/>
              </a:ext>
            </a:extLst>
          </a:blip>
          <a:srcRect l="2556" t="3524" r="5912" b="6167"/>
          <a:stretch/>
        </p:blipFill>
        <p:spPr bwMode="auto">
          <a:xfrm>
            <a:off x="9677400" y="1828800"/>
            <a:ext cx="2743200" cy="3048000"/>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l="50737" t="18219" b="13464"/>
          <a:stretch/>
        </p:blipFill>
        <p:spPr bwMode="auto">
          <a:xfrm>
            <a:off x="14630400" y="1828800"/>
            <a:ext cx="3048000" cy="289560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9220200" y="4628852"/>
            <a:ext cx="8991600" cy="1692771"/>
          </a:xfrm>
          <a:prstGeom prst="rect">
            <a:avLst/>
          </a:prstGeom>
          <a:solidFill>
            <a:schemeClr val="bg1"/>
          </a:solidFill>
          <a:ln>
            <a:solidFill>
              <a:schemeClr val="bg1"/>
            </a:solidFill>
          </a:ln>
        </p:spPr>
        <p:txBody>
          <a:bodyPr wrap="square" rtlCol="0">
            <a:spAutoFit/>
          </a:bodyPr>
          <a:lstStyle/>
          <a:p>
            <a:r>
              <a:rPr lang="en-US" sz="2400" b="1" dirty="0" smtClean="0">
                <a:latin typeface="Century Gothic" panose="020B0502020202020204" pitchFamily="34" charset="0"/>
              </a:rPr>
              <a:t>Change 3: Louvers to Fiber Cement Siding</a:t>
            </a:r>
          </a:p>
          <a:p>
            <a:pPr marL="342900" indent="-342900">
              <a:buFont typeface="Arial" panose="020B0604020202020204" pitchFamily="34" charset="0"/>
              <a:buChar char="•"/>
            </a:pPr>
            <a:r>
              <a:rPr lang="en-US" sz="2000" dirty="0" smtClean="0">
                <a:latin typeface="Century Gothic" panose="020B0502020202020204" pitchFamily="34" charset="0"/>
              </a:rPr>
              <a:t>Stainless-steel screws</a:t>
            </a:r>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smtClean="0">
                <a:latin typeface="Century Gothic" panose="020B0502020202020204" pitchFamily="34" charset="0"/>
              </a:rPr>
              <a:t>Same exposure</a:t>
            </a:r>
          </a:p>
          <a:p>
            <a:pPr marL="342900" indent="-342900">
              <a:buFont typeface="Arial" panose="020B0604020202020204" pitchFamily="34" charset="0"/>
              <a:buChar char="•"/>
            </a:pPr>
            <a:r>
              <a:rPr lang="en-US" sz="2000" dirty="0" smtClean="0">
                <a:latin typeface="Century Gothic" panose="020B0502020202020204" pitchFamily="34" charset="0"/>
              </a:rPr>
              <a:t>Consistent look </a:t>
            </a:r>
          </a:p>
          <a:p>
            <a:pPr marL="342900" indent="-342900">
              <a:buFont typeface="Arial" panose="020B0604020202020204" pitchFamily="34" charset="0"/>
              <a:buChar char="•"/>
            </a:pPr>
            <a:endParaRPr lang="en-US" sz="2000" dirty="0">
              <a:latin typeface="Century Gothic" panose="020B0502020202020204" pitchFamily="34" charset="0"/>
            </a:endParaRPr>
          </a:p>
        </p:txBody>
      </p:sp>
      <p:sp>
        <p:nvSpPr>
          <p:cNvPr id="13" name="TextBox 12"/>
          <p:cNvSpPr txBox="1"/>
          <p:nvPr/>
        </p:nvSpPr>
        <p:spPr>
          <a:xfrm>
            <a:off x="18440400" y="4648200"/>
            <a:ext cx="8991600" cy="1692771"/>
          </a:xfrm>
          <a:prstGeom prst="rect">
            <a:avLst/>
          </a:prstGeom>
          <a:solidFill>
            <a:schemeClr val="bg1"/>
          </a:solidFill>
          <a:ln>
            <a:solidFill>
              <a:schemeClr val="bg1"/>
            </a:solidFill>
          </a:ln>
        </p:spPr>
        <p:txBody>
          <a:bodyPr wrap="square" rtlCol="0">
            <a:spAutoFit/>
          </a:bodyPr>
          <a:lstStyle/>
          <a:p>
            <a:r>
              <a:rPr lang="en-US" sz="2400" b="1" dirty="0" smtClean="0">
                <a:latin typeface="Century Gothic" panose="020B0502020202020204" pitchFamily="34" charset="0"/>
              </a:rPr>
              <a:t>Change 4:  Brick Veneer to Concrete</a:t>
            </a:r>
          </a:p>
          <a:p>
            <a:pPr marL="342900" indent="-342900">
              <a:buFont typeface="Arial" panose="020B0604020202020204" pitchFamily="34" charset="0"/>
              <a:buChar char="•"/>
            </a:pPr>
            <a:r>
              <a:rPr lang="en-US" sz="2000" dirty="0" smtClean="0">
                <a:latin typeface="Century Gothic" panose="020B0502020202020204" pitchFamily="34" charset="0"/>
              </a:rPr>
              <a:t>Dovetail connection to concrete</a:t>
            </a:r>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smtClean="0">
                <a:latin typeface="Century Gothic" panose="020B0502020202020204" pitchFamily="34" charset="0"/>
              </a:rPr>
              <a:t>Ties into the site</a:t>
            </a:r>
          </a:p>
          <a:p>
            <a:pPr marL="342900" indent="-342900">
              <a:buFont typeface="Arial" panose="020B0604020202020204" pitchFamily="34" charset="0"/>
              <a:buChar char="•"/>
            </a:pPr>
            <a:r>
              <a:rPr lang="en-US" sz="2000" dirty="0" err="1" smtClean="0">
                <a:latin typeface="Century Gothic" panose="020B0502020202020204" pitchFamily="34" charset="0"/>
              </a:rPr>
              <a:t>Hensel</a:t>
            </a:r>
            <a:r>
              <a:rPr lang="en-US" sz="2000" dirty="0" smtClean="0">
                <a:latin typeface="Century Gothic" panose="020B0502020202020204" pitchFamily="34" charset="0"/>
              </a:rPr>
              <a:t> Phelps will self-perform</a:t>
            </a:r>
          </a:p>
          <a:p>
            <a:pPr marL="342900" indent="-342900">
              <a:buFont typeface="Arial" panose="020B0604020202020204" pitchFamily="34" charset="0"/>
              <a:buChar char="•"/>
            </a:pPr>
            <a:r>
              <a:rPr lang="en-US" sz="2000" dirty="0" smtClean="0">
                <a:latin typeface="Century Gothic" panose="020B0502020202020204" pitchFamily="34" charset="0"/>
              </a:rPr>
              <a:t>Fewer wall materials</a:t>
            </a:r>
            <a:endParaRPr lang="en-US" sz="2000" dirty="0">
              <a:latin typeface="Century Gothic" panose="020B0502020202020204" pitchFamily="34" charset="0"/>
            </a:endParaRPr>
          </a:p>
        </p:txBody>
      </p:sp>
      <p:pic>
        <p:nvPicPr>
          <p:cNvPr id="14" name="Picture 13"/>
          <p:cNvPicPr/>
          <p:nvPr/>
        </p:nvPicPr>
        <p:blipFill rotWithShape="1">
          <a:blip r:embed="rId5" cstate="print">
            <a:extLst>
              <a:ext uri="{28A0092B-C50C-407E-A947-70E740481C1C}">
                <a14:useLocalDpi xmlns:a14="http://schemas.microsoft.com/office/drawing/2010/main" val="0"/>
              </a:ext>
            </a:extLst>
          </a:blip>
          <a:srcRect t="19639" r="35028" b="30444"/>
          <a:stretch/>
        </p:blipFill>
        <p:spPr bwMode="auto">
          <a:xfrm>
            <a:off x="18356239" y="1752600"/>
            <a:ext cx="3665561" cy="2593074"/>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6" cstate="print">
            <a:extLst>
              <a:ext uri="{28A0092B-C50C-407E-A947-70E740481C1C}">
                <a14:useLocalDpi xmlns:a14="http://schemas.microsoft.com/office/drawing/2010/main" val="0"/>
              </a:ext>
            </a:extLst>
          </a:blip>
          <a:srcRect l="16468" t="25298" r="25716" b="7399"/>
          <a:stretch/>
        </p:blipFill>
        <p:spPr bwMode="auto">
          <a:xfrm>
            <a:off x="23241000" y="1600200"/>
            <a:ext cx="3439235" cy="30025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4224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0" y="86380"/>
            <a:ext cx="9144000" cy="523220"/>
          </a:xfrm>
          <a:prstGeom prst="rect">
            <a:avLst/>
          </a:prstGeom>
          <a:noFill/>
        </p:spPr>
        <p:txBody>
          <a:bodyPr wrap="square" rtlCol="0">
            <a:spAutoFit/>
          </a:bodyPr>
          <a:lstStyle/>
          <a:p>
            <a:pPr algn="ctr"/>
            <a:r>
              <a:rPr lang="en-US" sz="2800" b="1" dirty="0" smtClean="0">
                <a:latin typeface="Century Gothic" panose="020B0502020202020204" pitchFamily="34" charset="0"/>
              </a:rPr>
              <a:t>Analysis 3 – Façade Study</a:t>
            </a:r>
            <a:endParaRPr lang="en-US" sz="2800" b="1" dirty="0">
              <a:latin typeface="Century Gothic" panose="020B0502020202020204" pitchFamily="34" charset="0"/>
            </a:endParaRPr>
          </a:p>
        </p:txBody>
      </p:sp>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Architectural Breadth</a:t>
            </a:r>
            <a:endParaRPr lang="en-US" sz="4000" b="1" dirty="0">
              <a:latin typeface="Century Gothic" panose="020B0502020202020204" pitchFamily="34" charset="0"/>
            </a:endParaRPr>
          </a:p>
        </p:txBody>
      </p:sp>
      <p:sp>
        <p:nvSpPr>
          <p:cNvPr id="4" name="TextBox 3"/>
          <p:cNvSpPr txBox="1"/>
          <p:nvPr/>
        </p:nvSpPr>
        <p:spPr>
          <a:xfrm>
            <a:off x="0" y="1295400"/>
            <a:ext cx="6477000" cy="5239896"/>
          </a:xfrm>
          <a:prstGeom prst="rect">
            <a:avLst/>
          </a:prstGeom>
          <a:noFill/>
        </p:spPr>
        <p:txBody>
          <a:bodyPr wrap="square" rtlCol="0">
            <a:spAutoFit/>
          </a:bodyPr>
          <a:lstStyle/>
          <a:p>
            <a:pPr lvl="0"/>
            <a:r>
              <a:rPr lang="en-US" sz="1750" dirty="0">
                <a:latin typeface="Century Gothic" panose="020B0502020202020204" pitchFamily="34" charset="0"/>
              </a:rPr>
              <a:t>Project Background </a:t>
            </a:r>
          </a:p>
          <a:p>
            <a:pPr lvl="0"/>
            <a:r>
              <a:rPr lang="en-US" sz="1750" dirty="0" smtClean="0">
                <a:latin typeface="Century Gothic" panose="020B0502020202020204" pitchFamily="34" charset="0"/>
              </a:rPr>
              <a:t>Analysis </a:t>
            </a:r>
            <a:r>
              <a:rPr lang="en-US" sz="1750" dirty="0">
                <a:latin typeface="Century Gothic" panose="020B0502020202020204" pitchFamily="34" charset="0"/>
              </a:rPr>
              <a:t>1 – Alternative Delivery Method </a:t>
            </a:r>
            <a:r>
              <a:rPr lang="en-US" sz="1750" dirty="0" smtClean="0">
                <a:latin typeface="Century Gothic" panose="020B0502020202020204" pitchFamily="34" charset="0"/>
              </a:rPr>
              <a:t>	</a:t>
            </a:r>
          </a:p>
          <a:p>
            <a:pPr lvl="0"/>
            <a:r>
              <a:rPr lang="en-US" sz="1750" dirty="0">
                <a:latin typeface="Century Gothic" panose="020B0502020202020204" pitchFamily="34" charset="0"/>
              </a:rPr>
              <a:t>	</a:t>
            </a:r>
            <a:r>
              <a:rPr lang="en-US" sz="1750" dirty="0" smtClean="0">
                <a:latin typeface="Century Gothic" panose="020B0502020202020204" pitchFamily="34" charset="0"/>
              </a:rPr>
              <a:t>Background</a:t>
            </a:r>
            <a:endParaRPr lang="en-US" sz="1750" dirty="0">
              <a:latin typeface="Century Gothic" panose="020B0502020202020204" pitchFamily="34" charset="0"/>
            </a:endParaRPr>
          </a:p>
          <a:p>
            <a:pPr lvl="1"/>
            <a:r>
              <a:rPr lang="en-US" sz="1750" dirty="0" smtClean="0">
                <a:latin typeface="Century Gothic" panose="020B0502020202020204" pitchFamily="34" charset="0"/>
              </a:rPr>
              <a:t>	Research/Comparisons</a:t>
            </a:r>
            <a:endParaRPr lang="en-US" sz="1750" dirty="0">
              <a:latin typeface="Century Gothic" panose="020B0502020202020204" pitchFamily="34" charset="0"/>
            </a:endParaRPr>
          </a:p>
          <a:p>
            <a:pPr lvl="1"/>
            <a:r>
              <a:rPr lang="en-US" sz="1750" dirty="0" smtClean="0">
                <a:latin typeface="Century Gothic" panose="020B0502020202020204" pitchFamily="34" charset="0"/>
              </a:rPr>
              <a:t>	Schedule </a:t>
            </a:r>
            <a:r>
              <a:rPr lang="en-US" sz="1750" dirty="0">
                <a:latin typeface="Century Gothic" panose="020B0502020202020204" pitchFamily="34" charset="0"/>
              </a:rPr>
              <a:t>reduction</a:t>
            </a:r>
          </a:p>
          <a:p>
            <a:pPr lvl="0"/>
            <a:r>
              <a:rPr lang="en-US" sz="1750" dirty="0">
                <a:latin typeface="Century Gothic" panose="020B0502020202020204" pitchFamily="34" charset="0"/>
              </a:rPr>
              <a:t>Analysis 2 – SIPS </a:t>
            </a:r>
          </a:p>
          <a:p>
            <a:pPr lvl="0"/>
            <a:r>
              <a:rPr lang="en-US" sz="1750" dirty="0" smtClean="0">
                <a:latin typeface="Century Gothic" panose="020B0502020202020204" pitchFamily="34" charset="0"/>
              </a:rPr>
              <a:t>	Sequence </a:t>
            </a:r>
            <a:r>
              <a:rPr lang="en-US" sz="1750" dirty="0">
                <a:latin typeface="Century Gothic" panose="020B0502020202020204" pitchFamily="34" charset="0"/>
              </a:rPr>
              <a:t>&amp; crews</a:t>
            </a:r>
          </a:p>
          <a:p>
            <a:pPr lvl="1"/>
            <a:r>
              <a:rPr lang="en-US" sz="1750" dirty="0" smtClean="0">
                <a:latin typeface="Century Gothic" panose="020B0502020202020204" pitchFamily="34" charset="0"/>
              </a:rPr>
              <a:t>	Different </a:t>
            </a:r>
            <a:r>
              <a:rPr lang="en-US" sz="1750" dirty="0">
                <a:latin typeface="Century Gothic" panose="020B0502020202020204" pitchFamily="34" charset="0"/>
              </a:rPr>
              <a:t>SIPS </a:t>
            </a:r>
            <a:r>
              <a:rPr lang="en-US" sz="1750" dirty="0" smtClean="0">
                <a:latin typeface="Century Gothic" panose="020B0502020202020204" pitchFamily="34" charset="0"/>
              </a:rPr>
              <a:t>Options</a:t>
            </a:r>
          </a:p>
          <a:p>
            <a:r>
              <a:rPr lang="en-US" sz="1950" b="1" dirty="0" smtClean="0">
                <a:latin typeface="Century Gothic" panose="020B0502020202020204" pitchFamily="34" charset="0"/>
              </a:rPr>
              <a:t>Analysis 3 – Façade Study </a:t>
            </a:r>
          </a:p>
          <a:p>
            <a:pPr lvl="0"/>
            <a:r>
              <a:rPr lang="en-US" sz="1750" dirty="0" smtClean="0">
                <a:latin typeface="Century Gothic" panose="020B0502020202020204" pitchFamily="34" charset="0"/>
              </a:rPr>
              <a:t>	Background</a:t>
            </a:r>
          </a:p>
          <a:p>
            <a:pPr lvl="1"/>
            <a:r>
              <a:rPr lang="en-US" sz="1750" b="1" dirty="0" smtClean="0">
                <a:latin typeface="Century Gothic" panose="020B0502020202020204" pitchFamily="34" charset="0"/>
              </a:rPr>
              <a:t>	</a:t>
            </a:r>
            <a:r>
              <a:rPr lang="en-US" sz="1750" dirty="0" smtClean="0">
                <a:latin typeface="Century Gothic" panose="020B0502020202020204" pitchFamily="34" charset="0"/>
              </a:rPr>
              <a:t>Materials/Research</a:t>
            </a:r>
            <a:endParaRPr lang="en-US" sz="1750" dirty="0">
              <a:latin typeface="Century Gothic" panose="020B0502020202020204" pitchFamily="34" charset="0"/>
            </a:endParaRPr>
          </a:p>
          <a:p>
            <a:pPr lvl="1"/>
            <a:r>
              <a:rPr lang="en-US" sz="1750" dirty="0" smtClean="0">
                <a:latin typeface="Century Gothic" panose="020B0502020202020204" pitchFamily="34" charset="0"/>
              </a:rPr>
              <a:t>	</a:t>
            </a:r>
            <a:r>
              <a:rPr lang="en-US" sz="1750" b="1" dirty="0" smtClean="0">
                <a:latin typeface="Century Gothic" panose="020B0502020202020204" pitchFamily="34" charset="0"/>
              </a:rPr>
              <a:t>Architectural </a:t>
            </a:r>
            <a:r>
              <a:rPr lang="en-US" sz="1750" b="1" dirty="0">
                <a:latin typeface="Century Gothic" panose="020B0502020202020204" pitchFamily="34" charset="0"/>
              </a:rPr>
              <a:t>Breadth </a:t>
            </a:r>
            <a:endParaRPr lang="en-US" sz="1750" b="1" dirty="0" smtClean="0">
              <a:latin typeface="Century Gothic" panose="020B0502020202020204" pitchFamily="34" charset="0"/>
            </a:endParaRPr>
          </a:p>
          <a:p>
            <a:pPr lvl="1"/>
            <a:r>
              <a:rPr lang="en-US" sz="1750" b="1" dirty="0">
                <a:latin typeface="Century Gothic" panose="020B0502020202020204" pitchFamily="34" charset="0"/>
              </a:rPr>
              <a:t>	</a:t>
            </a:r>
            <a:r>
              <a:rPr lang="en-US" sz="1750" b="1" dirty="0" smtClean="0">
                <a:latin typeface="Century Gothic" panose="020B0502020202020204" pitchFamily="34" charset="0"/>
              </a:rPr>
              <a:t>	</a:t>
            </a:r>
            <a:r>
              <a:rPr lang="en-US" sz="1750" dirty="0" smtClean="0">
                <a:latin typeface="Century Gothic" panose="020B0502020202020204" pitchFamily="34" charset="0"/>
              </a:rPr>
              <a:t>Changes</a:t>
            </a:r>
            <a:endParaRPr lang="en-US" sz="1750" dirty="0">
              <a:latin typeface="Century Gothic" panose="020B0502020202020204" pitchFamily="34" charset="0"/>
            </a:endParaRPr>
          </a:p>
          <a:p>
            <a:pPr lvl="2"/>
            <a:r>
              <a:rPr lang="en-US" sz="1750" dirty="0" smtClean="0">
                <a:latin typeface="Century Gothic" panose="020B0502020202020204" pitchFamily="34" charset="0"/>
              </a:rPr>
              <a:t>	</a:t>
            </a:r>
            <a:r>
              <a:rPr lang="en-US" sz="1750" b="1" dirty="0" smtClean="0">
                <a:latin typeface="Century Gothic" panose="020B0502020202020204" pitchFamily="34" charset="0"/>
              </a:rPr>
              <a:t>Model</a:t>
            </a:r>
            <a:endParaRPr lang="en-US" sz="1750" b="1" dirty="0">
              <a:latin typeface="Century Gothic" panose="020B0502020202020204" pitchFamily="34" charset="0"/>
            </a:endParaRPr>
          </a:p>
          <a:p>
            <a:pPr lvl="1"/>
            <a:r>
              <a:rPr lang="en-US" sz="1750" dirty="0" smtClean="0">
                <a:latin typeface="Century Gothic" panose="020B0502020202020204" pitchFamily="34" charset="0"/>
              </a:rPr>
              <a:t>	Mechanical </a:t>
            </a:r>
            <a:r>
              <a:rPr lang="en-US" sz="1750" dirty="0">
                <a:latin typeface="Century Gothic" panose="020B0502020202020204" pitchFamily="34" charset="0"/>
              </a:rPr>
              <a:t>Breadth</a:t>
            </a:r>
          </a:p>
          <a:p>
            <a:pPr lvl="2"/>
            <a:r>
              <a:rPr lang="en-US" sz="1750" dirty="0" smtClean="0">
                <a:latin typeface="Century Gothic" panose="020B0502020202020204" pitchFamily="34" charset="0"/>
              </a:rPr>
              <a:t>	R-value</a:t>
            </a:r>
            <a:r>
              <a:rPr lang="en-US" sz="1750" dirty="0">
                <a:latin typeface="Century Gothic" panose="020B0502020202020204" pitchFamily="34" charset="0"/>
              </a:rPr>
              <a:t> </a:t>
            </a:r>
            <a:r>
              <a:rPr lang="en-US" sz="1750" dirty="0" smtClean="0">
                <a:latin typeface="Century Gothic" panose="020B0502020202020204" pitchFamily="34" charset="0"/>
              </a:rPr>
              <a:t>&amp; Condensation</a:t>
            </a:r>
          </a:p>
          <a:p>
            <a:pPr lvl="2"/>
            <a:r>
              <a:rPr lang="en-US" sz="1750" dirty="0">
                <a:latin typeface="Century Gothic" pitchFamily="34" charset="0"/>
              </a:rPr>
              <a:t>Production &amp; Cost</a:t>
            </a:r>
          </a:p>
          <a:p>
            <a:pPr lvl="0"/>
            <a:r>
              <a:rPr lang="en-US" sz="1750" dirty="0" smtClean="0">
                <a:latin typeface="Century Gothic" panose="020B0502020202020204" pitchFamily="34" charset="0"/>
              </a:rPr>
              <a:t>Recommendations</a:t>
            </a:r>
          </a:p>
          <a:p>
            <a:pPr lvl="0"/>
            <a:r>
              <a:rPr lang="en-US" sz="1750" dirty="0" smtClean="0">
                <a:latin typeface="Century Gothic" panose="020B0502020202020204" pitchFamily="34" charset="0"/>
              </a:rPr>
              <a:t>Acknowledgements </a:t>
            </a:r>
            <a:endParaRPr lang="en-US" sz="1750" dirty="0">
              <a:latin typeface="Century Gothic" panose="020B0502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9544"/>
          <a:stretch/>
        </p:blipFill>
        <p:spPr>
          <a:xfrm>
            <a:off x="18316074" y="1407695"/>
            <a:ext cx="9144000" cy="5526505"/>
          </a:xfrm>
          <a:prstGeom prst="rect">
            <a:avLst/>
          </a:prstGeom>
        </p:spPr>
      </p:pic>
      <p:pic>
        <p:nvPicPr>
          <p:cNvPr id="7" name="Picture 6" descr="model with brick.jpg"/>
          <p:cNvPicPr>
            <a:picLocks noChangeAspect="1"/>
          </p:cNvPicPr>
          <p:nvPr/>
        </p:nvPicPr>
        <p:blipFill>
          <a:blip r:embed="rId4" cstate="print"/>
          <a:srcRect t="11345"/>
          <a:stretch>
            <a:fillRect/>
          </a:stretch>
        </p:blipFill>
        <p:spPr>
          <a:xfrm>
            <a:off x="9144000" y="1447801"/>
            <a:ext cx="9144000" cy="5486399"/>
          </a:xfrm>
          <a:prstGeom prst="rect">
            <a:avLst/>
          </a:prstGeom>
        </p:spPr>
      </p:pic>
    </p:spTree>
    <p:extLst>
      <p:ext uri="{BB962C8B-B14F-4D97-AF65-F5344CB8AC3E}">
        <p14:creationId xmlns:p14="http://schemas.microsoft.com/office/powerpoint/2010/main" val="2257098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Project Background</a:t>
            </a:r>
            <a:endParaRPr lang="en-US" sz="4000" b="1" dirty="0">
              <a:latin typeface="Century Gothic" panose="020B0502020202020204" pitchFamily="34" charset="0"/>
            </a:endParaRPr>
          </a:p>
        </p:txBody>
      </p:sp>
      <p:sp>
        <p:nvSpPr>
          <p:cNvPr id="3" name="Text Box 2"/>
          <p:cNvSpPr txBox="1">
            <a:spLocks noChangeArrowheads="1"/>
          </p:cNvSpPr>
          <p:nvPr/>
        </p:nvSpPr>
        <p:spPr bwMode="auto">
          <a:xfrm>
            <a:off x="2562726" y="1676400"/>
            <a:ext cx="4295274" cy="5105400"/>
          </a:xfrm>
          <a:prstGeom prst="rect">
            <a:avLst/>
          </a:prstGeom>
          <a:noFill/>
          <a:ln>
            <a:noFill/>
          </a:ln>
          <a:extLst>
            <a:ext uri="{909E8E84-426E-40DD-AFC4-6F175D3DCCD1}">
              <a14:hiddenFill xmlns:a14="http://schemas.microsoft.com/office/drawing/2010/main">
                <a:solidFill>
                  <a:srgbClr val="4E0B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Century Gothic" pitchFamily="34" charset="0"/>
                <a:cs typeface="Arial" pitchFamily="34" charset="0"/>
              </a:rPr>
              <a:t>Statistics</a:t>
            </a:r>
            <a:endParaRPr kumimoji="0" lang="en-US" altLang="en-US" sz="28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entury Gothic" pitchFamily="34" charset="0"/>
                <a:cs typeface="Arial" pitchFamily="34" charset="0"/>
              </a:rPr>
              <a:t>Size</a:t>
            </a:r>
            <a:r>
              <a:rPr kumimoji="0" lang="en-US" altLang="en-US" sz="2400" b="0" i="0" u="none" strike="noStrike" cap="none" normalizeH="0" baseline="0" dirty="0" smtClean="0">
                <a:ln>
                  <a:noFill/>
                </a:ln>
                <a:solidFill>
                  <a:schemeClr val="tx1"/>
                </a:solidFill>
                <a:effectLst/>
                <a:latin typeface="Century Gothic" pitchFamily="34" charset="0"/>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entury Gothic" pitchFamily="34" charset="0"/>
                <a:cs typeface="Arial" pitchFamily="34" charset="0"/>
              </a:rPr>
              <a:t>72,000 GSF</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entury Gothic" pitchFamily="34" charset="0"/>
                <a:cs typeface="Arial" pitchFamily="34" charset="0"/>
              </a:rPr>
              <a:t>Stories</a:t>
            </a:r>
            <a:r>
              <a:rPr kumimoji="0" lang="en-US" altLang="en-US" sz="2400" b="0" i="0" u="none" strike="noStrike" cap="none" normalizeH="0" baseline="0" dirty="0" smtClean="0">
                <a:ln>
                  <a:noFill/>
                </a:ln>
                <a:solidFill>
                  <a:schemeClr val="tx1"/>
                </a:solidFill>
                <a:effectLst/>
                <a:latin typeface="Century Gothic" pitchFamily="34" charset="0"/>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entury Gothic" pitchFamily="34" charset="0"/>
                <a:cs typeface="Arial" pitchFamily="34" charset="0"/>
              </a:rPr>
              <a:t>2 plus a penthouse</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entury Gothic" pitchFamily="34" charset="0"/>
                <a:cs typeface="Arial" pitchFamily="34" charset="0"/>
              </a:rPr>
              <a:t>Delivery Method</a:t>
            </a:r>
            <a:r>
              <a:rPr kumimoji="0" lang="en-US" altLang="en-US" sz="2400" b="0" i="0" u="none" strike="noStrike" cap="none" normalizeH="0" baseline="0" dirty="0" smtClean="0">
                <a:ln>
                  <a:noFill/>
                </a:ln>
                <a:solidFill>
                  <a:schemeClr val="tx1"/>
                </a:solidFill>
                <a:effectLst/>
                <a:latin typeface="Century Gothic" pitchFamily="34" charset="0"/>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entury Gothic" pitchFamily="34" charset="0"/>
                <a:cs typeface="Arial" pitchFamily="34" charset="0"/>
              </a:rPr>
              <a:t>Design-Bid-Build</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entury Gothic" pitchFamily="34" charset="0"/>
                <a:cs typeface="Arial" pitchFamily="34" charset="0"/>
              </a:rPr>
              <a:t>Contract Value</a:t>
            </a:r>
            <a:r>
              <a:rPr kumimoji="0" lang="en-US" altLang="en-US" sz="2400" b="0" i="0" u="none" strike="noStrike" cap="none" normalizeH="0" baseline="0" dirty="0" smtClean="0">
                <a:ln>
                  <a:noFill/>
                </a:ln>
                <a:solidFill>
                  <a:schemeClr val="tx1"/>
                </a:solidFill>
                <a:effectLst/>
                <a:latin typeface="Century Gothic" pitchFamily="34" charset="0"/>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entury Gothic" pitchFamily="34" charset="0"/>
                <a:cs typeface="Arial" pitchFamily="34" charset="0"/>
              </a:rPr>
              <a:t>$41 million</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entury Gothic" pitchFamily="34" charset="0"/>
                <a:cs typeface="Arial" pitchFamily="34" charset="0"/>
              </a:rPr>
              <a:t>Construction Dates</a:t>
            </a:r>
            <a:r>
              <a:rPr kumimoji="0" lang="en-US" altLang="en-US" sz="2400" b="0" i="0" u="none" strike="noStrike" cap="none" normalizeH="0" baseline="0" dirty="0" smtClean="0">
                <a:ln>
                  <a:noFill/>
                </a:ln>
                <a:solidFill>
                  <a:schemeClr val="tx1"/>
                </a:solidFill>
                <a:effectLst/>
                <a:latin typeface="Century Gothic" pitchFamily="34" charset="0"/>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entury Gothic" pitchFamily="34" charset="0"/>
                <a:cs typeface="Arial" pitchFamily="34" charset="0"/>
              </a:rPr>
              <a:t>6/1/11-4/22/13</a:t>
            </a:r>
          </a:p>
          <a:p>
            <a:pPr marL="0" marR="0" lvl="0" indent="0" defTabSz="914400" rtl="0" eaLnBrk="1" fontAlgn="base" latinLnBrk="0" hangingPunct="1">
              <a:lnSpc>
                <a:spcPct val="100000"/>
              </a:lnSpc>
              <a:spcBef>
                <a:spcPct val="0"/>
              </a:spcBef>
              <a:spcAft>
                <a:spcPct val="0"/>
              </a:spcAft>
              <a:buClrTx/>
              <a:buSzTx/>
              <a:buFontTx/>
              <a:buNone/>
              <a:tabLst/>
            </a:pPr>
            <a:r>
              <a:rPr lang="en-US" altLang="en-US" sz="2400" b="1" dirty="0" smtClean="0">
                <a:latin typeface="Century Gothic" pitchFamily="34" charset="0"/>
                <a:cs typeface="Arial" pitchFamily="34" charset="0"/>
              </a:rPr>
              <a:t>LEED: </a:t>
            </a:r>
          </a:p>
          <a:p>
            <a:pPr marL="0" marR="0" lvl="0" indent="0" defTabSz="914400" rtl="0" eaLnBrk="1" fontAlgn="base" latinLnBrk="0" hangingPunct="1">
              <a:lnSpc>
                <a:spcPct val="100000"/>
              </a:lnSpc>
              <a:spcBef>
                <a:spcPct val="0"/>
              </a:spcBef>
              <a:spcAft>
                <a:spcPct val="0"/>
              </a:spcAft>
              <a:buClrTx/>
              <a:buSzTx/>
              <a:buFontTx/>
              <a:buNone/>
              <a:tabLst/>
            </a:pPr>
            <a:r>
              <a:rPr lang="en-US" altLang="en-US" sz="2400" dirty="0" smtClean="0">
                <a:latin typeface="Century Gothic" pitchFamily="34" charset="0"/>
                <a:cs typeface="Arial" pitchFamily="34" charset="0"/>
              </a:rPr>
              <a:t>Platinum</a:t>
            </a:r>
            <a:endParaRPr kumimoji="0" lang="en-US" altLang="en-US" sz="24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entury Gothic" pitchFamily="34" charset="0"/>
              <a:cs typeface="Arial" pitchFamily="34" charset="0"/>
            </a:endParaRPr>
          </a:p>
        </p:txBody>
      </p:sp>
      <p:pic>
        <p:nvPicPr>
          <p:cNvPr id="5" name="Picture 4"/>
          <p:cNvPicPr/>
          <p:nvPr/>
        </p:nvPicPr>
        <p:blipFill>
          <a:blip r:embed="rId3" cstate="print"/>
          <a:srcRect t="38346" b="27569"/>
          <a:stretch>
            <a:fillRect/>
          </a:stretch>
        </p:blipFill>
        <p:spPr bwMode="auto">
          <a:xfrm>
            <a:off x="8249653" y="4152900"/>
            <a:ext cx="10668000" cy="2713121"/>
          </a:xfrm>
          <a:prstGeom prst="rect">
            <a:avLst/>
          </a:prstGeom>
          <a:ln>
            <a:noFill/>
          </a:ln>
          <a:effectLst>
            <a:softEdge rad="112500"/>
          </a:effectLst>
        </p:spPr>
      </p:pic>
      <p:graphicFrame>
        <p:nvGraphicFramePr>
          <p:cNvPr id="7" name="Table 6"/>
          <p:cNvGraphicFramePr>
            <a:graphicFrameLocks noGrp="1"/>
          </p:cNvGraphicFramePr>
          <p:nvPr>
            <p:extLst>
              <p:ext uri="{D42A27DB-BD31-4B8C-83A1-F6EECF244321}">
                <p14:modId xmlns:p14="http://schemas.microsoft.com/office/powerpoint/2010/main" val="2043064551"/>
              </p:ext>
            </p:extLst>
          </p:nvPr>
        </p:nvGraphicFramePr>
        <p:xfrm>
          <a:off x="10860505" y="1676400"/>
          <a:ext cx="5719011" cy="2286000"/>
        </p:xfrm>
        <a:graphic>
          <a:graphicData uri="http://schemas.openxmlformats.org/drawingml/2006/table">
            <a:tbl>
              <a:tblPr firstRow="1" bandRow="1">
                <a:tableStyleId>{5C22544A-7EE6-4342-B048-85BDC9FD1C3A}</a:tableStyleId>
              </a:tblPr>
              <a:tblGrid>
                <a:gridCol w="3052011"/>
                <a:gridCol w="2667000"/>
              </a:tblGrid>
              <a:tr h="370840">
                <a:tc gridSpan="2">
                  <a:txBody>
                    <a:bodyPr/>
                    <a:lstStyle/>
                    <a:p>
                      <a:pPr algn="ctr"/>
                      <a:r>
                        <a:rPr lang="en-US" sz="2000" dirty="0" smtClean="0">
                          <a:latin typeface="Century Gothic" pitchFamily="34" charset="0"/>
                        </a:rPr>
                        <a:t>Project Team</a:t>
                      </a:r>
                      <a:endParaRPr lang="en-US" sz="2000" dirty="0">
                        <a:latin typeface="Century Gothic" pitchFamily="34" charset="0"/>
                      </a:endParaRPr>
                    </a:p>
                  </a:txBody>
                  <a:tcPr/>
                </a:tc>
                <a:tc hMerge="1">
                  <a:txBody>
                    <a:bodyPr/>
                    <a:lstStyle/>
                    <a:p>
                      <a:endParaRPr lang="en-US" dirty="0"/>
                    </a:p>
                  </a:txBody>
                  <a:tcPr/>
                </a:tc>
              </a:tr>
              <a:tr h="370840">
                <a:tc>
                  <a:txBody>
                    <a:bodyPr/>
                    <a:lstStyle/>
                    <a:p>
                      <a:r>
                        <a:rPr lang="en-US" sz="2000" dirty="0" smtClean="0">
                          <a:latin typeface="Century Gothic" pitchFamily="34" charset="0"/>
                        </a:rPr>
                        <a:t>Architect/MEP Engineer</a:t>
                      </a:r>
                      <a:endParaRPr lang="en-US" sz="2000" dirty="0">
                        <a:latin typeface="Century Gothic" pitchFamily="34" charset="0"/>
                      </a:endParaRPr>
                    </a:p>
                  </a:txBody>
                  <a:tcPr/>
                </a:tc>
                <a:tc>
                  <a:txBody>
                    <a:bodyPr/>
                    <a:lstStyle/>
                    <a:p>
                      <a:r>
                        <a:rPr lang="en-US" sz="2000" dirty="0" smtClean="0">
                          <a:latin typeface="Century Gothic" pitchFamily="34" charset="0"/>
                        </a:rPr>
                        <a:t>Ewing Cole</a:t>
                      </a:r>
                      <a:endParaRPr lang="en-US" sz="2000" dirty="0">
                        <a:latin typeface="Century Gothic" pitchFamily="34" charset="0"/>
                      </a:endParaRPr>
                    </a:p>
                  </a:txBody>
                  <a:tcPr/>
                </a:tc>
              </a:tr>
              <a:tr h="370840">
                <a:tc>
                  <a:txBody>
                    <a:bodyPr/>
                    <a:lstStyle/>
                    <a:p>
                      <a:r>
                        <a:rPr lang="en-US" sz="2000" dirty="0" smtClean="0">
                          <a:latin typeface="Century Gothic" pitchFamily="34" charset="0"/>
                        </a:rPr>
                        <a:t>General Contractor</a:t>
                      </a:r>
                      <a:endParaRPr lang="en-US" sz="2000" dirty="0">
                        <a:latin typeface="Century Gothic" pitchFamily="34" charset="0"/>
                      </a:endParaRPr>
                    </a:p>
                  </a:txBody>
                  <a:tcPr/>
                </a:tc>
                <a:tc>
                  <a:txBody>
                    <a:bodyPr/>
                    <a:lstStyle/>
                    <a:p>
                      <a:r>
                        <a:rPr lang="en-US" sz="2000" dirty="0" smtClean="0">
                          <a:latin typeface="Century Gothic" pitchFamily="34" charset="0"/>
                        </a:rPr>
                        <a:t>Hensel</a:t>
                      </a:r>
                      <a:r>
                        <a:rPr lang="en-US" sz="2000" baseline="0" dirty="0" smtClean="0">
                          <a:latin typeface="Century Gothic" pitchFamily="34" charset="0"/>
                        </a:rPr>
                        <a:t> Phelps</a:t>
                      </a:r>
                      <a:endParaRPr lang="en-US" sz="2000" dirty="0">
                        <a:latin typeface="Century Gothic" pitchFamily="34" charset="0"/>
                      </a:endParaRPr>
                    </a:p>
                  </a:txBody>
                  <a:tcPr/>
                </a:tc>
              </a:tr>
              <a:tr h="370840">
                <a:tc>
                  <a:txBody>
                    <a:bodyPr/>
                    <a:lstStyle/>
                    <a:p>
                      <a:r>
                        <a:rPr lang="en-US" sz="2000" dirty="0" smtClean="0">
                          <a:latin typeface="Century Gothic" pitchFamily="34" charset="0"/>
                        </a:rPr>
                        <a:t>Structural</a:t>
                      </a:r>
                      <a:r>
                        <a:rPr lang="en-US" sz="2000" baseline="0" dirty="0" smtClean="0">
                          <a:latin typeface="Century Gothic" pitchFamily="34" charset="0"/>
                        </a:rPr>
                        <a:t> Engineer</a:t>
                      </a:r>
                      <a:endParaRPr lang="en-US" sz="2000" dirty="0">
                        <a:latin typeface="Century Gothic" pitchFamily="34" charset="0"/>
                      </a:endParaRPr>
                    </a:p>
                  </a:txBody>
                  <a:tcPr/>
                </a:tc>
                <a:tc>
                  <a:txBody>
                    <a:bodyPr/>
                    <a:lstStyle/>
                    <a:p>
                      <a:r>
                        <a:rPr lang="en-US" sz="2000" dirty="0" smtClean="0">
                          <a:latin typeface="Century Gothic" pitchFamily="34" charset="0"/>
                        </a:rPr>
                        <a:t>Woods Peacock</a:t>
                      </a:r>
                      <a:endParaRPr lang="en-US" sz="2000" dirty="0">
                        <a:latin typeface="Century Gothic" pitchFamily="34" charset="0"/>
                      </a:endParaRPr>
                    </a:p>
                  </a:txBody>
                  <a:tcPr/>
                </a:tc>
              </a:tr>
              <a:tr h="370840">
                <a:tc>
                  <a:txBody>
                    <a:bodyPr/>
                    <a:lstStyle/>
                    <a:p>
                      <a:r>
                        <a:rPr lang="en-US" sz="2000" dirty="0" smtClean="0">
                          <a:latin typeface="Century Gothic" pitchFamily="34" charset="0"/>
                        </a:rPr>
                        <a:t>Civil</a:t>
                      </a:r>
                      <a:r>
                        <a:rPr lang="en-US" sz="2000" baseline="0" dirty="0" smtClean="0">
                          <a:latin typeface="Century Gothic" pitchFamily="34" charset="0"/>
                        </a:rPr>
                        <a:t> Engineer</a:t>
                      </a:r>
                      <a:endParaRPr lang="en-US" sz="2000" dirty="0">
                        <a:latin typeface="Century Gothic" pitchFamily="34" charset="0"/>
                      </a:endParaRPr>
                    </a:p>
                  </a:txBody>
                  <a:tcPr/>
                </a:tc>
                <a:tc>
                  <a:txBody>
                    <a:bodyPr/>
                    <a:lstStyle/>
                    <a:p>
                      <a:r>
                        <a:rPr lang="en-US" sz="2000" dirty="0" smtClean="0">
                          <a:latin typeface="Century Gothic" pitchFamily="34" charset="0"/>
                        </a:rPr>
                        <a:t>Alpha Corporation</a:t>
                      </a:r>
                      <a:endParaRPr lang="en-US" sz="2000" dirty="0">
                        <a:latin typeface="Century Gothic" pitchFamily="34" charset="0"/>
                      </a:endParaRP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78227544"/>
              </p:ext>
            </p:extLst>
          </p:nvPr>
        </p:nvGraphicFramePr>
        <p:xfrm>
          <a:off x="19202400" y="1676400"/>
          <a:ext cx="7924800" cy="3804920"/>
        </p:xfrm>
        <a:graphic>
          <a:graphicData uri="http://schemas.openxmlformats.org/drawingml/2006/table">
            <a:tbl>
              <a:tblPr firstRow="1" bandRow="1">
                <a:tableStyleId>{5C22544A-7EE6-4342-B048-85BDC9FD1C3A}</a:tableStyleId>
              </a:tblPr>
              <a:tblGrid>
                <a:gridCol w="2908457"/>
                <a:gridCol w="2593339"/>
                <a:gridCol w="2423004"/>
              </a:tblGrid>
              <a:tr h="370840">
                <a:tc>
                  <a:txBody>
                    <a:bodyPr/>
                    <a:lstStyle/>
                    <a:p>
                      <a:r>
                        <a:rPr lang="en-US" sz="2000" dirty="0" smtClean="0">
                          <a:latin typeface="Century Gothic" pitchFamily="34" charset="0"/>
                        </a:rPr>
                        <a:t>Schedule Summary</a:t>
                      </a:r>
                      <a:endParaRPr lang="en-US" sz="2000" dirty="0">
                        <a:latin typeface="Century Gothic" pitchFamily="34" charset="0"/>
                      </a:endParaRPr>
                    </a:p>
                  </a:txBody>
                  <a:tcPr>
                    <a:lnR w="3175" cap="flat" cmpd="sng" algn="ctr">
                      <a:solidFill>
                        <a:schemeClr val="bg1"/>
                      </a:solidFill>
                      <a:prstDash val="solid"/>
                      <a:round/>
                      <a:headEnd type="none" w="med" len="med"/>
                      <a:tailEnd type="none" w="med" len="med"/>
                    </a:lnR>
                  </a:tcPr>
                </a:tc>
                <a:tc>
                  <a:txBody>
                    <a:bodyPr/>
                    <a:lstStyle/>
                    <a:p>
                      <a:r>
                        <a:rPr lang="en-US" sz="2000" dirty="0" smtClean="0">
                          <a:latin typeface="Century Gothic" pitchFamily="34" charset="0"/>
                        </a:rPr>
                        <a:t>Start</a:t>
                      </a:r>
                      <a:endParaRPr lang="en-US" sz="2000" dirty="0">
                        <a:latin typeface="Century Gothic"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r>
                        <a:rPr lang="en-US" sz="2000" dirty="0" smtClean="0">
                          <a:latin typeface="Century Gothic" pitchFamily="34" charset="0"/>
                        </a:rPr>
                        <a:t>End</a:t>
                      </a:r>
                      <a:endParaRPr lang="en-US" sz="2000" dirty="0">
                        <a:latin typeface="Century Gothic" pitchFamily="34" charset="0"/>
                      </a:endParaRPr>
                    </a:p>
                  </a:txBody>
                  <a:tcPr>
                    <a:lnL w="3175" cap="flat" cmpd="sng" algn="ctr">
                      <a:solidFill>
                        <a:schemeClr val="bg1"/>
                      </a:solidFill>
                      <a:prstDash val="solid"/>
                      <a:round/>
                      <a:headEnd type="none" w="med" len="med"/>
                      <a:tailEnd type="none" w="med" len="med"/>
                    </a:lnL>
                  </a:tcPr>
                </a:tc>
              </a:tr>
              <a:tr h="370840">
                <a:tc>
                  <a:txBody>
                    <a:bodyPr/>
                    <a:lstStyle/>
                    <a:p>
                      <a:r>
                        <a:rPr lang="en-US" dirty="0" smtClean="0">
                          <a:latin typeface="Century Gothic" pitchFamily="34" charset="0"/>
                        </a:rPr>
                        <a:t>Notice to Proceed</a:t>
                      </a:r>
                    </a:p>
                  </a:txBody>
                  <a:tcPr>
                    <a:lnR w="3175" cap="flat" cmpd="sng" algn="ctr">
                      <a:solidFill>
                        <a:schemeClr val="bg1"/>
                      </a:solidFill>
                      <a:prstDash val="solid"/>
                      <a:round/>
                      <a:headEnd type="none" w="med" len="med"/>
                      <a:tailEnd type="none" w="med" len="med"/>
                    </a:lnR>
                  </a:tcPr>
                </a:tc>
                <a:tc>
                  <a:txBody>
                    <a:bodyPr/>
                    <a:lstStyle/>
                    <a:p>
                      <a:r>
                        <a:rPr lang="en-US" b="1" dirty="0" smtClean="0">
                          <a:latin typeface="Century Gothic" pitchFamily="34" charset="0"/>
                        </a:rPr>
                        <a:t>June 1, 2011</a:t>
                      </a:r>
                      <a:endParaRPr lang="en-US" b="1" dirty="0">
                        <a:latin typeface="Century Gothic"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endParaRPr lang="en-US" dirty="0">
                        <a:latin typeface="Century Gothic" pitchFamily="34" charset="0"/>
                      </a:endParaRPr>
                    </a:p>
                  </a:txBody>
                  <a:tcPr>
                    <a:lnL w="3175" cap="flat" cmpd="sng" algn="ctr">
                      <a:solidFill>
                        <a:schemeClr val="bg1"/>
                      </a:solidFill>
                      <a:prstDash val="solid"/>
                      <a:round/>
                      <a:headEnd type="none" w="med" len="med"/>
                      <a:tailEnd type="none" w="med" len="med"/>
                    </a:lnL>
                  </a:tcPr>
                </a:tc>
              </a:tr>
              <a:tr h="370840">
                <a:tc>
                  <a:txBody>
                    <a:bodyPr/>
                    <a:lstStyle/>
                    <a:p>
                      <a:r>
                        <a:rPr lang="en-US" dirty="0" smtClean="0">
                          <a:latin typeface="Century Gothic" pitchFamily="34" charset="0"/>
                        </a:rPr>
                        <a:t>Earthwork</a:t>
                      </a:r>
                    </a:p>
                  </a:txBody>
                  <a:tcPr>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November 3, 2011</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November 1, 2012</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tcPr>
                </a:tc>
              </a:tr>
              <a:tr h="370840">
                <a:tc>
                  <a:txBody>
                    <a:bodyPr/>
                    <a:lstStyle/>
                    <a:p>
                      <a:r>
                        <a:rPr lang="en-US" dirty="0" smtClean="0">
                          <a:latin typeface="Century Gothic" pitchFamily="34" charset="0"/>
                        </a:rPr>
                        <a:t>Concrete</a:t>
                      </a:r>
                      <a:endParaRPr lang="en-US" dirty="0">
                        <a:latin typeface="Century Gothic" pitchFamily="34" charset="0"/>
                      </a:endParaRPr>
                    </a:p>
                  </a:txBody>
                  <a:tcPr>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November</a:t>
                      </a:r>
                      <a:r>
                        <a:rPr lang="en-US" baseline="0" dirty="0" smtClean="0">
                          <a:latin typeface="Century Gothic" pitchFamily="34" charset="0"/>
                        </a:rPr>
                        <a:t> 7,2011</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November 12, 2012</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tcPr>
                </a:tc>
              </a:tr>
              <a:tr h="370840">
                <a:tc>
                  <a:txBody>
                    <a:bodyPr/>
                    <a:lstStyle/>
                    <a:p>
                      <a:r>
                        <a:rPr lang="en-US" dirty="0" smtClean="0">
                          <a:latin typeface="Century Gothic" pitchFamily="34" charset="0"/>
                        </a:rPr>
                        <a:t>Structural Steel</a:t>
                      </a:r>
                      <a:endParaRPr lang="en-US" dirty="0">
                        <a:latin typeface="Century Gothic" pitchFamily="34" charset="0"/>
                      </a:endParaRPr>
                    </a:p>
                  </a:txBody>
                  <a:tcPr>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February 22, 2012</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April 23,2012</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tcPr>
                </a:tc>
              </a:tr>
              <a:tr h="370840">
                <a:tc>
                  <a:txBody>
                    <a:bodyPr/>
                    <a:lstStyle/>
                    <a:p>
                      <a:r>
                        <a:rPr lang="en-US" dirty="0" smtClean="0">
                          <a:latin typeface="Century Gothic" pitchFamily="34" charset="0"/>
                        </a:rPr>
                        <a:t>HVAC</a:t>
                      </a:r>
                      <a:endParaRPr lang="en-US" dirty="0">
                        <a:latin typeface="Century Gothic" pitchFamily="34" charset="0"/>
                      </a:endParaRPr>
                    </a:p>
                  </a:txBody>
                  <a:tcPr>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October</a:t>
                      </a:r>
                      <a:r>
                        <a:rPr lang="en-US" baseline="0" dirty="0" smtClean="0">
                          <a:latin typeface="Century Gothic" pitchFamily="34" charset="0"/>
                        </a:rPr>
                        <a:t> 31, 2011</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November</a:t>
                      </a:r>
                      <a:r>
                        <a:rPr lang="en-US" baseline="0" dirty="0" smtClean="0">
                          <a:latin typeface="Century Gothic" pitchFamily="34" charset="0"/>
                        </a:rPr>
                        <a:t> 27, 2012</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tcPr>
                </a:tc>
              </a:tr>
              <a:tr h="441960">
                <a:tc>
                  <a:txBody>
                    <a:bodyPr/>
                    <a:lstStyle/>
                    <a:p>
                      <a:r>
                        <a:rPr lang="en-US" dirty="0" smtClean="0">
                          <a:latin typeface="Century Gothic" pitchFamily="34" charset="0"/>
                        </a:rPr>
                        <a:t>Electrical</a:t>
                      </a:r>
                      <a:endParaRPr lang="en-US" dirty="0">
                        <a:latin typeface="Century Gothic" pitchFamily="34" charset="0"/>
                      </a:endParaRPr>
                    </a:p>
                  </a:txBody>
                  <a:tcPr>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December 19, 2011</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November</a:t>
                      </a:r>
                      <a:r>
                        <a:rPr lang="en-US" baseline="0" dirty="0" smtClean="0">
                          <a:latin typeface="Century Gothic" pitchFamily="34" charset="0"/>
                        </a:rPr>
                        <a:t> 30, 2012</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tcPr>
                </a:tc>
              </a:tr>
              <a:tr h="370840">
                <a:tc>
                  <a:txBody>
                    <a:bodyPr/>
                    <a:lstStyle/>
                    <a:p>
                      <a:r>
                        <a:rPr lang="en-US" dirty="0" smtClean="0">
                          <a:latin typeface="Century Gothic" pitchFamily="34" charset="0"/>
                        </a:rPr>
                        <a:t>Plumbing</a:t>
                      </a:r>
                      <a:endParaRPr lang="en-US" dirty="0">
                        <a:latin typeface="Century Gothic" pitchFamily="34" charset="0"/>
                      </a:endParaRPr>
                    </a:p>
                  </a:txBody>
                  <a:tcPr>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December 21, 2011</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October 24, 2012</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tcPr>
                </a:tc>
              </a:tr>
              <a:tr h="370840">
                <a:tc>
                  <a:txBody>
                    <a:bodyPr/>
                    <a:lstStyle/>
                    <a:p>
                      <a:r>
                        <a:rPr lang="en-US" dirty="0" smtClean="0">
                          <a:latin typeface="Century Gothic" pitchFamily="34" charset="0"/>
                        </a:rPr>
                        <a:t>Specialty</a:t>
                      </a:r>
                      <a:r>
                        <a:rPr lang="en-US" baseline="0" dirty="0" smtClean="0">
                          <a:latin typeface="Century Gothic" pitchFamily="34" charset="0"/>
                        </a:rPr>
                        <a:t> Trades</a:t>
                      </a:r>
                      <a:endParaRPr lang="en-US" dirty="0">
                        <a:latin typeface="Century Gothic" pitchFamily="34" charset="0"/>
                      </a:endParaRPr>
                    </a:p>
                  </a:txBody>
                  <a:tcPr>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December 21,2011</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r>
                        <a:rPr lang="en-US" dirty="0" smtClean="0">
                          <a:latin typeface="Century Gothic" pitchFamily="34" charset="0"/>
                        </a:rPr>
                        <a:t>February 22, 2013</a:t>
                      </a:r>
                      <a:endParaRPr lang="en-US" dirty="0">
                        <a:latin typeface="Century Gothic" pitchFamily="34" charset="0"/>
                      </a:endParaRPr>
                    </a:p>
                  </a:txBody>
                  <a:tcPr>
                    <a:lnL w="3175" cap="flat" cmpd="sng" algn="ctr">
                      <a:solidFill>
                        <a:schemeClr val="bg1"/>
                      </a:solidFill>
                      <a:prstDash val="solid"/>
                      <a:round/>
                      <a:headEnd type="none" w="med" len="med"/>
                      <a:tailEnd type="none" w="med" len="med"/>
                    </a:lnL>
                  </a:tcPr>
                </a:tc>
              </a:tr>
              <a:tr h="370840">
                <a:tc>
                  <a:txBody>
                    <a:bodyPr/>
                    <a:lstStyle/>
                    <a:p>
                      <a:r>
                        <a:rPr lang="en-US" dirty="0" smtClean="0">
                          <a:latin typeface="Century Gothic" pitchFamily="34" charset="0"/>
                        </a:rPr>
                        <a:t>Turnover</a:t>
                      </a:r>
                      <a:endParaRPr lang="en-US" dirty="0">
                        <a:latin typeface="Century Gothic" pitchFamily="34" charset="0"/>
                      </a:endParaRPr>
                    </a:p>
                  </a:txBody>
                  <a:tcPr>
                    <a:lnR w="3175" cap="flat" cmpd="sng" algn="ctr">
                      <a:solidFill>
                        <a:schemeClr val="bg1"/>
                      </a:solidFill>
                      <a:prstDash val="solid"/>
                      <a:round/>
                      <a:headEnd type="none" w="med" len="med"/>
                      <a:tailEnd type="none" w="med" len="med"/>
                    </a:lnR>
                  </a:tcPr>
                </a:tc>
                <a:tc>
                  <a:txBody>
                    <a:bodyPr/>
                    <a:lstStyle/>
                    <a:p>
                      <a:endParaRPr lang="en-US" dirty="0">
                        <a:latin typeface="Century Gothic"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r>
                        <a:rPr lang="en-US" b="1" dirty="0" smtClean="0">
                          <a:latin typeface="Century Gothic" pitchFamily="34" charset="0"/>
                        </a:rPr>
                        <a:t>April</a:t>
                      </a:r>
                      <a:r>
                        <a:rPr lang="en-US" b="1" baseline="0" dirty="0" smtClean="0">
                          <a:latin typeface="Century Gothic" pitchFamily="34" charset="0"/>
                        </a:rPr>
                        <a:t> 22, 2013</a:t>
                      </a:r>
                      <a:endParaRPr lang="en-US" b="1" dirty="0">
                        <a:latin typeface="Century Gothic" pitchFamily="34" charset="0"/>
                      </a:endParaRPr>
                    </a:p>
                  </a:txBody>
                  <a:tcPr>
                    <a:lnL w="3175"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726285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0" y="86380"/>
            <a:ext cx="9144000" cy="523220"/>
          </a:xfrm>
          <a:prstGeom prst="rect">
            <a:avLst/>
          </a:prstGeom>
          <a:noFill/>
        </p:spPr>
        <p:txBody>
          <a:bodyPr wrap="square" rtlCol="0">
            <a:spAutoFit/>
          </a:bodyPr>
          <a:lstStyle/>
          <a:p>
            <a:pPr algn="ctr"/>
            <a:r>
              <a:rPr lang="en-US" sz="2800" b="1" dirty="0" smtClean="0">
                <a:latin typeface="Century Gothic" panose="020B0502020202020204" pitchFamily="34" charset="0"/>
              </a:rPr>
              <a:t>Analysis 3 – Façade Study</a:t>
            </a:r>
            <a:endParaRPr lang="en-US" sz="2800" b="1" dirty="0">
              <a:latin typeface="Century Gothic" panose="020B0502020202020204" pitchFamily="34" charset="0"/>
            </a:endParaRPr>
          </a:p>
        </p:txBody>
      </p:sp>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Mechanical Breadth</a:t>
            </a:r>
            <a:endParaRPr lang="en-US" sz="4000" b="1" dirty="0">
              <a:latin typeface="Century Gothic" panose="020B0502020202020204" pitchFamily="34" charset="0"/>
            </a:endParaRPr>
          </a:p>
        </p:txBody>
      </p:sp>
      <p:sp>
        <p:nvSpPr>
          <p:cNvPr id="4" name="TextBox 3"/>
          <p:cNvSpPr txBox="1"/>
          <p:nvPr/>
        </p:nvSpPr>
        <p:spPr>
          <a:xfrm>
            <a:off x="0" y="1295400"/>
            <a:ext cx="6477000" cy="5239896"/>
          </a:xfrm>
          <a:prstGeom prst="rect">
            <a:avLst/>
          </a:prstGeom>
          <a:noFill/>
        </p:spPr>
        <p:txBody>
          <a:bodyPr wrap="square" rtlCol="0">
            <a:spAutoFit/>
          </a:bodyPr>
          <a:lstStyle/>
          <a:p>
            <a:pPr lvl="0"/>
            <a:r>
              <a:rPr lang="en-US" sz="1750" dirty="0">
                <a:latin typeface="Century Gothic" panose="020B0502020202020204" pitchFamily="34" charset="0"/>
              </a:rPr>
              <a:t>Project Background </a:t>
            </a:r>
          </a:p>
          <a:p>
            <a:pPr lvl="0"/>
            <a:r>
              <a:rPr lang="en-US" sz="1750" dirty="0" smtClean="0">
                <a:latin typeface="Century Gothic" panose="020B0502020202020204" pitchFamily="34" charset="0"/>
              </a:rPr>
              <a:t>Analysis </a:t>
            </a:r>
            <a:r>
              <a:rPr lang="en-US" sz="1750" dirty="0">
                <a:latin typeface="Century Gothic" panose="020B0502020202020204" pitchFamily="34" charset="0"/>
              </a:rPr>
              <a:t>1 – Alternative Delivery Method </a:t>
            </a:r>
            <a:r>
              <a:rPr lang="en-US" sz="1750" dirty="0" smtClean="0">
                <a:latin typeface="Century Gothic" panose="020B0502020202020204" pitchFamily="34" charset="0"/>
              </a:rPr>
              <a:t>	</a:t>
            </a:r>
          </a:p>
          <a:p>
            <a:pPr lvl="0"/>
            <a:r>
              <a:rPr lang="en-US" sz="1750" dirty="0">
                <a:latin typeface="Century Gothic" panose="020B0502020202020204" pitchFamily="34" charset="0"/>
              </a:rPr>
              <a:t>	</a:t>
            </a:r>
            <a:r>
              <a:rPr lang="en-US" sz="1750" dirty="0" smtClean="0">
                <a:latin typeface="Century Gothic" panose="020B0502020202020204" pitchFamily="34" charset="0"/>
              </a:rPr>
              <a:t>Background</a:t>
            </a:r>
            <a:endParaRPr lang="en-US" sz="1750" dirty="0">
              <a:latin typeface="Century Gothic" panose="020B0502020202020204" pitchFamily="34" charset="0"/>
            </a:endParaRPr>
          </a:p>
          <a:p>
            <a:pPr lvl="1"/>
            <a:r>
              <a:rPr lang="en-US" sz="1750" dirty="0" smtClean="0">
                <a:latin typeface="Century Gothic" panose="020B0502020202020204" pitchFamily="34" charset="0"/>
              </a:rPr>
              <a:t>	Research/Comparisons</a:t>
            </a:r>
            <a:endParaRPr lang="en-US" sz="1750" dirty="0">
              <a:latin typeface="Century Gothic" panose="020B0502020202020204" pitchFamily="34" charset="0"/>
            </a:endParaRPr>
          </a:p>
          <a:p>
            <a:pPr lvl="1"/>
            <a:r>
              <a:rPr lang="en-US" sz="1750" dirty="0" smtClean="0">
                <a:latin typeface="Century Gothic" panose="020B0502020202020204" pitchFamily="34" charset="0"/>
              </a:rPr>
              <a:t>	Schedule </a:t>
            </a:r>
            <a:r>
              <a:rPr lang="en-US" sz="1750" dirty="0">
                <a:latin typeface="Century Gothic" panose="020B0502020202020204" pitchFamily="34" charset="0"/>
              </a:rPr>
              <a:t>reduction</a:t>
            </a:r>
          </a:p>
          <a:p>
            <a:pPr lvl="0"/>
            <a:r>
              <a:rPr lang="en-US" sz="1750" dirty="0">
                <a:latin typeface="Century Gothic" panose="020B0502020202020204" pitchFamily="34" charset="0"/>
              </a:rPr>
              <a:t>Analysis 2 – SIPS </a:t>
            </a:r>
          </a:p>
          <a:p>
            <a:pPr lvl="0"/>
            <a:r>
              <a:rPr lang="en-US" sz="1750" dirty="0" smtClean="0">
                <a:latin typeface="Century Gothic" panose="020B0502020202020204" pitchFamily="34" charset="0"/>
              </a:rPr>
              <a:t>	Sequence </a:t>
            </a:r>
            <a:r>
              <a:rPr lang="en-US" sz="1750" dirty="0">
                <a:latin typeface="Century Gothic" panose="020B0502020202020204" pitchFamily="34" charset="0"/>
              </a:rPr>
              <a:t>&amp; crews</a:t>
            </a:r>
          </a:p>
          <a:p>
            <a:pPr lvl="1"/>
            <a:r>
              <a:rPr lang="en-US" sz="1750" dirty="0" smtClean="0">
                <a:latin typeface="Century Gothic" panose="020B0502020202020204" pitchFamily="34" charset="0"/>
              </a:rPr>
              <a:t>	Different </a:t>
            </a:r>
            <a:r>
              <a:rPr lang="en-US" sz="1750" dirty="0">
                <a:latin typeface="Century Gothic" panose="020B0502020202020204" pitchFamily="34" charset="0"/>
              </a:rPr>
              <a:t>SIPS </a:t>
            </a:r>
            <a:r>
              <a:rPr lang="en-US" sz="1750" dirty="0" smtClean="0">
                <a:latin typeface="Century Gothic" panose="020B0502020202020204" pitchFamily="34" charset="0"/>
              </a:rPr>
              <a:t>Options</a:t>
            </a:r>
          </a:p>
          <a:p>
            <a:r>
              <a:rPr lang="en-US" sz="1950" b="1" dirty="0" smtClean="0">
                <a:latin typeface="Century Gothic" panose="020B0502020202020204" pitchFamily="34" charset="0"/>
              </a:rPr>
              <a:t>Analysis 3 – Façade Study </a:t>
            </a:r>
          </a:p>
          <a:p>
            <a:pPr lvl="0"/>
            <a:r>
              <a:rPr lang="en-US" sz="1750" dirty="0" smtClean="0">
                <a:latin typeface="Century Gothic" panose="020B0502020202020204" pitchFamily="34" charset="0"/>
              </a:rPr>
              <a:t>	Background</a:t>
            </a:r>
          </a:p>
          <a:p>
            <a:pPr lvl="1"/>
            <a:r>
              <a:rPr lang="en-US" sz="1750" b="1" dirty="0" smtClean="0">
                <a:latin typeface="Century Gothic" panose="020B0502020202020204" pitchFamily="34" charset="0"/>
              </a:rPr>
              <a:t>	</a:t>
            </a:r>
            <a:r>
              <a:rPr lang="en-US" sz="1750" dirty="0" smtClean="0">
                <a:latin typeface="Century Gothic" panose="020B0502020202020204" pitchFamily="34" charset="0"/>
              </a:rPr>
              <a:t>Materials/Research</a:t>
            </a:r>
            <a:endParaRPr lang="en-US" sz="1750" dirty="0">
              <a:latin typeface="Century Gothic" panose="020B0502020202020204" pitchFamily="34" charset="0"/>
            </a:endParaRPr>
          </a:p>
          <a:p>
            <a:pPr lvl="1"/>
            <a:r>
              <a:rPr lang="en-US" sz="1750" dirty="0" smtClean="0">
                <a:latin typeface="Century Gothic" panose="020B0502020202020204" pitchFamily="34" charset="0"/>
              </a:rPr>
              <a:t>	Architectural </a:t>
            </a:r>
            <a:r>
              <a:rPr lang="en-US" sz="1750" dirty="0">
                <a:latin typeface="Century Gothic" panose="020B0502020202020204" pitchFamily="34" charset="0"/>
              </a:rPr>
              <a:t>Breadth </a:t>
            </a:r>
            <a:endParaRPr lang="en-US" sz="1750" dirty="0" smtClean="0">
              <a:latin typeface="Century Gothic" panose="020B0502020202020204" pitchFamily="34" charset="0"/>
            </a:endParaRPr>
          </a:p>
          <a:p>
            <a:pPr lvl="1"/>
            <a:r>
              <a:rPr lang="en-US" sz="1750" b="1" dirty="0">
                <a:latin typeface="Century Gothic" panose="020B0502020202020204" pitchFamily="34" charset="0"/>
              </a:rPr>
              <a:t>	</a:t>
            </a:r>
            <a:r>
              <a:rPr lang="en-US" sz="1750" b="1" dirty="0" smtClean="0">
                <a:latin typeface="Century Gothic" panose="020B0502020202020204" pitchFamily="34" charset="0"/>
              </a:rPr>
              <a:t>	</a:t>
            </a:r>
            <a:r>
              <a:rPr lang="en-US" sz="1750" dirty="0" smtClean="0">
                <a:latin typeface="Century Gothic" panose="020B0502020202020204" pitchFamily="34" charset="0"/>
              </a:rPr>
              <a:t>Changes</a:t>
            </a:r>
            <a:endParaRPr lang="en-US" sz="1750" dirty="0">
              <a:latin typeface="Century Gothic" panose="020B0502020202020204" pitchFamily="34" charset="0"/>
            </a:endParaRPr>
          </a:p>
          <a:p>
            <a:pPr lvl="2"/>
            <a:r>
              <a:rPr lang="en-US" sz="1750" dirty="0" smtClean="0">
                <a:latin typeface="Century Gothic" panose="020B0502020202020204" pitchFamily="34" charset="0"/>
              </a:rPr>
              <a:t>	Model</a:t>
            </a:r>
            <a:endParaRPr lang="en-US" sz="1750" dirty="0">
              <a:latin typeface="Century Gothic" panose="020B0502020202020204" pitchFamily="34" charset="0"/>
            </a:endParaRPr>
          </a:p>
          <a:p>
            <a:pPr lvl="1"/>
            <a:r>
              <a:rPr lang="en-US" sz="1750" dirty="0" smtClean="0">
                <a:latin typeface="Century Gothic" panose="020B0502020202020204" pitchFamily="34" charset="0"/>
              </a:rPr>
              <a:t>	</a:t>
            </a:r>
            <a:r>
              <a:rPr lang="en-US" sz="1750" b="1" dirty="0" smtClean="0">
                <a:latin typeface="Century Gothic" panose="020B0502020202020204" pitchFamily="34" charset="0"/>
              </a:rPr>
              <a:t>Mechanical </a:t>
            </a:r>
            <a:r>
              <a:rPr lang="en-US" sz="1750" b="1" dirty="0">
                <a:latin typeface="Century Gothic" panose="020B0502020202020204" pitchFamily="34" charset="0"/>
              </a:rPr>
              <a:t>Breadth</a:t>
            </a:r>
          </a:p>
          <a:p>
            <a:pPr lvl="2"/>
            <a:r>
              <a:rPr lang="en-US" sz="1750" dirty="0" smtClean="0">
                <a:latin typeface="Century Gothic" panose="020B0502020202020204" pitchFamily="34" charset="0"/>
              </a:rPr>
              <a:t>	</a:t>
            </a:r>
            <a:r>
              <a:rPr lang="en-US" sz="1750" b="1" dirty="0" smtClean="0">
                <a:latin typeface="Century Gothic" panose="020B0502020202020204" pitchFamily="34" charset="0"/>
              </a:rPr>
              <a:t>R-value</a:t>
            </a:r>
            <a:r>
              <a:rPr lang="en-US" sz="1750" b="1" dirty="0">
                <a:latin typeface="Century Gothic" panose="020B0502020202020204" pitchFamily="34" charset="0"/>
              </a:rPr>
              <a:t> </a:t>
            </a:r>
            <a:r>
              <a:rPr lang="en-US" sz="1750" b="1" dirty="0" smtClean="0">
                <a:latin typeface="Century Gothic" panose="020B0502020202020204" pitchFamily="34" charset="0"/>
              </a:rPr>
              <a:t>&amp; Condensation</a:t>
            </a:r>
          </a:p>
          <a:p>
            <a:pPr lvl="2"/>
            <a:r>
              <a:rPr lang="en-US" sz="1750" dirty="0">
                <a:latin typeface="Century Gothic" pitchFamily="34" charset="0"/>
              </a:rPr>
              <a:t>Production &amp; Cost</a:t>
            </a:r>
          </a:p>
          <a:p>
            <a:pPr lvl="0"/>
            <a:r>
              <a:rPr lang="en-US" sz="1750" dirty="0" smtClean="0">
                <a:latin typeface="Century Gothic" panose="020B0502020202020204" pitchFamily="34" charset="0"/>
              </a:rPr>
              <a:t>Recommendations</a:t>
            </a:r>
          </a:p>
          <a:p>
            <a:pPr lvl="0"/>
            <a:r>
              <a:rPr lang="en-US" sz="1750" dirty="0" smtClean="0">
                <a:latin typeface="Century Gothic" panose="020B0502020202020204" pitchFamily="34" charset="0"/>
              </a:rPr>
              <a:t>Acknowledgements </a:t>
            </a:r>
            <a:endParaRPr lang="en-US" sz="1750" dirty="0">
              <a:latin typeface="Century Gothic" panose="020B0502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9372600" y="1600200"/>
            <a:ext cx="8839200" cy="4800600"/>
          </a:xfrm>
          <a:prstGeom prst="rect">
            <a:avLst/>
          </a:prstGeom>
        </p:spPr>
      </p:pic>
      <p:sp>
        <p:nvSpPr>
          <p:cNvPr id="10" name="TextBox 9"/>
          <p:cNvSpPr txBox="1"/>
          <p:nvPr/>
        </p:nvSpPr>
        <p:spPr>
          <a:xfrm>
            <a:off x="9906000" y="6274713"/>
            <a:ext cx="5257800" cy="430887"/>
          </a:xfrm>
          <a:prstGeom prst="rect">
            <a:avLst/>
          </a:prstGeom>
          <a:noFill/>
        </p:spPr>
        <p:txBody>
          <a:bodyPr wrap="square" rtlCol="0">
            <a:spAutoFit/>
          </a:bodyPr>
          <a:lstStyle/>
          <a:p>
            <a:r>
              <a:rPr lang="en-US" dirty="0" smtClean="0">
                <a:latin typeface="Century Gothic" panose="020B0502020202020204" pitchFamily="34" charset="0"/>
              </a:rPr>
              <a:t>Original Summer</a:t>
            </a:r>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18592800" y="1600200"/>
            <a:ext cx="8534400" cy="4800600"/>
          </a:xfrm>
          <a:prstGeom prst="rect">
            <a:avLst/>
          </a:prstGeom>
        </p:spPr>
      </p:pic>
      <p:sp>
        <p:nvSpPr>
          <p:cNvPr id="12" name="TextBox 11"/>
          <p:cNvSpPr txBox="1"/>
          <p:nvPr/>
        </p:nvSpPr>
        <p:spPr>
          <a:xfrm>
            <a:off x="19202400" y="6324600"/>
            <a:ext cx="5257800" cy="430887"/>
          </a:xfrm>
          <a:prstGeom prst="rect">
            <a:avLst/>
          </a:prstGeom>
          <a:noFill/>
        </p:spPr>
        <p:txBody>
          <a:bodyPr wrap="square" rtlCol="0">
            <a:spAutoFit/>
          </a:bodyPr>
          <a:lstStyle/>
          <a:p>
            <a:r>
              <a:rPr lang="en-US" dirty="0" smtClean="0">
                <a:latin typeface="Century Gothic" panose="020B0502020202020204" pitchFamily="34" charset="0"/>
              </a:rPr>
              <a:t>New Summer</a:t>
            </a:r>
          </a:p>
        </p:txBody>
      </p:sp>
      <p:graphicFrame>
        <p:nvGraphicFramePr>
          <p:cNvPr id="13" name="Table 12"/>
          <p:cNvGraphicFramePr>
            <a:graphicFrameLocks noGrp="1"/>
          </p:cNvGraphicFramePr>
          <p:nvPr>
            <p:extLst>
              <p:ext uri="{D42A27DB-BD31-4B8C-83A1-F6EECF244321}">
                <p14:modId xmlns:p14="http://schemas.microsoft.com/office/powerpoint/2010/main" val="2133804742"/>
              </p:ext>
            </p:extLst>
          </p:nvPr>
        </p:nvGraphicFramePr>
        <p:xfrm>
          <a:off x="5257800" y="2956560"/>
          <a:ext cx="3581400" cy="2087879"/>
        </p:xfrm>
        <a:graphic>
          <a:graphicData uri="http://schemas.openxmlformats.org/drawingml/2006/table">
            <a:tbl>
              <a:tblPr firstRow="1" bandRow="1">
                <a:tableStyleId>{5C22544A-7EE6-4342-B048-85BDC9FD1C3A}</a:tableStyleId>
              </a:tblPr>
              <a:tblGrid>
                <a:gridCol w="2209800"/>
                <a:gridCol w="1371600"/>
              </a:tblGrid>
              <a:tr h="457199">
                <a:tc gridSpan="2">
                  <a:txBody>
                    <a:bodyPr/>
                    <a:lstStyle/>
                    <a:p>
                      <a:pPr algn="ctr"/>
                      <a:r>
                        <a:rPr lang="en-US" dirty="0" smtClean="0">
                          <a:latin typeface="Century Gothic" panose="020B0502020202020204" pitchFamily="34" charset="0"/>
                        </a:rPr>
                        <a:t>R-Value</a:t>
                      </a:r>
                      <a:endParaRPr lang="en-US" dirty="0">
                        <a:latin typeface="Century Gothic" panose="020B0502020202020204" pitchFamily="34" charset="0"/>
                      </a:endParaRPr>
                    </a:p>
                  </a:txBody>
                  <a:tcPr/>
                </a:tc>
                <a:tc hMerge="1">
                  <a:txBody>
                    <a:bodyPr/>
                    <a:lstStyle/>
                    <a:p>
                      <a:endParaRPr lang="en-US"/>
                    </a:p>
                  </a:txBody>
                  <a:tcPr/>
                </a:tc>
              </a:tr>
              <a:tr h="495300">
                <a:tc>
                  <a:txBody>
                    <a:bodyPr/>
                    <a:lstStyle/>
                    <a:p>
                      <a:r>
                        <a:rPr lang="en-US" dirty="0" smtClean="0">
                          <a:latin typeface="Century Gothic" panose="020B0502020202020204" pitchFamily="34" charset="0"/>
                        </a:rPr>
                        <a:t>Original</a:t>
                      </a:r>
                      <a:r>
                        <a:rPr lang="en-US" baseline="0" dirty="0" smtClean="0">
                          <a:latin typeface="Century Gothic" panose="020B0502020202020204" pitchFamily="34" charset="0"/>
                        </a:rPr>
                        <a:t> Summer</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35.64</a:t>
                      </a:r>
                      <a:endParaRPr lang="en-US" dirty="0">
                        <a:latin typeface="Century Gothic" panose="020B0502020202020204" pitchFamily="34" charset="0"/>
                      </a:endParaRPr>
                    </a:p>
                  </a:txBody>
                  <a:tcPr/>
                </a:tc>
              </a:tr>
              <a:tr h="495300">
                <a:tc>
                  <a:txBody>
                    <a:bodyPr/>
                    <a:lstStyle/>
                    <a:p>
                      <a:r>
                        <a:rPr lang="en-US" dirty="0" smtClean="0">
                          <a:latin typeface="Century Gothic" panose="020B0502020202020204" pitchFamily="34" charset="0"/>
                        </a:rPr>
                        <a:t>New Summer</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43.33</a:t>
                      </a:r>
                      <a:endParaRPr lang="en-US" dirty="0">
                        <a:latin typeface="Century Gothic" panose="020B0502020202020204" pitchFamily="34" charset="0"/>
                      </a:endParaRPr>
                    </a:p>
                  </a:txBody>
                  <a:tcPr/>
                </a:tc>
              </a:tr>
              <a:tr h="495300">
                <a:tc>
                  <a:txBody>
                    <a:bodyPr/>
                    <a:lstStyle/>
                    <a:p>
                      <a:r>
                        <a:rPr lang="en-US" dirty="0" smtClean="0">
                          <a:latin typeface="Century Gothic" panose="020B0502020202020204" pitchFamily="34" charset="0"/>
                        </a:rPr>
                        <a:t>Concrete</a:t>
                      </a:r>
                      <a:r>
                        <a:rPr lang="en-US" baseline="0" dirty="0" smtClean="0">
                          <a:latin typeface="Century Gothic" panose="020B0502020202020204" pitchFamily="34" charset="0"/>
                        </a:rPr>
                        <a:t> Summer</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31.68</a:t>
                      </a:r>
                      <a:endParaRPr lang="en-US"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2257098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6477000" cy="5232202"/>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750" dirty="0" smtClean="0">
                <a:latin typeface="Century Gothic" pitchFamily="34" charset="0"/>
              </a:rPr>
              <a:t>Analysis </a:t>
            </a:r>
            <a:r>
              <a:rPr lang="en-US" sz="1750"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Schedule </a:t>
            </a:r>
            <a:r>
              <a:rPr lang="en-US" sz="1750" dirty="0">
                <a:latin typeface="Century Gothic" pitchFamily="34" charset="0"/>
              </a:rPr>
              <a:t>reduction</a:t>
            </a:r>
          </a:p>
          <a:p>
            <a:pPr lvl="0"/>
            <a:r>
              <a:rPr lang="en-US" sz="1750"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Different </a:t>
            </a:r>
            <a:r>
              <a:rPr lang="en-US" sz="1750" dirty="0">
                <a:latin typeface="Century Gothic" pitchFamily="34" charset="0"/>
              </a:rPr>
              <a:t>SIPS </a:t>
            </a:r>
            <a:r>
              <a:rPr lang="en-US" sz="1750" dirty="0" smtClean="0">
                <a:latin typeface="Century Gothic" pitchFamily="34" charset="0"/>
              </a:rPr>
              <a:t>Options</a:t>
            </a:r>
          </a:p>
          <a:p>
            <a:r>
              <a:rPr lang="en-US" sz="1900" b="1"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R-value</a:t>
            </a:r>
            <a:r>
              <a:rPr lang="en-US" sz="1750" dirty="0">
                <a:latin typeface="Century Gothic" pitchFamily="34" charset="0"/>
              </a:rPr>
              <a:t> </a:t>
            </a:r>
            <a:r>
              <a:rPr lang="en-US" sz="1750" dirty="0" smtClean="0">
                <a:latin typeface="Century Gothic" pitchFamily="34" charset="0"/>
              </a:rPr>
              <a:t>&amp; Condensation</a:t>
            </a:r>
          </a:p>
          <a:p>
            <a:pPr lvl="2"/>
            <a:r>
              <a:rPr lang="en-US" sz="1750" b="1" dirty="0">
                <a:latin typeface="Century Gothic" pitchFamily="34" charset="0"/>
              </a:rPr>
              <a:t>Production &amp; Cost</a:t>
            </a:r>
          </a:p>
          <a:p>
            <a:pPr lvl="0"/>
            <a:r>
              <a:rPr lang="en-US" sz="1750" dirty="0" smtClean="0">
                <a:latin typeface="Century Gothic" pitchFamily="34" charset="0"/>
              </a:rPr>
              <a:t>Recommendations</a:t>
            </a:r>
          </a:p>
          <a:p>
            <a:pPr lvl="0"/>
            <a:r>
              <a:rPr lang="en-US" sz="1750" dirty="0" smtClean="0">
                <a:latin typeface="Century Gothic" pitchFamily="34" charset="0"/>
              </a:rPr>
              <a:t>Acknowledgements </a:t>
            </a:r>
            <a:endParaRPr lang="en-US" sz="1750" dirty="0">
              <a:latin typeface="Century Gothic" pitchFamily="34" charset="0"/>
            </a:endParaRPr>
          </a:p>
        </p:txBody>
      </p:sp>
      <p:sp>
        <p:nvSpPr>
          <p:cNvPr id="3" name="TextBox 2"/>
          <p:cNvSpPr txBox="1"/>
          <p:nvPr/>
        </p:nvSpPr>
        <p:spPr>
          <a:xfrm>
            <a:off x="18288000" y="36493"/>
            <a:ext cx="9144000" cy="523220"/>
          </a:xfrm>
          <a:prstGeom prst="rect">
            <a:avLst/>
          </a:prstGeom>
          <a:noFill/>
        </p:spPr>
        <p:txBody>
          <a:bodyPr wrap="square" rtlCol="0">
            <a:spAutoFit/>
          </a:bodyPr>
          <a:lstStyle/>
          <a:p>
            <a:pPr algn="ctr"/>
            <a:r>
              <a:rPr lang="en-US" sz="2800" b="1" dirty="0" smtClean="0">
                <a:latin typeface="Century Gothic" panose="020B0502020202020204" pitchFamily="34" charset="0"/>
              </a:rPr>
              <a:t>Analysis 3 – Façade Study</a:t>
            </a:r>
            <a:endParaRPr lang="en-US" sz="2800" b="1" dirty="0">
              <a:latin typeface="Century Gothic" panose="020B0502020202020204" pitchFamily="34" charset="0"/>
            </a:endParaRPr>
          </a:p>
        </p:txBody>
      </p:sp>
      <p:sp>
        <p:nvSpPr>
          <p:cNvPr id="4" name="TextBox 3"/>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Production &amp; Cost</a:t>
            </a:r>
            <a:endParaRPr lang="en-US" sz="4000" b="1" dirty="0">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06879275"/>
              </p:ext>
            </p:extLst>
          </p:nvPr>
        </p:nvGraphicFramePr>
        <p:xfrm>
          <a:off x="18935699" y="1733788"/>
          <a:ext cx="7848601" cy="2209797"/>
        </p:xfrm>
        <a:graphic>
          <a:graphicData uri="http://schemas.openxmlformats.org/drawingml/2006/table">
            <a:tbl>
              <a:tblPr firstRow="1" firstCol="1" bandRow="1">
                <a:tableStyleId>{5C22544A-7EE6-4342-B048-85BDC9FD1C3A}</a:tableStyleId>
              </a:tblPr>
              <a:tblGrid>
                <a:gridCol w="1240907"/>
                <a:gridCol w="827782"/>
                <a:gridCol w="449149"/>
                <a:gridCol w="1212548"/>
                <a:gridCol w="1322152"/>
                <a:gridCol w="875302"/>
                <a:gridCol w="980309"/>
                <a:gridCol w="940452"/>
              </a:tblGrid>
              <a:tr h="338182">
                <a:tc gridSpan="8">
                  <a:txBody>
                    <a:bodyPr/>
                    <a:lstStyle/>
                    <a:p>
                      <a:pPr marL="0" marR="0" algn="ctr">
                        <a:lnSpc>
                          <a:spcPct val="115000"/>
                        </a:lnSpc>
                        <a:spcBef>
                          <a:spcPts val="0"/>
                        </a:spcBef>
                        <a:spcAft>
                          <a:spcPts val="0"/>
                        </a:spcAft>
                      </a:pPr>
                      <a:r>
                        <a:rPr lang="en-US" sz="1000" dirty="0">
                          <a:effectLst/>
                          <a:latin typeface="Century Gothic" panose="020B0502020202020204" pitchFamily="34" charset="0"/>
                        </a:rPr>
                        <a:t>New Production and Cost</a:t>
                      </a:r>
                      <a:endParaRPr lang="en-US" sz="1200" dirty="0">
                        <a:effectLst/>
                        <a:latin typeface="Century Gothic" panose="020B0502020202020204" pitchFamily="34" charset="0"/>
                        <a:ea typeface="Century Gothic"/>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9456">
                <a:tc>
                  <a:txBody>
                    <a:bodyPr/>
                    <a:lstStyle/>
                    <a:p>
                      <a:pPr marL="0" marR="0" algn="ctr">
                        <a:lnSpc>
                          <a:spcPct val="115000"/>
                        </a:lnSpc>
                        <a:spcBef>
                          <a:spcPts val="0"/>
                        </a:spcBef>
                        <a:spcAft>
                          <a:spcPts val="0"/>
                        </a:spcAft>
                      </a:pPr>
                      <a:r>
                        <a:rPr lang="en-US" sz="1000" dirty="0">
                          <a:effectLst/>
                          <a:latin typeface="Century Gothic" panose="020B0502020202020204" pitchFamily="34" charset="0"/>
                        </a:rPr>
                        <a:t>Material</a:t>
                      </a:r>
                      <a:endParaRPr lang="en-US" sz="1200" dirty="0">
                        <a:effectLst/>
                        <a:latin typeface="Century Gothic" panose="020B0502020202020204" pitchFamily="34" charset="0"/>
                        <a:ea typeface="Century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Quantity</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Units</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Duration (Days)</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Production Rate (Unit/Day) </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Cost/Unit</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Cost/Day</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Total Cost</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r>
              <a:tr h="535795">
                <a:tc>
                  <a:txBody>
                    <a:bodyPr/>
                    <a:lstStyle/>
                    <a:p>
                      <a:pPr marL="0" marR="0">
                        <a:lnSpc>
                          <a:spcPct val="115000"/>
                        </a:lnSpc>
                        <a:spcBef>
                          <a:spcPts val="0"/>
                        </a:spcBef>
                        <a:spcAft>
                          <a:spcPts val="0"/>
                        </a:spcAft>
                      </a:pPr>
                      <a:r>
                        <a:rPr lang="en-US" sz="1000">
                          <a:effectLst/>
                          <a:latin typeface="Century Gothic" panose="020B0502020202020204" pitchFamily="34" charset="0"/>
                        </a:rPr>
                        <a:t>Fiber Cement Siding</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32,488</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SF</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effectLst/>
                          <a:latin typeface="Century Gothic" panose="020B0502020202020204" pitchFamily="34" charset="0"/>
                        </a:rPr>
                        <a:t>33</a:t>
                      </a:r>
                      <a:endParaRPr lang="en-US" sz="1200" dirty="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effectLst/>
                          <a:latin typeface="Century Gothic" panose="020B0502020202020204" pitchFamily="34" charset="0"/>
                        </a:rPr>
                        <a:t>979</a:t>
                      </a:r>
                      <a:endParaRPr lang="en-US" sz="1200" dirty="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$13.09</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$12,815.11</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$425,268</a:t>
                      </a:r>
                      <a:endParaRPr lang="en-US" sz="1200">
                        <a:effectLst/>
                        <a:latin typeface="Century Gothic" panose="020B0502020202020204" pitchFamily="34" charset="0"/>
                        <a:ea typeface="Century Gothic"/>
                        <a:cs typeface="Times New Roman"/>
                      </a:endParaRPr>
                    </a:p>
                  </a:txBody>
                  <a:tcPr marL="68580" marR="68580" marT="0" marB="0" anchor="ctr"/>
                </a:tc>
              </a:tr>
              <a:tr h="338182">
                <a:tc>
                  <a:txBody>
                    <a:bodyPr/>
                    <a:lstStyle/>
                    <a:p>
                      <a:pPr marL="0" marR="0">
                        <a:lnSpc>
                          <a:spcPct val="115000"/>
                        </a:lnSpc>
                        <a:spcBef>
                          <a:spcPts val="0"/>
                        </a:spcBef>
                        <a:spcAft>
                          <a:spcPts val="0"/>
                        </a:spcAft>
                      </a:pPr>
                      <a:r>
                        <a:rPr lang="en-US" sz="1000">
                          <a:effectLst/>
                          <a:latin typeface="Century Gothic" panose="020B0502020202020204" pitchFamily="34" charset="0"/>
                        </a:rPr>
                        <a:t>Concrete</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509</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CY</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14</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37</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$100.00</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$3,700.00</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$50,928</a:t>
                      </a:r>
                      <a:endParaRPr lang="en-US" sz="1200">
                        <a:effectLst/>
                        <a:latin typeface="Century Gothic" panose="020B0502020202020204" pitchFamily="34" charset="0"/>
                        <a:ea typeface="Century Gothic"/>
                        <a:cs typeface="Times New Roman"/>
                      </a:endParaRPr>
                    </a:p>
                  </a:txBody>
                  <a:tcPr marL="68580" marR="68580" marT="0" marB="0" anchor="ctr"/>
                </a:tc>
              </a:tr>
              <a:tr h="338182">
                <a:tc>
                  <a:txBody>
                    <a:bodyPr/>
                    <a:lstStyle/>
                    <a:p>
                      <a:pPr marL="0" marR="0">
                        <a:lnSpc>
                          <a:spcPct val="115000"/>
                        </a:lnSpc>
                        <a:spcBef>
                          <a:spcPts val="0"/>
                        </a:spcBef>
                        <a:spcAft>
                          <a:spcPts val="0"/>
                        </a:spcAft>
                      </a:pPr>
                      <a:r>
                        <a:rPr lang="en-US" sz="1000">
                          <a:effectLst/>
                          <a:latin typeface="Century Gothic" panose="020B0502020202020204" pitchFamily="34" charset="0"/>
                        </a:rPr>
                        <a:t>Total</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solidFill>
                            <a:schemeClr val="bg1"/>
                          </a:solidFill>
                          <a:effectLst/>
                          <a:latin typeface="Century Gothic" panose="020B0502020202020204" pitchFamily="34" charset="0"/>
                        </a:rPr>
                        <a:t> </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dirty="0">
                          <a:solidFill>
                            <a:schemeClr val="bg1"/>
                          </a:solidFill>
                          <a:effectLst/>
                          <a:latin typeface="Century Gothic" panose="020B0502020202020204" pitchFamily="34" charset="0"/>
                        </a:rPr>
                        <a:t> </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dirty="0">
                          <a:solidFill>
                            <a:schemeClr val="bg1"/>
                          </a:solidFill>
                          <a:effectLst/>
                          <a:latin typeface="Century Gothic" panose="020B0502020202020204" pitchFamily="34" charset="0"/>
                        </a:rPr>
                        <a:t>47</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dirty="0">
                          <a:solidFill>
                            <a:schemeClr val="bg1"/>
                          </a:solidFill>
                          <a:effectLst/>
                          <a:latin typeface="Century Gothic" panose="020B0502020202020204" pitchFamily="34" charset="0"/>
                        </a:rPr>
                        <a:t>1,016</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dirty="0">
                          <a:solidFill>
                            <a:schemeClr val="bg1"/>
                          </a:solidFill>
                          <a:effectLst/>
                          <a:latin typeface="Century Gothic" panose="020B0502020202020204" pitchFamily="34" charset="0"/>
                        </a:rPr>
                        <a:t> </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dirty="0">
                          <a:solidFill>
                            <a:schemeClr val="bg1"/>
                          </a:solidFill>
                          <a:effectLst/>
                          <a:latin typeface="Century Gothic" panose="020B0502020202020204" pitchFamily="34" charset="0"/>
                        </a:rPr>
                        <a:t>$16,515.11</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dirty="0">
                          <a:solidFill>
                            <a:schemeClr val="bg1"/>
                          </a:solidFill>
                          <a:effectLst/>
                          <a:latin typeface="Century Gothic" panose="020B0502020202020204" pitchFamily="34" charset="0"/>
                        </a:rPr>
                        <a:t>$476,196</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76960731"/>
              </p:ext>
            </p:extLst>
          </p:nvPr>
        </p:nvGraphicFramePr>
        <p:xfrm>
          <a:off x="9524999" y="1752599"/>
          <a:ext cx="8001000" cy="3048000"/>
        </p:xfrm>
        <a:graphic>
          <a:graphicData uri="http://schemas.openxmlformats.org/drawingml/2006/table">
            <a:tbl>
              <a:tblPr firstRow="1" firstCol="1" bandRow="1">
                <a:tableStyleId>{5C22544A-7EE6-4342-B048-85BDC9FD1C3A}</a:tableStyleId>
              </a:tblPr>
              <a:tblGrid>
                <a:gridCol w="1373774"/>
                <a:gridCol w="1559926"/>
                <a:gridCol w="842163"/>
                <a:gridCol w="1354980"/>
                <a:gridCol w="903021"/>
                <a:gridCol w="1004152"/>
                <a:gridCol w="962984"/>
              </a:tblGrid>
              <a:tr h="314226">
                <a:tc gridSpan="7">
                  <a:txBody>
                    <a:bodyPr/>
                    <a:lstStyle/>
                    <a:p>
                      <a:pPr marL="0" marR="0" algn="ctr">
                        <a:lnSpc>
                          <a:spcPct val="115000"/>
                        </a:lnSpc>
                        <a:spcBef>
                          <a:spcPts val="0"/>
                        </a:spcBef>
                        <a:spcAft>
                          <a:spcPts val="0"/>
                        </a:spcAft>
                      </a:pPr>
                      <a:r>
                        <a:rPr lang="en-US" sz="1050" dirty="0">
                          <a:effectLst/>
                          <a:latin typeface="Century Gothic" panose="020B0502020202020204" pitchFamily="34" charset="0"/>
                        </a:rPr>
                        <a:t>Original Production and Cost</a:t>
                      </a:r>
                      <a:endParaRPr lang="en-US" sz="1400" dirty="0">
                        <a:effectLst/>
                        <a:latin typeface="Century Gothic" panose="020B0502020202020204" pitchFamily="34" charset="0"/>
                        <a:ea typeface="Century Gothic"/>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2742">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Material</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Square Footage</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Duration (Days)</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Production Rate (SF/Day) </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Cost/</a:t>
                      </a:r>
                      <a:r>
                        <a:rPr lang="en-US" sz="1050" dirty="0" err="1">
                          <a:solidFill>
                            <a:schemeClr val="bg1"/>
                          </a:solidFill>
                          <a:effectLst/>
                          <a:latin typeface="Century Gothic" panose="020B0502020202020204" pitchFamily="34" charset="0"/>
                        </a:rPr>
                        <a:t>Sqft</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Cost/Day</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Total Cost</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r>
              <a:tr h="298516">
                <a:tc>
                  <a:txBody>
                    <a:bodyPr/>
                    <a:lstStyle/>
                    <a:p>
                      <a:pPr marL="0" marR="0">
                        <a:lnSpc>
                          <a:spcPct val="115000"/>
                        </a:lnSpc>
                        <a:spcBef>
                          <a:spcPts val="0"/>
                        </a:spcBef>
                        <a:spcAft>
                          <a:spcPts val="0"/>
                        </a:spcAft>
                      </a:pPr>
                      <a:r>
                        <a:rPr lang="en-US" sz="1050">
                          <a:effectLst/>
                          <a:latin typeface="Century Gothic" panose="020B0502020202020204" pitchFamily="34" charset="0"/>
                        </a:rPr>
                        <a:t>Corrugated</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dirty="0">
                          <a:effectLst/>
                          <a:latin typeface="Century Gothic" panose="020B0502020202020204" pitchFamily="34" charset="0"/>
                        </a:rPr>
                        <a:t>19,105</a:t>
                      </a:r>
                      <a:endParaRPr lang="en-US" sz="1400" dirty="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21</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940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$15.00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$14,100.00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$296,100</a:t>
                      </a:r>
                      <a:endParaRPr lang="en-US" sz="1400">
                        <a:effectLst/>
                        <a:latin typeface="Century Gothic" panose="020B0502020202020204" pitchFamily="34" charset="0"/>
                        <a:ea typeface="Century Gothic"/>
                        <a:cs typeface="Times New Roman"/>
                      </a:endParaRPr>
                    </a:p>
                  </a:txBody>
                  <a:tcPr marL="68580" marR="68580" marT="0" marB="0" anchor="ctr"/>
                </a:tc>
              </a:tr>
              <a:tr h="298516">
                <a:tc>
                  <a:txBody>
                    <a:bodyPr/>
                    <a:lstStyle/>
                    <a:p>
                      <a:pPr marL="0" marR="0">
                        <a:lnSpc>
                          <a:spcPct val="115000"/>
                        </a:lnSpc>
                        <a:spcBef>
                          <a:spcPts val="0"/>
                        </a:spcBef>
                        <a:spcAft>
                          <a:spcPts val="0"/>
                        </a:spcAft>
                      </a:pPr>
                      <a:r>
                        <a:rPr lang="en-US" sz="1050">
                          <a:effectLst/>
                          <a:latin typeface="Century Gothic" panose="020B0502020202020204" pitchFamily="34" charset="0"/>
                        </a:rPr>
                        <a:t>Composite</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2,412</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15</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161</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$40.00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$6,440.00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$96,600</a:t>
                      </a:r>
                      <a:endParaRPr lang="en-US" sz="1400">
                        <a:effectLst/>
                        <a:latin typeface="Century Gothic" panose="020B0502020202020204" pitchFamily="34" charset="0"/>
                        <a:ea typeface="Century Gothic"/>
                        <a:cs typeface="Times New Roman"/>
                      </a:endParaRPr>
                    </a:p>
                  </a:txBody>
                  <a:tcPr marL="68580" marR="68580" marT="0" marB="0" anchor="ctr"/>
                </a:tc>
              </a:tr>
              <a:tr h="597032">
                <a:tc>
                  <a:txBody>
                    <a:bodyPr/>
                    <a:lstStyle/>
                    <a:p>
                      <a:pPr marL="0" marR="0">
                        <a:lnSpc>
                          <a:spcPct val="115000"/>
                        </a:lnSpc>
                        <a:spcBef>
                          <a:spcPts val="0"/>
                        </a:spcBef>
                        <a:spcAft>
                          <a:spcPts val="0"/>
                        </a:spcAft>
                      </a:pPr>
                      <a:r>
                        <a:rPr lang="en-US" sz="1050">
                          <a:effectLst/>
                          <a:latin typeface="Century Gothic" panose="020B0502020202020204" pitchFamily="34" charset="0"/>
                        </a:rPr>
                        <a:t>Fiber Cement Siding</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9,138</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979</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$13.09</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$12,815.11</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$128,151</a:t>
                      </a:r>
                      <a:endParaRPr lang="en-US" sz="1400">
                        <a:effectLst/>
                        <a:latin typeface="Century Gothic" panose="020B0502020202020204" pitchFamily="34" charset="0"/>
                        <a:ea typeface="Century Gothic"/>
                        <a:cs typeface="Times New Roman"/>
                      </a:endParaRPr>
                    </a:p>
                  </a:txBody>
                  <a:tcPr marL="68580" marR="68580" marT="0" marB="0" anchor="ctr"/>
                </a:tc>
              </a:tr>
              <a:tr h="298516">
                <a:tc>
                  <a:txBody>
                    <a:bodyPr/>
                    <a:lstStyle/>
                    <a:p>
                      <a:pPr marL="0" marR="0">
                        <a:lnSpc>
                          <a:spcPct val="115000"/>
                        </a:lnSpc>
                        <a:spcBef>
                          <a:spcPts val="0"/>
                        </a:spcBef>
                        <a:spcAft>
                          <a:spcPts val="0"/>
                        </a:spcAft>
                      </a:pPr>
                      <a:r>
                        <a:rPr lang="en-US" sz="1050">
                          <a:effectLst/>
                          <a:latin typeface="Century Gothic" panose="020B0502020202020204" pitchFamily="34" charset="0"/>
                        </a:rPr>
                        <a:t>Louvers</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1,833</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5</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367</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$41.50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$15,230.50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$76,153</a:t>
                      </a:r>
                      <a:endParaRPr lang="en-US" sz="1400">
                        <a:effectLst/>
                        <a:latin typeface="Century Gothic" panose="020B0502020202020204" pitchFamily="34" charset="0"/>
                        <a:ea typeface="Century Gothic"/>
                        <a:cs typeface="Times New Roman"/>
                      </a:endParaRPr>
                    </a:p>
                  </a:txBody>
                  <a:tcPr marL="68580" marR="68580" marT="0" marB="0" anchor="ctr"/>
                </a:tc>
              </a:tr>
              <a:tr h="314226">
                <a:tc>
                  <a:txBody>
                    <a:bodyPr/>
                    <a:lstStyle/>
                    <a:p>
                      <a:pPr marL="0" marR="0">
                        <a:lnSpc>
                          <a:spcPct val="115000"/>
                        </a:lnSpc>
                        <a:spcBef>
                          <a:spcPts val="0"/>
                        </a:spcBef>
                        <a:spcAft>
                          <a:spcPts val="0"/>
                        </a:spcAft>
                      </a:pPr>
                      <a:r>
                        <a:rPr lang="en-US" sz="1050">
                          <a:effectLst/>
                          <a:latin typeface="Century Gothic" panose="020B0502020202020204" pitchFamily="34" charset="0"/>
                        </a:rPr>
                        <a:t>Brick</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7,514</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19</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395</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$23.00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$9,095.89</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$172,822</a:t>
                      </a:r>
                      <a:endParaRPr lang="en-US" sz="1400">
                        <a:effectLst/>
                        <a:latin typeface="Century Gothic" panose="020B0502020202020204" pitchFamily="34" charset="0"/>
                        <a:ea typeface="Century Gothic"/>
                        <a:cs typeface="Times New Roman"/>
                      </a:endParaRPr>
                    </a:p>
                  </a:txBody>
                  <a:tcPr marL="68580" marR="68580" marT="0" marB="0" anchor="ctr"/>
                </a:tc>
              </a:tr>
              <a:tr h="314226">
                <a:tc>
                  <a:txBody>
                    <a:bodyPr/>
                    <a:lstStyle/>
                    <a:p>
                      <a:pPr marL="0" marR="0">
                        <a:lnSpc>
                          <a:spcPct val="115000"/>
                        </a:lnSpc>
                        <a:spcBef>
                          <a:spcPts val="0"/>
                        </a:spcBef>
                        <a:spcAft>
                          <a:spcPts val="0"/>
                        </a:spcAft>
                      </a:pPr>
                      <a:r>
                        <a:rPr lang="en-US" sz="1050" dirty="0">
                          <a:effectLst/>
                          <a:latin typeface="Century Gothic" panose="020B0502020202020204" pitchFamily="34" charset="0"/>
                        </a:rPr>
                        <a:t>Total</a:t>
                      </a:r>
                      <a:endParaRPr lang="en-US" sz="1400" dirty="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dirty="0">
                          <a:solidFill>
                            <a:schemeClr val="bg1"/>
                          </a:solidFill>
                          <a:effectLst/>
                          <a:latin typeface="Century Gothic" panose="020B0502020202020204" pitchFamily="34" charset="0"/>
                        </a:rPr>
                        <a:t>40,002</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50" dirty="0">
                          <a:solidFill>
                            <a:schemeClr val="bg1"/>
                          </a:solidFill>
                          <a:effectLst/>
                          <a:latin typeface="Century Gothic" panose="020B0502020202020204" pitchFamily="34" charset="0"/>
                        </a:rPr>
                        <a:t>70</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50" dirty="0">
                          <a:solidFill>
                            <a:schemeClr val="bg1"/>
                          </a:solidFill>
                          <a:effectLst/>
                          <a:latin typeface="Century Gothic" panose="020B0502020202020204" pitchFamily="34" charset="0"/>
                        </a:rPr>
                        <a:t>2,842</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50" dirty="0">
                          <a:solidFill>
                            <a:schemeClr val="bg1"/>
                          </a:solidFill>
                          <a:effectLst/>
                          <a:latin typeface="Century Gothic" panose="020B0502020202020204" pitchFamily="34" charset="0"/>
                        </a:rPr>
                        <a:t> </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50" dirty="0">
                          <a:solidFill>
                            <a:schemeClr val="bg1"/>
                          </a:solidFill>
                          <a:effectLst/>
                          <a:latin typeface="Century Gothic" panose="020B0502020202020204" pitchFamily="34" charset="0"/>
                        </a:rPr>
                        <a:t>$57,681.50</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50" dirty="0">
                          <a:solidFill>
                            <a:schemeClr val="bg1"/>
                          </a:solidFill>
                          <a:effectLst/>
                          <a:latin typeface="Century Gothic" panose="020B0502020202020204" pitchFamily="34" charset="0"/>
                        </a:rPr>
                        <a:t>$769,826</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r>
            </a:tbl>
          </a:graphicData>
        </a:graphic>
      </p:graphicFrame>
    </p:spTree>
    <p:extLst>
      <p:ext uri="{BB962C8B-B14F-4D97-AF65-F5344CB8AC3E}">
        <p14:creationId xmlns:p14="http://schemas.microsoft.com/office/powerpoint/2010/main" val="4023333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6477000" cy="5232202"/>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750" dirty="0" smtClean="0">
                <a:latin typeface="Century Gothic" pitchFamily="34" charset="0"/>
              </a:rPr>
              <a:t>Analysis </a:t>
            </a:r>
            <a:r>
              <a:rPr lang="en-US" sz="1750"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Schedule </a:t>
            </a:r>
            <a:r>
              <a:rPr lang="en-US" sz="1750" dirty="0">
                <a:latin typeface="Century Gothic" pitchFamily="34" charset="0"/>
              </a:rPr>
              <a:t>reduction</a:t>
            </a:r>
          </a:p>
          <a:p>
            <a:pPr lvl="0"/>
            <a:r>
              <a:rPr lang="en-US" sz="1750"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Different </a:t>
            </a:r>
            <a:r>
              <a:rPr lang="en-US" sz="1750" dirty="0">
                <a:latin typeface="Century Gothic" pitchFamily="34" charset="0"/>
              </a:rPr>
              <a:t>SIPS </a:t>
            </a:r>
            <a:r>
              <a:rPr lang="en-US" sz="1750" dirty="0" smtClean="0">
                <a:latin typeface="Century Gothic" pitchFamily="34" charset="0"/>
              </a:rPr>
              <a:t>Options</a:t>
            </a:r>
          </a:p>
          <a:p>
            <a:r>
              <a:rPr lang="en-US" sz="1900" b="1"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R-value</a:t>
            </a:r>
            <a:r>
              <a:rPr lang="en-US" sz="1750" dirty="0">
                <a:latin typeface="Century Gothic" pitchFamily="34" charset="0"/>
              </a:rPr>
              <a:t> </a:t>
            </a:r>
            <a:r>
              <a:rPr lang="en-US" sz="1750" dirty="0" smtClean="0">
                <a:latin typeface="Century Gothic" pitchFamily="34" charset="0"/>
              </a:rPr>
              <a:t>&amp; Condensation</a:t>
            </a:r>
          </a:p>
          <a:p>
            <a:pPr lvl="2"/>
            <a:r>
              <a:rPr lang="en-US" sz="1750" b="1" dirty="0">
                <a:latin typeface="Century Gothic" pitchFamily="34" charset="0"/>
              </a:rPr>
              <a:t>Production &amp; Cost</a:t>
            </a:r>
          </a:p>
          <a:p>
            <a:pPr lvl="0"/>
            <a:r>
              <a:rPr lang="en-US" sz="1750" dirty="0" smtClean="0">
                <a:latin typeface="Century Gothic" pitchFamily="34" charset="0"/>
              </a:rPr>
              <a:t>Recommendations</a:t>
            </a:r>
          </a:p>
          <a:p>
            <a:pPr lvl="0"/>
            <a:r>
              <a:rPr lang="en-US" sz="1750" dirty="0" smtClean="0">
                <a:latin typeface="Century Gothic" pitchFamily="34" charset="0"/>
              </a:rPr>
              <a:t>Acknowledgements </a:t>
            </a:r>
            <a:endParaRPr lang="en-US" sz="1750" dirty="0">
              <a:latin typeface="Century Gothic" pitchFamily="34" charset="0"/>
            </a:endParaRPr>
          </a:p>
        </p:txBody>
      </p:sp>
      <p:sp>
        <p:nvSpPr>
          <p:cNvPr id="3" name="TextBox 2"/>
          <p:cNvSpPr txBox="1"/>
          <p:nvPr/>
        </p:nvSpPr>
        <p:spPr>
          <a:xfrm>
            <a:off x="18288000" y="36493"/>
            <a:ext cx="9144000" cy="523220"/>
          </a:xfrm>
          <a:prstGeom prst="rect">
            <a:avLst/>
          </a:prstGeom>
          <a:noFill/>
        </p:spPr>
        <p:txBody>
          <a:bodyPr wrap="square" rtlCol="0">
            <a:spAutoFit/>
          </a:bodyPr>
          <a:lstStyle/>
          <a:p>
            <a:pPr algn="ctr"/>
            <a:r>
              <a:rPr lang="en-US" sz="2800" b="1" dirty="0" smtClean="0">
                <a:latin typeface="Century Gothic" panose="020B0502020202020204" pitchFamily="34" charset="0"/>
              </a:rPr>
              <a:t>Analysis 3 – Façade Study</a:t>
            </a:r>
            <a:endParaRPr lang="en-US" sz="2800" b="1" dirty="0">
              <a:latin typeface="Century Gothic" panose="020B0502020202020204" pitchFamily="34" charset="0"/>
            </a:endParaRPr>
          </a:p>
        </p:txBody>
      </p:sp>
      <p:sp>
        <p:nvSpPr>
          <p:cNvPr id="4" name="TextBox 3"/>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Production &amp; Cost</a:t>
            </a:r>
            <a:endParaRPr lang="en-US" sz="4000" b="1" dirty="0">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3699866"/>
              </p:ext>
            </p:extLst>
          </p:nvPr>
        </p:nvGraphicFramePr>
        <p:xfrm>
          <a:off x="18935699" y="1733788"/>
          <a:ext cx="7848601" cy="2209797"/>
        </p:xfrm>
        <a:graphic>
          <a:graphicData uri="http://schemas.openxmlformats.org/drawingml/2006/table">
            <a:tbl>
              <a:tblPr firstRow="1" firstCol="1" bandRow="1">
                <a:tableStyleId>{5C22544A-7EE6-4342-B048-85BDC9FD1C3A}</a:tableStyleId>
              </a:tblPr>
              <a:tblGrid>
                <a:gridCol w="1240907"/>
                <a:gridCol w="827782"/>
                <a:gridCol w="449149"/>
                <a:gridCol w="1212548"/>
                <a:gridCol w="1322152"/>
                <a:gridCol w="875302"/>
                <a:gridCol w="980309"/>
                <a:gridCol w="940452"/>
              </a:tblGrid>
              <a:tr h="338182">
                <a:tc gridSpan="8">
                  <a:txBody>
                    <a:bodyPr/>
                    <a:lstStyle/>
                    <a:p>
                      <a:pPr marL="0" marR="0" algn="ctr">
                        <a:lnSpc>
                          <a:spcPct val="115000"/>
                        </a:lnSpc>
                        <a:spcBef>
                          <a:spcPts val="0"/>
                        </a:spcBef>
                        <a:spcAft>
                          <a:spcPts val="0"/>
                        </a:spcAft>
                      </a:pPr>
                      <a:r>
                        <a:rPr lang="en-US" sz="1000" dirty="0">
                          <a:effectLst/>
                          <a:latin typeface="Century Gothic" panose="020B0502020202020204" pitchFamily="34" charset="0"/>
                        </a:rPr>
                        <a:t>New Production and Cost</a:t>
                      </a:r>
                      <a:endParaRPr lang="en-US" sz="1200" dirty="0">
                        <a:effectLst/>
                        <a:latin typeface="Century Gothic" panose="020B0502020202020204" pitchFamily="34" charset="0"/>
                        <a:ea typeface="Century Gothic"/>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9456">
                <a:tc>
                  <a:txBody>
                    <a:bodyPr/>
                    <a:lstStyle/>
                    <a:p>
                      <a:pPr marL="0" marR="0" algn="ctr">
                        <a:lnSpc>
                          <a:spcPct val="115000"/>
                        </a:lnSpc>
                        <a:spcBef>
                          <a:spcPts val="0"/>
                        </a:spcBef>
                        <a:spcAft>
                          <a:spcPts val="0"/>
                        </a:spcAft>
                      </a:pPr>
                      <a:r>
                        <a:rPr lang="en-US" sz="1000" dirty="0">
                          <a:effectLst/>
                          <a:latin typeface="Century Gothic" panose="020B0502020202020204" pitchFamily="34" charset="0"/>
                        </a:rPr>
                        <a:t>Material</a:t>
                      </a:r>
                      <a:endParaRPr lang="en-US" sz="1200" dirty="0">
                        <a:effectLst/>
                        <a:latin typeface="Century Gothic" panose="020B0502020202020204" pitchFamily="34" charset="0"/>
                        <a:ea typeface="Century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Quantity</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Units</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Duration (Days)</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Production Rate (Unit/Day) </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Cost/Unit</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Cost/Day</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00" dirty="0">
                          <a:solidFill>
                            <a:schemeClr val="bg1"/>
                          </a:solidFill>
                          <a:effectLst/>
                          <a:latin typeface="Century Gothic" panose="020B0502020202020204" pitchFamily="34" charset="0"/>
                        </a:rPr>
                        <a:t>Total Cost</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r>
              <a:tr h="535795">
                <a:tc>
                  <a:txBody>
                    <a:bodyPr/>
                    <a:lstStyle/>
                    <a:p>
                      <a:pPr marL="0" marR="0">
                        <a:lnSpc>
                          <a:spcPct val="115000"/>
                        </a:lnSpc>
                        <a:spcBef>
                          <a:spcPts val="0"/>
                        </a:spcBef>
                        <a:spcAft>
                          <a:spcPts val="0"/>
                        </a:spcAft>
                      </a:pPr>
                      <a:r>
                        <a:rPr lang="en-US" sz="1000">
                          <a:effectLst/>
                          <a:latin typeface="Century Gothic" panose="020B0502020202020204" pitchFamily="34" charset="0"/>
                        </a:rPr>
                        <a:t>Fiber Cement Siding</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32,488</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SF</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effectLst/>
                          <a:latin typeface="Century Gothic" panose="020B0502020202020204" pitchFamily="34" charset="0"/>
                        </a:rPr>
                        <a:t>33</a:t>
                      </a:r>
                      <a:endParaRPr lang="en-US" sz="1200" dirty="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dirty="0">
                          <a:effectLst/>
                          <a:latin typeface="Century Gothic" panose="020B0502020202020204" pitchFamily="34" charset="0"/>
                        </a:rPr>
                        <a:t>979</a:t>
                      </a:r>
                      <a:endParaRPr lang="en-US" sz="1200" dirty="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$13.09</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$12,815.11</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$425,268</a:t>
                      </a:r>
                      <a:endParaRPr lang="en-US" sz="1200">
                        <a:effectLst/>
                        <a:latin typeface="Century Gothic" panose="020B0502020202020204" pitchFamily="34" charset="0"/>
                        <a:ea typeface="Century Gothic"/>
                        <a:cs typeface="Times New Roman"/>
                      </a:endParaRPr>
                    </a:p>
                  </a:txBody>
                  <a:tcPr marL="68580" marR="68580" marT="0" marB="0" anchor="ctr"/>
                </a:tc>
              </a:tr>
              <a:tr h="338182">
                <a:tc>
                  <a:txBody>
                    <a:bodyPr/>
                    <a:lstStyle/>
                    <a:p>
                      <a:pPr marL="0" marR="0">
                        <a:lnSpc>
                          <a:spcPct val="115000"/>
                        </a:lnSpc>
                        <a:spcBef>
                          <a:spcPts val="0"/>
                        </a:spcBef>
                        <a:spcAft>
                          <a:spcPts val="0"/>
                        </a:spcAft>
                      </a:pPr>
                      <a:r>
                        <a:rPr lang="en-US" sz="1000">
                          <a:effectLst/>
                          <a:latin typeface="Century Gothic" panose="020B0502020202020204" pitchFamily="34" charset="0"/>
                        </a:rPr>
                        <a:t>Concrete</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509</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CY</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14</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37</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$100.00</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$3,700.00</a:t>
                      </a:r>
                      <a:endParaRPr lang="en-US" sz="12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00">
                          <a:effectLst/>
                          <a:latin typeface="Century Gothic" panose="020B0502020202020204" pitchFamily="34" charset="0"/>
                        </a:rPr>
                        <a:t>$50,928</a:t>
                      </a:r>
                      <a:endParaRPr lang="en-US" sz="1200">
                        <a:effectLst/>
                        <a:latin typeface="Century Gothic" panose="020B0502020202020204" pitchFamily="34" charset="0"/>
                        <a:ea typeface="Century Gothic"/>
                        <a:cs typeface="Times New Roman"/>
                      </a:endParaRPr>
                    </a:p>
                  </a:txBody>
                  <a:tcPr marL="68580" marR="68580" marT="0" marB="0" anchor="ctr"/>
                </a:tc>
              </a:tr>
              <a:tr h="338182">
                <a:tc>
                  <a:txBody>
                    <a:bodyPr/>
                    <a:lstStyle/>
                    <a:p>
                      <a:pPr marL="0" marR="0">
                        <a:lnSpc>
                          <a:spcPct val="115000"/>
                        </a:lnSpc>
                        <a:spcBef>
                          <a:spcPts val="0"/>
                        </a:spcBef>
                        <a:spcAft>
                          <a:spcPts val="0"/>
                        </a:spcAft>
                      </a:pPr>
                      <a:r>
                        <a:rPr lang="en-US" sz="1000">
                          <a:solidFill>
                            <a:schemeClr val="bg1"/>
                          </a:solidFill>
                          <a:effectLst/>
                          <a:latin typeface="Century Gothic" panose="020B0502020202020204" pitchFamily="34" charset="0"/>
                        </a:rPr>
                        <a:t>Total</a:t>
                      </a:r>
                      <a:endParaRPr lang="en-US" sz="120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dirty="0">
                          <a:solidFill>
                            <a:schemeClr val="bg1"/>
                          </a:solidFill>
                          <a:effectLst/>
                          <a:latin typeface="Century Gothic" panose="020B0502020202020204" pitchFamily="34" charset="0"/>
                        </a:rPr>
                        <a:t> </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a:solidFill>
                            <a:schemeClr val="bg1"/>
                          </a:solidFill>
                          <a:effectLst/>
                          <a:latin typeface="Century Gothic" panose="020B0502020202020204" pitchFamily="34" charset="0"/>
                        </a:rPr>
                        <a:t> </a:t>
                      </a:r>
                      <a:endParaRPr lang="en-US" sz="120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a:solidFill>
                            <a:schemeClr val="bg1"/>
                          </a:solidFill>
                          <a:effectLst/>
                          <a:latin typeface="Century Gothic" panose="020B0502020202020204" pitchFamily="34" charset="0"/>
                        </a:rPr>
                        <a:t>47</a:t>
                      </a:r>
                      <a:endParaRPr lang="en-US" sz="120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a:solidFill>
                            <a:schemeClr val="bg1"/>
                          </a:solidFill>
                          <a:effectLst/>
                          <a:latin typeface="Century Gothic" panose="020B0502020202020204" pitchFamily="34" charset="0"/>
                        </a:rPr>
                        <a:t>1,016</a:t>
                      </a:r>
                      <a:endParaRPr lang="en-US" sz="120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a:solidFill>
                            <a:schemeClr val="bg1"/>
                          </a:solidFill>
                          <a:effectLst/>
                          <a:latin typeface="Century Gothic" panose="020B0502020202020204" pitchFamily="34" charset="0"/>
                        </a:rPr>
                        <a:t> </a:t>
                      </a:r>
                      <a:endParaRPr lang="en-US" sz="120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a:solidFill>
                            <a:schemeClr val="bg1"/>
                          </a:solidFill>
                          <a:effectLst/>
                          <a:latin typeface="Century Gothic" panose="020B0502020202020204" pitchFamily="34" charset="0"/>
                        </a:rPr>
                        <a:t>$16,515.11</a:t>
                      </a:r>
                      <a:endParaRPr lang="en-US" sz="120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00" dirty="0">
                          <a:solidFill>
                            <a:schemeClr val="bg1"/>
                          </a:solidFill>
                          <a:effectLst/>
                          <a:latin typeface="Century Gothic" panose="020B0502020202020204" pitchFamily="34" charset="0"/>
                        </a:rPr>
                        <a:t>$476,196</a:t>
                      </a:r>
                      <a:endParaRPr lang="en-US" sz="12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r>
            </a:tbl>
          </a:graphicData>
        </a:graphic>
      </p:graphicFrame>
      <p:sp>
        <p:nvSpPr>
          <p:cNvPr id="9" name="TextBox 8"/>
          <p:cNvSpPr txBox="1"/>
          <p:nvPr/>
        </p:nvSpPr>
        <p:spPr>
          <a:xfrm>
            <a:off x="20995105" y="4343400"/>
            <a:ext cx="3729789" cy="1384995"/>
          </a:xfrm>
          <a:prstGeom prst="rect">
            <a:avLst/>
          </a:prstGeom>
          <a:noFill/>
        </p:spPr>
        <p:txBody>
          <a:bodyPr wrap="square" rtlCol="0">
            <a:spAutoFit/>
          </a:bodyPr>
          <a:lstStyle/>
          <a:p>
            <a:pPr algn="ctr"/>
            <a:r>
              <a:rPr lang="en-US" sz="2800" b="1" dirty="0" smtClean="0">
                <a:latin typeface="Century Gothic" pitchFamily="34" charset="0"/>
              </a:rPr>
              <a:t>Façade changes saves 23 days and  $293,630</a:t>
            </a:r>
            <a:endParaRPr lang="en-US" sz="2800" b="1" dirty="0">
              <a:latin typeface="Century Gothic"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728299403"/>
              </p:ext>
            </p:extLst>
          </p:nvPr>
        </p:nvGraphicFramePr>
        <p:xfrm>
          <a:off x="9524999" y="1752599"/>
          <a:ext cx="8001000" cy="3048000"/>
        </p:xfrm>
        <a:graphic>
          <a:graphicData uri="http://schemas.openxmlformats.org/drawingml/2006/table">
            <a:tbl>
              <a:tblPr firstRow="1" firstCol="1" bandRow="1">
                <a:tableStyleId>{5C22544A-7EE6-4342-B048-85BDC9FD1C3A}</a:tableStyleId>
              </a:tblPr>
              <a:tblGrid>
                <a:gridCol w="1373774"/>
                <a:gridCol w="1559926"/>
                <a:gridCol w="842163"/>
                <a:gridCol w="1354980"/>
                <a:gridCol w="903021"/>
                <a:gridCol w="1004152"/>
                <a:gridCol w="962984"/>
              </a:tblGrid>
              <a:tr h="314226">
                <a:tc gridSpan="7">
                  <a:txBody>
                    <a:bodyPr/>
                    <a:lstStyle/>
                    <a:p>
                      <a:pPr marL="0" marR="0" algn="ctr">
                        <a:lnSpc>
                          <a:spcPct val="115000"/>
                        </a:lnSpc>
                        <a:spcBef>
                          <a:spcPts val="0"/>
                        </a:spcBef>
                        <a:spcAft>
                          <a:spcPts val="0"/>
                        </a:spcAft>
                      </a:pPr>
                      <a:r>
                        <a:rPr lang="en-US" sz="1050" dirty="0">
                          <a:effectLst/>
                          <a:latin typeface="Century Gothic" panose="020B0502020202020204" pitchFamily="34" charset="0"/>
                        </a:rPr>
                        <a:t>Original Production and Cost</a:t>
                      </a:r>
                      <a:endParaRPr lang="en-US" sz="1400" dirty="0">
                        <a:effectLst/>
                        <a:latin typeface="Century Gothic" panose="020B0502020202020204" pitchFamily="34" charset="0"/>
                        <a:ea typeface="Century Gothic"/>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2742">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Material</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Square Footage</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Duration (Days)</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Production Rate (SF/Day) </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Cost/</a:t>
                      </a:r>
                      <a:r>
                        <a:rPr lang="en-US" sz="1050" dirty="0" err="1">
                          <a:solidFill>
                            <a:schemeClr val="bg1"/>
                          </a:solidFill>
                          <a:effectLst/>
                          <a:latin typeface="Century Gothic" panose="020B0502020202020204" pitchFamily="34" charset="0"/>
                        </a:rPr>
                        <a:t>Sqft</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Cost/Day</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050" dirty="0">
                          <a:solidFill>
                            <a:schemeClr val="bg1"/>
                          </a:solidFill>
                          <a:effectLst/>
                          <a:latin typeface="Century Gothic" panose="020B0502020202020204" pitchFamily="34" charset="0"/>
                        </a:rPr>
                        <a:t>Total Cost</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accent1"/>
                    </a:solidFill>
                  </a:tcPr>
                </a:tc>
              </a:tr>
              <a:tr h="298516">
                <a:tc>
                  <a:txBody>
                    <a:bodyPr/>
                    <a:lstStyle/>
                    <a:p>
                      <a:pPr marL="0" marR="0">
                        <a:lnSpc>
                          <a:spcPct val="115000"/>
                        </a:lnSpc>
                        <a:spcBef>
                          <a:spcPts val="0"/>
                        </a:spcBef>
                        <a:spcAft>
                          <a:spcPts val="0"/>
                        </a:spcAft>
                      </a:pPr>
                      <a:r>
                        <a:rPr lang="en-US" sz="1050">
                          <a:effectLst/>
                          <a:latin typeface="Century Gothic" panose="020B0502020202020204" pitchFamily="34" charset="0"/>
                        </a:rPr>
                        <a:t>Corrugated</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dirty="0">
                          <a:effectLst/>
                          <a:latin typeface="Century Gothic" panose="020B0502020202020204" pitchFamily="34" charset="0"/>
                        </a:rPr>
                        <a:t>19,105</a:t>
                      </a:r>
                      <a:endParaRPr lang="en-US" sz="1400" dirty="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21</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940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$15.00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$14,100.00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$296,100</a:t>
                      </a:r>
                      <a:endParaRPr lang="en-US" sz="1400">
                        <a:effectLst/>
                        <a:latin typeface="Century Gothic" panose="020B0502020202020204" pitchFamily="34" charset="0"/>
                        <a:ea typeface="Century Gothic"/>
                        <a:cs typeface="Times New Roman"/>
                      </a:endParaRPr>
                    </a:p>
                  </a:txBody>
                  <a:tcPr marL="68580" marR="68580" marT="0" marB="0" anchor="ctr"/>
                </a:tc>
              </a:tr>
              <a:tr h="298516">
                <a:tc>
                  <a:txBody>
                    <a:bodyPr/>
                    <a:lstStyle/>
                    <a:p>
                      <a:pPr marL="0" marR="0">
                        <a:lnSpc>
                          <a:spcPct val="115000"/>
                        </a:lnSpc>
                        <a:spcBef>
                          <a:spcPts val="0"/>
                        </a:spcBef>
                        <a:spcAft>
                          <a:spcPts val="0"/>
                        </a:spcAft>
                      </a:pPr>
                      <a:r>
                        <a:rPr lang="en-US" sz="1050">
                          <a:effectLst/>
                          <a:latin typeface="Century Gothic" panose="020B0502020202020204" pitchFamily="34" charset="0"/>
                        </a:rPr>
                        <a:t>Composite</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2,412</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15</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161</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$40.00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$6,440.00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$96,600</a:t>
                      </a:r>
                      <a:endParaRPr lang="en-US" sz="1400">
                        <a:effectLst/>
                        <a:latin typeface="Century Gothic" panose="020B0502020202020204" pitchFamily="34" charset="0"/>
                        <a:ea typeface="Century Gothic"/>
                        <a:cs typeface="Times New Roman"/>
                      </a:endParaRPr>
                    </a:p>
                  </a:txBody>
                  <a:tcPr marL="68580" marR="68580" marT="0" marB="0" anchor="ctr"/>
                </a:tc>
              </a:tr>
              <a:tr h="597032">
                <a:tc>
                  <a:txBody>
                    <a:bodyPr/>
                    <a:lstStyle/>
                    <a:p>
                      <a:pPr marL="0" marR="0">
                        <a:lnSpc>
                          <a:spcPct val="115000"/>
                        </a:lnSpc>
                        <a:spcBef>
                          <a:spcPts val="0"/>
                        </a:spcBef>
                        <a:spcAft>
                          <a:spcPts val="0"/>
                        </a:spcAft>
                      </a:pPr>
                      <a:r>
                        <a:rPr lang="en-US" sz="1050">
                          <a:effectLst/>
                          <a:latin typeface="Century Gothic" panose="020B0502020202020204" pitchFamily="34" charset="0"/>
                        </a:rPr>
                        <a:t>Fiber Cement Siding</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9,138</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979</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$13.09</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$12,815.11</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$128,151</a:t>
                      </a:r>
                      <a:endParaRPr lang="en-US" sz="1400">
                        <a:effectLst/>
                        <a:latin typeface="Century Gothic" panose="020B0502020202020204" pitchFamily="34" charset="0"/>
                        <a:ea typeface="Century Gothic"/>
                        <a:cs typeface="Times New Roman"/>
                      </a:endParaRPr>
                    </a:p>
                  </a:txBody>
                  <a:tcPr marL="68580" marR="68580" marT="0" marB="0" anchor="ctr"/>
                </a:tc>
              </a:tr>
              <a:tr h="298516">
                <a:tc>
                  <a:txBody>
                    <a:bodyPr/>
                    <a:lstStyle/>
                    <a:p>
                      <a:pPr marL="0" marR="0">
                        <a:lnSpc>
                          <a:spcPct val="115000"/>
                        </a:lnSpc>
                        <a:spcBef>
                          <a:spcPts val="0"/>
                        </a:spcBef>
                        <a:spcAft>
                          <a:spcPts val="0"/>
                        </a:spcAft>
                      </a:pPr>
                      <a:r>
                        <a:rPr lang="en-US" sz="1050">
                          <a:effectLst/>
                          <a:latin typeface="Century Gothic" panose="020B0502020202020204" pitchFamily="34" charset="0"/>
                        </a:rPr>
                        <a:t>Louvers</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1,833</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5</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367</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$41.50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$15,230.50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$76,153</a:t>
                      </a:r>
                      <a:endParaRPr lang="en-US" sz="1400">
                        <a:effectLst/>
                        <a:latin typeface="Century Gothic" panose="020B0502020202020204" pitchFamily="34" charset="0"/>
                        <a:ea typeface="Century Gothic"/>
                        <a:cs typeface="Times New Roman"/>
                      </a:endParaRPr>
                    </a:p>
                  </a:txBody>
                  <a:tcPr marL="68580" marR="68580" marT="0" marB="0" anchor="ctr"/>
                </a:tc>
              </a:tr>
              <a:tr h="314226">
                <a:tc>
                  <a:txBody>
                    <a:bodyPr/>
                    <a:lstStyle/>
                    <a:p>
                      <a:pPr marL="0" marR="0">
                        <a:lnSpc>
                          <a:spcPct val="115000"/>
                        </a:lnSpc>
                        <a:spcBef>
                          <a:spcPts val="0"/>
                        </a:spcBef>
                        <a:spcAft>
                          <a:spcPts val="0"/>
                        </a:spcAft>
                      </a:pPr>
                      <a:r>
                        <a:rPr lang="en-US" sz="1050">
                          <a:effectLst/>
                          <a:latin typeface="Century Gothic" panose="020B0502020202020204" pitchFamily="34" charset="0"/>
                        </a:rPr>
                        <a:t>Brick</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7,514</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19</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395</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$23.00</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$9,095.89</a:t>
                      </a:r>
                      <a:endParaRPr lang="en-US" sz="1400">
                        <a:effectLst/>
                        <a:latin typeface="Century Gothic" panose="020B0502020202020204"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050">
                          <a:effectLst/>
                          <a:latin typeface="Century Gothic" panose="020B0502020202020204" pitchFamily="34" charset="0"/>
                        </a:rPr>
                        <a:t>$172,822</a:t>
                      </a:r>
                      <a:endParaRPr lang="en-US" sz="1400">
                        <a:effectLst/>
                        <a:latin typeface="Century Gothic" panose="020B0502020202020204" pitchFamily="34" charset="0"/>
                        <a:ea typeface="Century Gothic"/>
                        <a:cs typeface="Times New Roman"/>
                      </a:endParaRPr>
                    </a:p>
                  </a:txBody>
                  <a:tcPr marL="68580" marR="68580" marT="0" marB="0" anchor="ctr"/>
                </a:tc>
              </a:tr>
              <a:tr h="314226">
                <a:tc>
                  <a:txBody>
                    <a:bodyPr/>
                    <a:lstStyle/>
                    <a:p>
                      <a:pPr marL="0" marR="0">
                        <a:lnSpc>
                          <a:spcPct val="115000"/>
                        </a:lnSpc>
                        <a:spcBef>
                          <a:spcPts val="0"/>
                        </a:spcBef>
                        <a:spcAft>
                          <a:spcPts val="0"/>
                        </a:spcAft>
                      </a:pPr>
                      <a:r>
                        <a:rPr lang="en-US" sz="1050" dirty="0">
                          <a:solidFill>
                            <a:schemeClr val="bg1"/>
                          </a:solidFill>
                          <a:effectLst/>
                          <a:latin typeface="Century Gothic" panose="020B0502020202020204" pitchFamily="34" charset="0"/>
                        </a:rPr>
                        <a:t>Total</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50" dirty="0">
                          <a:solidFill>
                            <a:schemeClr val="bg1"/>
                          </a:solidFill>
                          <a:effectLst/>
                          <a:latin typeface="Century Gothic" panose="020B0502020202020204" pitchFamily="34" charset="0"/>
                        </a:rPr>
                        <a:t>40,002</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50" dirty="0">
                          <a:solidFill>
                            <a:schemeClr val="bg1"/>
                          </a:solidFill>
                          <a:effectLst/>
                          <a:latin typeface="Century Gothic" panose="020B0502020202020204" pitchFamily="34" charset="0"/>
                        </a:rPr>
                        <a:t>70</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50" dirty="0">
                          <a:solidFill>
                            <a:schemeClr val="bg1"/>
                          </a:solidFill>
                          <a:effectLst/>
                          <a:latin typeface="Century Gothic" panose="020B0502020202020204" pitchFamily="34" charset="0"/>
                        </a:rPr>
                        <a:t>2,842</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50" dirty="0">
                          <a:solidFill>
                            <a:schemeClr val="bg1"/>
                          </a:solidFill>
                          <a:effectLst/>
                          <a:latin typeface="Century Gothic" panose="020B0502020202020204" pitchFamily="34" charset="0"/>
                        </a:rPr>
                        <a:t> </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50" dirty="0">
                          <a:solidFill>
                            <a:schemeClr val="bg1"/>
                          </a:solidFill>
                          <a:effectLst/>
                          <a:latin typeface="Century Gothic" panose="020B0502020202020204" pitchFamily="34" charset="0"/>
                        </a:rPr>
                        <a:t>$57,681.50</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c>
                  <a:txBody>
                    <a:bodyPr/>
                    <a:lstStyle/>
                    <a:p>
                      <a:pPr marL="0" marR="0" algn="r">
                        <a:lnSpc>
                          <a:spcPct val="115000"/>
                        </a:lnSpc>
                        <a:spcBef>
                          <a:spcPts val="0"/>
                        </a:spcBef>
                        <a:spcAft>
                          <a:spcPts val="0"/>
                        </a:spcAft>
                      </a:pPr>
                      <a:r>
                        <a:rPr lang="en-US" sz="1050" dirty="0">
                          <a:solidFill>
                            <a:schemeClr val="bg1"/>
                          </a:solidFill>
                          <a:effectLst/>
                          <a:latin typeface="Century Gothic" panose="020B0502020202020204" pitchFamily="34" charset="0"/>
                        </a:rPr>
                        <a:t>$769,826</a:t>
                      </a:r>
                      <a:endParaRPr lang="en-US" sz="1400" dirty="0">
                        <a:solidFill>
                          <a:schemeClr val="bg1"/>
                        </a:solidFill>
                        <a:effectLst/>
                        <a:latin typeface="Century Gothic" panose="020B0502020202020204" pitchFamily="34" charset="0"/>
                        <a:ea typeface="Century Gothic"/>
                        <a:cs typeface="Times New Roman"/>
                      </a:endParaRPr>
                    </a:p>
                  </a:txBody>
                  <a:tcPr marL="68580" marR="68580" marT="0" marB="0" anchor="ctr">
                    <a:solidFill>
                      <a:schemeClr val="bg2"/>
                    </a:solidFill>
                  </a:tcPr>
                </a:tc>
              </a:tr>
            </a:tbl>
          </a:graphicData>
        </a:graphic>
      </p:graphicFrame>
      <p:sp>
        <p:nvSpPr>
          <p:cNvPr id="6" name="Rectangle 5"/>
          <p:cNvSpPr/>
          <p:nvPr/>
        </p:nvSpPr>
        <p:spPr>
          <a:xfrm>
            <a:off x="18973800" y="3632299"/>
            <a:ext cx="7848600" cy="2539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183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Recommendations</a:t>
            </a:r>
            <a:endParaRPr lang="en-US" sz="4000" b="1" dirty="0">
              <a:latin typeface="Century Gothic" panose="020B0502020202020204" pitchFamily="34" charset="0"/>
            </a:endParaRPr>
          </a:p>
        </p:txBody>
      </p:sp>
      <p:sp>
        <p:nvSpPr>
          <p:cNvPr id="3" name="TextBox 2"/>
          <p:cNvSpPr txBox="1"/>
          <p:nvPr/>
        </p:nvSpPr>
        <p:spPr>
          <a:xfrm>
            <a:off x="0" y="1295400"/>
            <a:ext cx="6477000" cy="5239896"/>
          </a:xfrm>
          <a:prstGeom prst="rect">
            <a:avLst/>
          </a:prstGeom>
          <a:noFill/>
        </p:spPr>
        <p:txBody>
          <a:bodyPr wrap="square" rtlCol="0">
            <a:spAutoFit/>
          </a:bodyPr>
          <a:lstStyle/>
          <a:p>
            <a:pPr lvl="0"/>
            <a:r>
              <a:rPr lang="en-US" sz="1750" dirty="0">
                <a:latin typeface="Century Gothic" panose="020B0502020202020204" pitchFamily="34" charset="0"/>
              </a:rPr>
              <a:t>Project Background </a:t>
            </a:r>
          </a:p>
          <a:p>
            <a:pPr lvl="0"/>
            <a:r>
              <a:rPr lang="en-US" sz="1750" dirty="0" smtClean="0">
                <a:latin typeface="Century Gothic" panose="020B0502020202020204" pitchFamily="34" charset="0"/>
              </a:rPr>
              <a:t>Analysis </a:t>
            </a:r>
            <a:r>
              <a:rPr lang="en-US" sz="1750" dirty="0">
                <a:latin typeface="Century Gothic" panose="020B0502020202020204" pitchFamily="34" charset="0"/>
              </a:rPr>
              <a:t>1 – Alternative Delivery Method </a:t>
            </a:r>
            <a:r>
              <a:rPr lang="en-US" sz="1750" dirty="0" smtClean="0">
                <a:latin typeface="Century Gothic" panose="020B0502020202020204" pitchFamily="34" charset="0"/>
              </a:rPr>
              <a:t>	</a:t>
            </a:r>
          </a:p>
          <a:p>
            <a:pPr lvl="0"/>
            <a:r>
              <a:rPr lang="en-US" sz="1750" dirty="0">
                <a:latin typeface="Century Gothic" panose="020B0502020202020204" pitchFamily="34" charset="0"/>
              </a:rPr>
              <a:t>	</a:t>
            </a:r>
            <a:r>
              <a:rPr lang="en-US" sz="1750" dirty="0" smtClean="0">
                <a:latin typeface="Century Gothic" panose="020B0502020202020204" pitchFamily="34" charset="0"/>
              </a:rPr>
              <a:t>Background</a:t>
            </a:r>
            <a:endParaRPr lang="en-US" sz="1750" dirty="0">
              <a:latin typeface="Century Gothic" panose="020B0502020202020204" pitchFamily="34" charset="0"/>
            </a:endParaRPr>
          </a:p>
          <a:p>
            <a:pPr lvl="1"/>
            <a:r>
              <a:rPr lang="en-US" sz="1750" dirty="0" smtClean="0">
                <a:latin typeface="Century Gothic" panose="020B0502020202020204" pitchFamily="34" charset="0"/>
              </a:rPr>
              <a:t>	Research/Comparisons</a:t>
            </a:r>
            <a:endParaRPr lang="en-US" sz="1750" dirty="0">
              <a:latin typeface="Century Gothic" panose="020B0502020202020204" pitchFamily="34" charset="0"/>
            </a:endParaRPr>
          </a:p>
          <a:p>
            <a:pPr lvl="1"/>
            <a:r>
              <a:rPr lang="en-US" sz="1750" dirty="0" smtClean="0">
                <a:latin typeface="Century Gothic" panose="020B0502020202020204" pitchFamily="34" charset="0"/>
              </a:rPr>
              <a:t>	Schedule </a:t>
            </a:r>
            <a:r>
              <a:rPr lang="en-US" sz="1750" dirty="0">
                <a:latin typeface="Century Gothic" panose="020B0502020202020204" pitchFamily="34" charset="0"/>
              </a:rPr>
              <a:t>reduction</a:t>
            </a:r>
          </a:p>
          <a:p>
            <a:pPr lvl="0"/>
            <a:r>
              <a:rPr lang="en-US" sz="1750" dirty="0">
                <a:latin typeface="Century Gothic" panose="020B0502020202020204" pitchFamily="34" charset="0"/>
              </a:rPr>
              <a:t>Analysis 2 – SIPS </a:t>
            </a:r>
          </a:p>
          <a:p>
            <a:pPr lvl="0"/>
            <a:r>
              <a:rPr lang="en-US" sz="1750" dirty="0" smtClean="0">
                <a:latin typeface="Century Gothic" panose="020B0502020202020204" pitchFamily="34" charset="0"/>
              </a:rPr>
              <a:t>	Sequence </a:t>
            </a:r>
            <a:r>
              <a:rPr lang="en-US" sz="1750" dirty="0">
                <a:latin typeface="Century Gothic" panose="020B0502020202020204" pitchFamily="34" charset="0"/>
              </a:rPr>
              <a:t>&amp; crews</a:t>
            </a:r>
          </a:p>
          <a:p>
            <a:pPr lvl="1"/>
            <a:r>
              <a:rPr lang="en-US" sz="1750" dirty="0" smtClean="0">
                <a:latin typeface="Century Gothic" panose="020B0502020202020204" pitchFamily="34" charset="0"/>
              </a:rPr>
              <a:t>	Different </a:t>
            </a:r>
            <a:r>
              <a:rPr lang="en-US" sz="1750" dirty="0">
                <a:latin typeface="Century Gothic" panose="020B0502020202020204" pitchFamily="34" charset="0"/>
              </a:rPr>
              <a:t>SIPS </a:t>
            </a:r>
            <a:r>
              <a:rPr lang="en-US" sz="1750" dirty="0" smtClean="0">
                <a:latin typeface="Century Gothic" panose="020B0502020202020204" pitchFamily="34" charset="0"/>
              </a:rPr>
              <a:t>Options</a:t>
            </a:r>
          </a:p>
          <a:p>
            <a:r>
              <a:rPr lang="en-US" sz="1750" dirty="0" smtClean="0">
                <a:latin typeface="Century Gothic" panose="020B0502020202020204" pitchFamily="34" charset="0"/>
              </a:rPr>
              <a:t>Analysis 3 – Façade Study </a:t>
            </a:r>
          </a:p>
          <a:p>
            <a:pPr lvl="0"/>
            <a:r>
              <a:rPr lang="en-US" sz="1750" dirty="0" smtClean="0">
                <a:latin typeface="Century Gothic" panose="020B0502020202020204" pitchFamily="34" charset="0"/>
              </a:rPr>
              <a:t>	Background</a:t>
            </a:r>
          </a:p>
          <a:p>
            <a:pPr lvl="1"/>
            <a:r>
              <a:rPr lang="en-US" sz="1750" b="1" dirty="0" smtClean="0">
                <a:latin typeface="Century Gothic" panose="020B0502020202020204" pitchFamily="34" charset="0"/>
              </a:rPr>
              <a:t>	</a:t>
            </a:r>
            <a:r>
              <a:rPr lang="en-US" sz="1750" dirty="0" smtClean="0">
                <a:latin typeface="Century Gothic" panose="020B0502020202020204" pitchFamily="34" charset="0"/>
              </a:rPr>
              <a:t>Materials/Research</a:t>
            </a:r>
            <a:endParaRPr lang="en-US" sz="1750" dirty="0">
              <a:latin typeface="Century Gothic" panose="020B0502020202020204" pitchFamily="34" charset="0"/>
            </a:endParaRPr>
          </a:p>
          <a:p>
            <a:pPr lvl="1"/>
            <a:r>
              <a:rPr lang="en-US" sz="1750" dirty="0" smtClean="0">
                <a:latin typeface="Century Gothic" panose="020B0502020202020204" pitchFamily="34" charset="0"/>
              </a:rPr>
              <a:t>	Architectural </a:t>
            </a:r>
            <a:r>
              <a:rPr lang="en-US" sz="1750" dirty="0">
                <a:latin typeface="Century Gothic" panose="020B0502020202020204" pitchFamily="34" charset="0"/>
              </a:rPr>
              <a:t>Breadth </a:t>
            </a:r>
            <a:endParaRPr lang="en-US" sz="1750" dirty="0" smtClean="0">
              <a:latin typeface="Century Gothic" panose="020B0502020202020204" pitchFamily="34" charset="0"/>
            </a:endParaRPr>
          </a:p>
          <a:p>
            <a:pPr lvl="1"/>
            <a:r>
              <a:rPr lang="en-US" sz="1750" b="1" dirty="0">
                <a:latin typeface="Century Gothic" panose="020B0502020202020204" pitchFamily="34" charset="0"/>
              </a:rPr>
              <a:t>	</a:t>
            </a:r>
            <a:r>
              <a:rPr lang="en-US" sz="1750" b="1" dirty="0" smtClean="0">
                <a:latin typeface="Century Gothic" panose="020B0502020202020204" pitchFamily="34" charset="0"/>
              </a:rPr>
              <a:t>	</a:t>
            </a:r>
            <a:r>
              <a:rPr lang="en-US" sz="1750" dirty="0" smtClean="0">
                <a:latin typeface="Century Gothic" panose="020B0502020202020204" pitchFamily="34" charset="0"/>
              </a:rPr>
              <a:t>Changes</a:t>
            </a:r>
            <a:endParaRPr lang="en-US" sz="1750" dirty="0">
              <a:latin typeface="Century Gothic" panose="020B0502020202020204" pitchFamily="34" charset="0"/>
            </a:endParaRPr>
          </a:p>
          <a:p>
            <a:pPr lvl="2"/>
            <a:r>
              <a:rPr lang="en-US" sz="1750" dirty="0" smtClean="0">
                <a:latin typeface="Century Gothic" panose="020B0502020202020204" pitchFamily="34" charset="0"/>
              </a:rPr>
              <a:t>	Model</a:t>
            </a:r>
            <a:endParaRPr lang="en-US" sz="1750" dirty="0">
              <a:latin typeface="Century Gothic" panose="020B0502020202020204" pitchFamily="34" charset="0"/>
            </a:endParaRPr>
          </a:p>
          <a:p>
            <a:pPr lvl="1"/>
            <a:r>
              <a:rPr lang="en-US" sz="1750" dirty="0" smtClean="0">
                <a:latin typeface="Century Gothic" panose="020B0502020202020204" pitchFamily="34" charset="0"/>
              </a:rPr>
              <a:t>	Mechanical </a:t>
            </a:r>
            <a:r>
              <a:rPr lang="en-US" sz="1750" dirty="0">
                <a:latin typeface="Century Gothic" panose="020B0502020202020204" pitchFamily="34" charset="0"/>
              </a:rPr>
              <a:t>Breadth</a:t>
            </a:r>
          </a:p>
          <a:p>
            <a:pPr lvl="2"/>
            <a:r>
              <a:rPr lang="en-US" sz="1750" dirty="0" smtClean="0">
                <a:latin typeface="Century Gothic" panose="020B0502020202020204" pitchFamily="34" charset="0"/>
              </a:rPr>
              <a:t>	R-value</a:t>
            </a:r>
            <a:r>
              <a:rPr lang="en-US" sz="1750" dirty="0">
                <a:latin typeface="Century Gothic" panose="020B0502020202020204" pitchFamily="34" charset="0"/>
              </a:rPr>
              <a:t> </a:t>
            </a:r>
            <a:r>
              <a:rPr lang="en-US" sz="1750" dirty="0" smtClean="0">
                <a:latin typeface="Century Gothic" panose="020B0502020202020204" pitchFamily="34" charset="0"/>
              </a:rPr>
              <a:t>&amp; Condensation</a:t>
            </a:r>
          </a:p>
          <a:p>
            <a:pPr lvl="2"/>
            <a:r>
              <a:rPr lang="en-US" sz="1750" dirty="0">
                <a:latin typeface="Century Gothic" pitchFamily="34" charset="0"/>
              </a:rPr>
              <a:t>Production &amp; Cost</a:t>
            </a:r>
          </a:p>
          <a:p>
            <a:pPr lvl="0"/>
            <a:r>
              <a:rPr lang="en-US" sz="1950" b="1" dirty="0" smtClean="0">
                <a:latin typeface="Century Gothic" panose="020B0502020202020204" pitchFamily="34" charset="0"/>
              </a:rPr>
              <a:t>Recommendations</a:t>
            </a:r>
          </a:p>
          <a:p>
            <a:pPr lvl="0"/>
            <a:r>
              <a:rPr lang="en-US" sz="1750" dirty="0" smtClean="0">
                <a:latin typeface="Century Gothic" panose="020B0502020202020204" pitchFamily="34" charset="0"/>
              </a:rPr>
              <a:t>Acknowledgements </a:t>
            </a:r>
            <a:endParaRPr lang="en-US" sz="1750" dirty="0">
              <a:latin typeface="Century Gothic" panose="020B0502020202020204" pitchFamily="34" charset="0"/>
            </a:endParaRPr>
          </a:p>
        </p:txBody>
      </p:sp>
      <p:sp>
        <p:nvSpPr>
          <p:cNvPr id="10" name="TextBox 9"/>
          <p:cNvSpPr txBox="1"/>
          <p:nvPr/>
        </p:nvSpPr>
        <p:spPr>
          <a:xfrm>
            <a:off x="9416716" y="1716505"/>
            <a:ext cx="8598568" cy="3570208"/>
          </a:xfrm>
          <a:prstGeom prst="rect">
            <a:avLst/>
          </a:prstGeom>
          <a:noFill/>
        </p:spPr>
        <p:txBody>
          <a:bodyPr wrap="square" rtlCol="0">
            <a:spAutoFit/>
          </a:bodyPr>
          <a:lstStyle/>
          <a:p>
            <a:pPr algn="ctr"/>
            <a:r>
              <a:rPr lang="en-US" sz="2400" dirty="0" smtClean="0">
                <a:latin typeface="Century Gothic" panose="020B0502020202020204" pitchFamily="34" charset="0"/>
              </a:rPr>
              <a:t>Analysis 1:  Alternative Delivery Method</a:t>
            </a:r>
          </a:p>
          <a:p>
            <a:pPr algn="ctr"/>
            <a:r>
              <a:rPr lang="en-US" b="1" dirty="0" smtClean="0">
                <a:latin typeface="Century Gothic" panose="020B0502020202020204" pitchFamily="34" charset="0"/>
              </a:rPr>
              <a:t>Saves 315 days with construction starting August 3, 2010</a:t>
            </a:r>
          </a:p>
          <a:p>
            <a:pPr algn="ctr"/>
            <a:endParaRPr lang="en-US" b="1" dirty="0" smtClean="0">
              <a:latin typeface="Century Gothic" panose="020B0502020202020204" pitchFamily="34" charset="0"/>
            </a:endParaRPr>
          </a:p>
          <a:p>
            <a:pPr algn="ctr"/>
            <a:endParaRPr lang="en-US" dirty="0">
              <a:latin typeface="Century Gothic" panose="020B0502020202020204" pitchFamily="34" charset="0"/>
            </a:endParaRPr>
          </a:p>
          <a:p>
            <a:pPr algn="ctr"/>
            <a:r>
              <a:rPr lang="en-US" sz="2400" dirty="0" smtClean="0">
                <a:latin typeface="Century Gothic" panose="020B0502020202020204" pitchFamily="34" charset="0"/>
              </a:rPr>
              <a:t>Analysis 2:  Short Interval Production Schedule (SIPS)</a:t>
            </a:r>
          </a:p>
          <a:p>
            <a:pPr algn="ctr"/>
            <a:r>
              <a:rPr lang="en-US" b="1" dirty="0" smtClean="0">
                <a:latin typeface="Century Gothic" panose="020B0502020202020204" pitchFamily="34" charset="0"/>
              </a:rPr>
              <a:t>Saves 21 days with a slight labor cost increase</a:t>
            </a:r>
          </a:p>
          <a:p>
            <a:pPr algn="ctr"/>
            <a:endParaRPr lang="en-US" dirty="0" smtClean="0">
              <a:latin typeface="Century Gothic" panose="020B0502020202020204" pitchFamily="34" charset="0"/>
            </a:endParaRPr>
          </a:p>
          <a:p>
            <a:pPr algn="ctr"/>
            <a:endParaRPr lang="en-US" dirty="0">
              <a:latin typeface="Century Gothic" panose="020B0502020202020204" pitchFamily="34" charset="0"/>
            </a:endParaRPr>
          </a:p>
          <a:p>
            <a:pPr algn="ctr"/>
            <a:r>
              <a:rPr lang="en-US" sz="2400" dirty="0" smtClean="0">
                <a:latin typeface="Century Gothic" panose="020B0502020202020204" pitchFamily="34" charset="0"/>
              </a:rPr>
              <a:t>Analysis 3:  Façade Study</a:t>
            </a:r>
          </a:p>
          <a:p>
            <a:pPr algn="ctr"/>
            <a:r>
              <a:rPr lang="en-US" b="1" dirty="0" smtClean="0">
                <a:latin typeface="Century Gothic" panose="020B0502020202020204" pitchFamily="34" charset="0"/>
              </a:rPr>
              <a:t>Saves 23 days with about a $300,000 cost savings</a:t>
            </a:r>
          </a:p>
        </p:txBody>
      </p:sp>
      <p:sp>
        <p:nvSpPr>
          <p:cNvPr id="4" name="TextBox 3"/>
          <p:cNvSpPr txBox="1"/>
          <p:nvPr/>
        </p:nvSpPr>
        <p:spPr>
          <a:xfrm>
            <a:off x="18821400" y="1716505"/>
            <a:ext cx="8077200" cy="1938992"/>
          </a:xfrm>
          <a:prstGeom prst="rect">
            <a:avLst/>
          </a:prstGeom>
          <a:noFill/>
        </p:spPr>
        <p:txBody>
          <a:bodyPr wrap="square" rtlCol="0">
            <a:spAutoFit/>
          </a:bodyPr>
          <a:lstStyle/>
          <a:p>
            <a:r>
              <a:rPr lang="en-US" sz="2800" b="1" dirty="0" smtClean="0">
                <a:solidFill>
                  <a:schemeClr val="accent2">
                    <a:lumMod val="50000"/>
                  </a:schemeClr>
                </a:solidFill>
                <a:latin typeface="Century Gothic" panose="020B0502020202020204" pitchFamily="34" charset="0"/>
              </a:rPr>
              <a:t>Recommend</a:t>
            </a:r>
          </a:p>
          <a:p>
            <a:endParaRPr lang="en-US" sz="2800" b="1" dirty="0">
              <a:latin typeface="Century Gothic" panose="020B0502020202020204" pitchFamily="34" charset="0"/>
            </a:endParaRPr>
          </a:p>
          <a:p>
            <a:endParaRPr lang="en-US" sz="3600" b="1" dirty="0" smtClean="0">
              <a:latin typeface="Century Gothic" panose="020B0502020202020204" pitchFamily="34" charset="0"/>
            </a:endParaRPr>
          </a:p>
          <a:p>
            <a:r>
              <a:rPr lang="en-US" sz="2800" b="1" dirty="0" smtClean="0">
                <a:solidFill>
                  <a:schemeClr val="accent2">
                    <a:lumMod val="50000"/>
                  </a:schemeClr>
                </a:solidFill>
                <a:latin typeface="Century Gothic" panose="020B0502020202020204" pitchFamily="34" charset="0"/>
              </a:rPr>
              <a:t>Recommend</a:t>
            </a:r>
          </a:p>
        </p:txBody>
      </p:sp>
      <p:sp>
        <p:nvSpPr>
          <p:cNvPr id="5" name="TextBox 4"/>
          <p:cNvSpPr txBox="1"/>
          <p:nvPr/>
        </p:nvSpPr>
        <p:spPr>
          <a:xfrm>
            <a:off x="18821400" y="4514568"/>
            <a:ext cx="5410200" cy="861774"/>
          </a:xfrm>
          <a:prstGeom prst="rect">
            <a:avLst/>
          </a:prstGeom>
          <a:noFill/>
        </p:spPr>
        <p:txBody>
          <a:bodyPr wrap="square" rtlCol="0">
            <a:spAutoFit/>
          </a:bodyPr>
          <a:lstStyle/>
          <a:p>
            <a:r>
              <a:rPr lang="en-US" sz="2800" b="1" dirty="0" smtClean="0">
                <a:solidFill>
                  <a:schemeClr val="accent2">
                    <a:lumMod val="50000"/>
                  </a:schemeClr>
                </a:solidFill>
                <a:latin typeface="Century Gothic" panose="020B0502020202020204" pitchFamily="34" charset="0"/>
              </a:rPr>
              <a:t>Recommend</a:t>
            </a:r>
            <a:endParaRPr lang="en-US" sz="2800" b="1" dirty="0">
              <a:solidFill>
                <a:schemeClr val="accent2">
                  <a:lumMod val="50000"/>
                </a:schemeClr>
              </a:solidFill>
              <a:latin typeface="Century Gothic" panose="020B0502020202020204" pitchFamily="34" charset="0"/>
            </a:endParaRP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Recommendations</a:t>
            </a:r>
            <a:endParaRPr lang="en-US" sz="4000" b="1" dirty="0">
              <a:latin typeface="Century Gothic" panose="020B0502020202020204" pitchFamily="34" charset="0"/>
            </a:endParaRPr>
          </a:p>
        </p:txBody>
      </p:sp>
      <p:sp>
        <p:nvSpPr>
          <p:cNvPr id="3" name="TextBox 2"/>
          <p:cNvSpPr txBox="1"/>
          <p:nvPr/>
        </p:nvSpPr>
        <p:spPr>
          <a:xfrm>
            <a:off x="0" y="1295400"/>
            <a:ext cx="6477000" cy="5239896"/>
          </a:xfrm>
          <a:prstGeom prst="rect">
            <a:avLst/>
          </a:prstGeom>
          <a:noFill/>
        </p:spPr>
        <p:txBody>
          <a:bodyPr wrap="square" rtlCol="0">
            <a:spAutoFit/>
          </a:bodyPr>
          <a:lstStyle/>
          <a:p>
            <a:pPr lvl="0"/>
            <a:r>
              <a:rPr lang="en-US" sz="1750" dirty="0">
                <a:latin typeface="Century Gothic" panose="020B0502020202020204" pitchFamily="34" charset="0"/>
              </a:rPr>
              <a:t>Project Background </a:t>
            </a:r>
          </a:p>
          <a:p>
            <a:pPr lvl="0"/>
            <a:r>
              <a:rPr lang="en-US" sz="1750" dirty="0" smtClean="0">
                <a:latin typeface="Century Gothic" panose="020B0502020202020204" pitchFamily="34" charset="0"/>
              </a:rPr>
              <a:t>Analysis </a:t>
            </a:r>
            <a:r>
              <a:rPr lang="en-US" sz="1750" dirty="0">
                <a:latin typeface="Century Gothic" panose="020B0502020202020204" pitchFamily="34" charset="0"/>
              </a:rPr>
              <a:t>1 – Alternative Delivery Method </a:t>
            </a:r>
            <a:r>
              <a:rPr lang="en-US" sz="1750" dirty="0" smtClean="0">
                <a:latin typeface="Century Gothic" panose="020B0502020202020204" pitchFamily="34" charset="0"/>
              </a:rPr>
              <a:t>	</a:t>
            </a:r>
          </a:p>
          <a:p>
            <a:pPr lvl="0"/>
            <a:r>
              <a:rPr lang="en-US" sz="1750" dirty="0">
                <a:latin typeface="Century Gothic" panose="020B0502020202020204" pitchFamily="34" charset="0"/>
              </a:rPr>
              <a:t>	</a:t>
            </a:r>
            <a:r>
              <a:rPr lang="en-US" sz="1750" dirty="0" smtClean="0">
                <a:latin typeface="Century Gothic" panose="020B0502020202020204" pitchFamily="34" charset="0"/>
              </a:rPr>
              <a:t>Background</a:t>
            </a:r>
            <a:endParaRPr lang="en-US" sz="1750" dirty="0">
              <a:latin typeface="Century Gothic" panose="020B0502020202020204" pitchFamily="34" charset="0"/>
            </a:endParaRPr>
          </a:p>
          <a:p>
            <a:pPr lvl="1"/>
            <a:r>
              <a:rPr lang="en-US" sz="1750" dirty="0" smtClean="0">
                <a:latin typeface="Century Gothic" panose="020B0502020202020204" pitchFamily="34" charset="0"/>
              </a:rPr>
              <a:t>	Research/Comparisons</a:t>
            </a:r>
            <a:endParaRPr lang="en-US" sz="1750" dirty="0">
              <a:latin typeface="Century Gothic" panose="020B0502020202020204" pitchFamily="34" charset="0"/>
            </a:endParaRPr>
          </a:p>
          <a:p>
            <a:pPr lvl="1"/>
            <a:r>
              <a:rPr lang="en-US" sz="1750" dirty="0" smtClean="0">
                <a:latin typeface="Century Gothic" panose="020B0502020202020204" pitchFamily="34" charset="0"/>
              </a:rPr>
              <a:t>	Schedule </a:t>
            </a:r>
            <a:r>
              <a:rPr lang="en-US" sz="1750" dirty="0">
                <a:latin typeface="Century Gothic" panose="020B0502020202020204" pitchFamily="34" charset="0"/>
              </a:rPr>
              <a:t>reduction</a:t>
            </a:r>
          </a:p>
          <a:p>
            <a:pPr lvl="0"/>
            <a:r>
              <a:rPr lang="en-US" sz="1750" dirty="0">
                <a:latin typeface="Century Gothic" panose="020B0502020202020204" pitchFamily="34" charset="0"/>
              </a:rPr>
              <a:t>Analysis 2 – SIPS </a:t>
            </a:r>
          </a:p>
          <a:p>
            <a:pPr lvl="0"/>
            <a:r>
              <a:rPr lang="en-US" sz="1750" dirty="0" smtClean="0">
                <a:latin typeface="Century Gothic" panose="020B0502020202020204" pitchFamily="34" charset="0"/>
              </a:rPr>
              <a:t>	Sequence </a:t>
            </a:r>
            <a:r>
              <a:rPr lang="en-US" sz="1750" dirty="0">
                <a:latin typeface="Century Gothic" panose="020B0502020202020204" pitchFamily="34" charset="0"/>
              </a:rPr>
              <a:t>&amp; crews</a:t>
            </a:r>
          </a:p>
          <a:p>
            <a:pPr lvl="1"/>
            <a:r>
              <a:rPr lang="en-US" sz="1750" dirty="0" smtClean="0">
                <a:latin typeface="Century Gothic" panose="020B0502020202020204" pitchFamily="34" charset="0"/>
              </a:rPr>
              <a:t>	Different </a:t>
            </a:r>
            <a:r>
              <a:rPr lang="en-US" sz="1750" dirty="0">
                <a:latin typeface="Century Gothic" panose="020B0502020202020204" pitchFamily="34" charset="0"/>
              </a:rPr>
              <a:t>SIPS </a:t>
            </a:r>
            <a:r>
              <a:rPr lang="en-US" sz="1750" dirty="0" smtClean="0">
                <a:latin typeface="Century Gothic" panose="020B0502020202020204" pitchFamily="34" charset="0"/>
              </a:rPr>
              <a:t>Options</a:t>
            </a:r>
          </a:p>
          <a:p>
            <a:r>
              <a:rPr lang="en-US" sz="1750" dirty="0" smtClean="0">
                <a:latin typeface="Century Gothic" panose="020B0502020202020204" pitchFamily="34" charset="0"/>
              </a:rPr>
              <a:t>Analysis 3 – Façade Study </a:t>
            </a:r>
          </a:p>
          <a:p>
            <a:pPr lvl="0"/>
            <a:r>
              <a:rPr lang="en-US" sz="1750" dirty="0" smtClean="0">
                <a:latin typeface="Century Gothic" panose="020B0502020202020204" pitchFamily="34" charset="0"/>
              </a:rPr>
              <a:t>	Background</a:t>
            </a:r>
          </a:p>
          <a:p>
            <a:pPr lvl="1"/>
            <a:r>
              <a:rPr lang="en-US" sz="1750" b="1" dirty="0" smtClean="0">
                <a:latin typeface="Century Gothic" panose="020B0502020202020204" pitchFamily="34" charset="0"/>
              </a:rPr>
              <a:t>	</a:t>
            </a:r>
            <a:r>
              <a:rPr lang="en-US" sz="1750" dirty="0" smtClean="0">
                <a:latin typeface="Century Gothic" panose="020B0502020202020204" pitchFamily="34" charset="0"/>
              </a:rPr>
              <a:t>Materials/Research</a:t>
            </a:r>
            <a:endParaRPr lang="en-US" sz="1750" dirty="0">
              <a:latin typeface="Century Gothic" panose="020B0502020202020204" pitchFamily="34" charset="0"/>
            </a:endParaRPr>
          </a:p>
          <a:p>
            <a:pPr lvl="1"/>
            <a:r>
              <a:rPr lang="en-US" sz="1750" dirty="0" smtClean="0">
                <a:latin typeface="Century Gothic" panose="020B0502020202020204" pitchFamily="34" charset="0"/>
              </a:rPr>
              <a:t>	Architectural </a:t>
            </a:r>
            <a:r>
              <a:rPr lang="en-US" sz="1750" dirty="0">
                <a:latin typeface="Century Gothic" panose="020B0502020202020204" pitchFamily="34" charset="0"/>
              </a:rPr>
              <a:t>Breadth </a:t>
            </a:r>
            <a:endParaRPr lang="en-US" sz="1750" dirty="0" smtClean="0">
              <a:latin typeface="Century Gothic" panose="020B0502020202020204" pitchFamily="34" charset="0"/>
            </a:endParaRPr>
          </a:p>
          <a:p>
            <a:pPr lvl="1"/>
            <a:r>
              <a:rPr lang="en-US" sz="1750" b="1" dirty="0">
                <a:latin typeface="Century Gothic" panose="020B0502020202020204" pitchFamily="34" charset="0"/>
              </a:rPr>
              <a:t>	</a:t>
            </a:r>
            <a:r>
              <a:rPr lang="en-US" sz="1750" b="1" dirty="0" smtClean="0">
                <a:latin typeface="Century Gothic" panose="020B0502020202020204" pitchFamily="34" charset="0"/>
              </a:rPr>
              <a:t>	</a:t>
            </a:r>
            <a:r>
              <a:rPr lang="en-US" sz="1750" dirty="0" smtClean="0">
                <a:latin typeface="Century Gothic" panose="020B0502020202020204" pitchFamily="34" charset="0"/>
              </a:rPr>
              <a:t>Changes</a:t>
            </a:r>
            <a:endParaRPr lang="en-US" sz="1750" dirty="0">
              <a:latin typeface="Century Gothic" panose="020B0502020202020204" pitchFamily="34" charset="0"/>
            </a:endParaRPr>
          </a:p>
          <a:p>
            <a:pPr lvl="2"/>
            <a:r>
              <a:rPr lang="en-US" sz="1750" dirty="0" smtClean="0">
                <a:latin typeface="Century Gothic" panose="020B0502020202020204" pitchFamily="34" charset="0"/>
              </a:rPr>
              <a:t>	Model</a:t>
            </a:r>
            <a:endParaRPr lang="en-US" sz="1750" dirty="0">
              <a:latin typeface="Century Gothic" panose="020B0502020202020204" pitchFamily="34" charset="0"/>
            </a:endParaRPr>
          </a:p>
          <a:p>
            <a:pPr lvl="1"/>
            <a:r>
              <a:rPr lang="en-US" sz="1750" dirty="0" smtClean="0">
                <a:latin typeface="Century Gothic" panose="020B0502020202020204" pitchFamily="34" charset="0"/>
              </a:rPr>
              <a:t>	Mechanical </a:t>
            </a:r>
            <a:r>
              <a:rPr lang="en-US" sz="1750" dirty="0">
                <a:latin typeface="Century Gothic" panose="020B0502020202020204" pitchFamily="34" charset="0"/>
              </a:rPr>
              <a:t>Breadth</a:t>
            </a:r>
          </a:p>
          <a:p>
            <a:pPr lvl="2"/>
            <a:r>
              <a:rPr lang="en-US" sz="1750" dirty="0" smtClean="0">
                <a:latin typeface="Century Gothic" panose="020B0502020202020204" pitchFamily="34" charset="0"/>
              </a:rPr>
              <a:t>	R-value</a:t>
            </a:r>
            <a:r>
              <a:rPr lang="en-US" sz="1750" dirty="0">
                <a:latin typeface="Century Gothic" panose="020B0502020202020204" pitchFamily="34" charset="0"/>
              </a:rPr>
              <a:t> </a:t>
            </a:r>
            <a:r>
              <a:rPr lang="en-US" sz="1750" dirty="0" smtClean="0">
                <a:latin typeface="Century Gothic" panose="020B0502020202020204" pitchFamily="34" charset="0"/>
              </a:rPr>
              <a:t>&amp; Condensation</a:t>
            </a:r>
          </a:p>
          <a:p>
            <a:pPr lvl="2"/>
            <a:r>
              <a:rPr lang="en-US" sz="1750" dirty="0">
                <a:latin typeface="Century Gothic" pitchFamily="34" charset="0"/>
              </a:rPr>
              <a:t>Production &amp; Cost</a:t>
            </a:r>
          </a:p>
          <a:p>
            <a:pPr lvl="0"/>
            <a:r>
              <a:rPr lang="en-US" sz="1950" b="1" dirty="0" smtClean="0">
                <a:latin typeface="Century Gothic" panose="020B0502020202020204" pitchFamily="34" charset="0"/>
              </a:rPr>
              <a:t>Recommendations</a:t>
            </a:r>
          </a:p>
          <a:p>
            <a:pPr lvl="0"/>
            <a:r>
              <a:rPr lang="en-US" sz="1750" dirty="0" smtClean="0">
                <a:latin typeface="Century Gothic" panose="020B0502020202020204" pitchFamily="34" charset="0"/>
              </a:rPr>
              <a:t>Acknowledgements </a:t>
            </a:r>
            <a:endParaRPr lang="en-US" sz="1750" dirty="0">
              <a:latin typeface="Century Gothic" panose="020B0502020202020204" pitchFamily="34" charset="0"/>
            </a:endParaRP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3424" r="4546" b="42301"/>
          <a:stretch/>
        </p:blipFill>
        <p:spPr>
          <a:xfrm>
            <a:off x="5867400" y="1447450"/>
            <a:ext cx="10287000" cy="5087846"/>
          </a:xfrm>
          <a:prstGeom prst="rect">
            <a:avLst/>
          </a:prstGeom>
        </p:spPr>
      </p:pic>
      <p:grpSp>
        <p:nvGrpSpPr>
          <p:cNvPr id="9" name="Group 8"/>
          <p:cNvGrpSpPr/>
          <p:nvPr/>
        </p:nvGrpSpPr>
        <p:grpSpPr>
          <a:xfrm>
            <a:off x="16992600" y="1447450"/>
            <a:ext cx="9517100" cy="5179238"/>
            <a:chOff x="16184790" y="1456987"/>
            <a:chExt cx="9517100" cy="5179238"/>
          </a:xfrm>
        </p:grpSpPr>
        <p:pic>
          <p:nvPicPr>
            <p:cNvPr id="6" name="Picture 5"/>
            <p:cNvPicPr/>
            <p:nvPr/>
          </p:nvPicPr>
          <p:blipFill rotWithShape="1">
            <a:blip r:embed="rId4" cstate="print">
              <a:extLst>
                <a:ext uri="{28A0092B-C50C-407E-A947-70E740481C1C}">
                  <a14:useLocalDpi xmlns:a14="http://schemas.microsoft.com/office/drawing/2010/main" val="0"/>
                </a:ext>
              </a:extLst>
            </a:blip>
            <a:srcRect t="2400" r="3763" b="58617"/>
            <a:stretch/>
          </p:blipFill>
          <p:spPr>
            <a:xfrm>
              <a:off x="16184790" y="3657600"/>
              <a:ext cx="9516110" cy="2978625"/>
            </a:xfrm>
            <a:prstGeom prst="rect">
              <a:avLst/>
            </a:prstGeom>
          </p:spPr>
        </p:pic>
        <p:pic>
          <p:nvPicPr>
            <p:cNvPr id="7" name="Picture 6"/>
            <p:cNvPicPr/>
            <p:nvPr/>
          </p:nvPicPr>
          <p:blipFill rotWithShape="1">
            <a:blip r:embed="rId3" cstate="print">
              <a:extLst>
                <a:ext uri="{28A0092B-C50C-407E-A947-70E740481C1C}">
                  <a14:useLocalDpi xmlns:a14="http://schemas.microsoft.com/office/drawing/2010/main" val="0"/>
                </a:ext>
              </a:extLst>
            </a:blip>
            <a:srcRect l="836" t="57521" r="4545" b="13510"/>
            <a:stretch/>
          </p:blipFill>
          <p:spPr>
            <a:xfrm>
              <a:off x="16184790" y="1905000"/>
              <a:ext cx="9517100" cy="2251494"/>
            </a:xfrm>
            <a:prstGeom prst="rect">
              <a:avLst/>
            </a:prstGeom>
          </p:spPr>
        </p:pic>
        <p:pic>
          <p:nvPicPr>
            <p:cNvPr id="8" name="Picture 7"/>
            <p:cNvPicPr/>
            <p:nvPr/>
          </p:nvPicPr>
          <p:blipFill rotWithShape="1">
            <a:blip r:embed="rId4" cstate="print">
              <a:extLst>
                <a:ext uri="{28A0092B-C50C-407E-A947-70E740481C1C}">
                  <a14:useLocalDpi xmlns:a14="http://schemas.microsoft.com/office/drawing/2010/main" val="0"/>
                </a:ext>
              </a:extLst>
            </a:blip>
            <a:srcRect t="3103" r="3763" b="91147"/>
            <a:stretch/>
          </p:blipFill>
          <p:spPr>
            <a:xfrm>
              <a:off x="16185780" y="1456987"/>
              <a:ext cx="9516110" cy="439387"/>
            </a:xfrm>
            <a:prstGeom prst="rect">
              <a:avLst/>
            </a:prstGeom>
          </p:spPr>
        </p:pic>
      </p:grpSp>
      <p:sp>
        <p:nvSpPr>
          <p:cNvPr id="5" name="Rectangle 4"/>
          <p:cNvSpPr/>
          <p:nvPr/>
        </p:nvSpPr>
        <p:spPr>
          <a:xfrm>
            <a:off x="17145000" y="6324600"/>
            <a:ext cx="8763000" cy="30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741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Acknowledgments</a:t>
            </a:r>
            <a:endParaRPr lang="en-US" sz="4000" b="1" dirty="0">
              <a:latin typeface="Century Gothic" panose="020B0502020202020204" pitchFamily="34" charset="0"/>
            </a:endParaRPr>
          </a:p>
        </p:txBody>
      </p:sp>
      <p:sp>
        <p:nvSpPr>
          <p:cNvPr id="4" name="TextBox 3"/>
          <p:cNvSpPr txBox="1"/>
          <p:nvPr/>
        </p:nvSpPr>
        <p:spPr>
          <a:xfrm>
            <a:off x="11658600" y="1821853"/>
            <a:ext cx="4114800" cy="7032694"/>
          </a:xfrm>
          <a:prstGeom prst="rect">
            <a:avLst/>
          </a:prstGeom>
          <a:noFill/>
        </p:spPr>
        <p:txBody>
          <a:bodyPr wrap="square" rtlCol="0">
            <a:spAutoFit/>
          </a:bodyPr>
          <a:lstStyle/>
          <a:p>
            <a:r>
              <a:rPr lang="en-US" b="1" dirty="0">
                <a:latin typeface="Century Gothic" panose="020B0502020202020204" pitchFamily="34" charset="0"/>
              </a:rPr>
              <a:t>Academic</a:t>
            </a:r>
            <a:r>
              <a:rPr lang="en-US" b="1" dirty="0" smtClean="0">
                <a:latin typeface="Century Gothic" panose="020B0502020202020204" pitchFamily="34" charset="0"/>
              </a:rPr>
              <a:t>:</a:t>
            </a:r>
          </a:p>
          <a:p>
            <a:endParaRPr lang="en-US" dirty="0">
              <a:latin typeface="Century Gothic" panose="020B0502020202020204" pitchFamily="34" charset="0"/>
            </a:endParaRPr>
          </a:p>
          <a:p>
            <a:pPr marL="342900" indent="-342900">
              <a:lnSpc>
                <a:spcPct val="150000"/>
              </a:lnSpc>
              <a:buFont typeface="Arial" panose="020B0604020202020204" pitchFamily="34" charset="0"/>
              <a:buChar char="•"/>
            </a:pPr>
            <a:r>
              <a:rPr lang="en-US" dirty="0">
                <a:latin typeface="Century Gothic" panose="020B0502020202020204" pitchFamily="34" charset="0"/>
              </a:rPr>
              <a:t>Dr. </a:t>
            </a:r>
            <a:r>
              <a:rPr lang="en-US" dirty="0" err="1">
                <a:latin typeface="Century Gothic" panose="020B0502020202020204" pitchFamily="34" charset="0"/>
              </a:rPr>
              <a:t>Chimay</a:t>
            </a:r>
            <a:r>
              <a:rPr lang="en-US" dirty="0">
                <a:latin typeface="Century Gothic" panose="020B0502020202020204" pitchFamily="34" charset="0"/>
              </a:rPr>
              <a:t> </a:t>
            </a:r>
            <a:r>
              <a:rPr lang="en-US" dirty="0" err="1">
                <a:latin typeface="Century Gothic" panose="020B0502020202020204" pitchFamily="34" charset="0"/>
              </a:rPr>
              <a:t>Anumba</a:t>
            </a:r>
            <a:endParaRPr lang="en-US" dirty="0">
              <a:latin typeface="Century Gothic" panose="020B0502020202020204" pitchFamily="34" charset="0"/>
            </a:endParaRPr>
          </a:p>
          <a:p>
            <a:pPr marL="342900" indent="-342900">
              <a:lnSpc>
                <a:spcPct val="150000"/>
              </a:lnSpc>
              <a:buFont typeface="Arial" panose="020B0604020202020204" pitchFamily="34" charset="0"/>
              <a:buChar char="•"/>
            </a:pPr>
            <a:r>
              <a:rPr lang="en-US" dirty="0">
                <a:latin typeface="Century Gothic" panose="020B0502020202020204" pitchFamily="34" charset="0"/>
              </a:rPr>
              <a:t>Dr. Robert </a:t>
            </a:r>
            <a:r>
              <a:rPr lang="en-US" dirty="0" err="1">
                <a:latin typeface="Century Gothic" panose="020B0502020202020204" pitchFamily="34" charset="0"/>
              </a:rPr>
              <a:t>Leicht</a:t>
            </a:r>
            <a:endParaRPr lang="en-US" dirty="0">
              <a:latin typeface="Century Gothic" panose="020B0502020202020204" pitchFamily="34" charset="0"/>
            </a:endParaRPr>
          </a:p>
          <a:p>
            <a:pPr marL="342900" indent="-342900">
              <a:lnSpc>
                <a:spcPct val="150000"/>
              </a:lnSpc>
              <a:buFont typeface="Arial" panose="020B0604020202020204" pitchFamily="34" charset="0"/>
              <a:buChar char="•"/>
            </a:pPr>
            <a:r>
              <a:rPr lang="en-US" dirty="0">
                <a:latin typeface="Century Gothic" panose="020B0502020202020204" pitchFamily="34" charset="0"/>
              </a:rPr>
              <a:t>Dr. Craig </a:t>
            </a:r>
            <a:r>
              <a:rPr lang="en-US" dirty="0" err="1">
                <a:latin typeface="Century Gothic" panose="020B0502020202020204" pitchFamily="34" charset="0"/>
              </a:rPr>
              <a:t>Dubler</a:t>
            </a:r>
            <a:endParaRPr lang="en-US" dirty="0">
              <a:latin typeface="Century Gothic" panose="020B0502020202020204" pitchFamily="34" charset="0"/>
            </a:endParaRPr>
          </a:p>
          <a:p>
            <a:pPr marL="342900" indent="-342900">
              <a:lnSpc>
                <a:spcPct val="150000"/>
              </a:lnSpc>
              <a:buFont typeface="Arial" panose="020B0604020202020204" pitchFamily="34" charset="0"/>
              <a:buChar char="•"/>
            </a:pPr>
            <a:r>
              <a:rPr lang="en-US" dirty="0">
                <a:latin typeface="Century Gothic" panose="020B0502020202020204" pitchFamily="34" charset="0"/>
              </a:rPr>
              <a:t>Dr. David Riley</a:t>
            </a:r>
          </a:p>
          <a:p>
            <a:pPr marL="342900" indent="-342900">
              <a:lnSpc>
                <a:spcPct val="150000"/>
              </a:lnSpc>
              <a:buFont typeface="Arial" panose="020B0604020202020204" pitchFamily="34" charset="0"/>
              <a:buChar char="•"/>
            </a:pPr>
            <a:r>
              <a:rPr lang="en-US" dirty="0">
                <a:latin typeface="Century Gothic" panose="020B0502020202020204" pitchFamily="34" charset="0"/>
              </a:rPr>
              <a:t>Professor </a:t>
            </a:r>
            <a:r>
              <a:rPr lang="en-US" dirty="0" err="1">
                <a:latin typeface="Century Gothic" panose="020B0502020202020204" pitchFamily="34" charset="0"/>
              </a:rPr>
              <a:t>Parfitt</a:t>
            </a:r>
            <a:endParaRPr lang="en-US" dirty="0">
              <a:latin typeface="Century Gothic" panose="020B0502020202020204" pitchFamily="34" charset="0"/>
            </a:endParaRPr>
          </a:p>
          <a:p>
            <a:pPr marL="342900" indent="-342900">
              <a:lnSpc>
                <a:spcPct val="150000"/>
              </a:lnSpc>
              <a:buFont typeface="Arial" panose="020B0604020202020204" pitchFamily="34" charset="0"/>
              <a:buChar char="•"/>
            </a:pPr>
            <a:r>
              <a:rPr lang="en-US" dirty="0">
                <a:latin typeface="Century Gothic" panose="020B0502020202020204" pitchFamily="34" charset="0"/>
              </a:rPr>
              <a:t>Dr. Cox</a:t>
            </a:r>
          </a:p>
          <a:p>
            <a:pPr marL="342900" indent="-342900">
              <a:lnSpc>
                <a:spcPct val="150000"/>
              </a:lnSpc>
              <a:buFont typeface="Arial" panose="020B0604020202020204" pitchFamily="34" charset="0"/>
              <a:buChar char="•"/>
            </a:pPr>
            <a:r>
              <a:rPr lang="en-US" dirty="0">
                <a:latin typeface="Century Gothic" panose="020B0502020202020204" pitchFamily="34" charset="0"/>
              </a:rPr>
              <a:t>Penn State Architectural Engineering Facility</a:t>
            </a:r>
          </a:p>
          <a:p>
            <a:pPr marL="342900" indent="-342900">
              <a:lnSpc>
                <a:spcPct val="150000"/>
              </a:lnSpc>
              <a:buFont typeface="Arial" panose="020B0604020202020204" pitchFamily="34" charset="0"/>
              <a:buChar char="•"/>
            </a:pPr>
            <a:endParaRPr lang="en-US" dirty="0">
              <a:latin typeface="Century Gothic" panose="020B0502020202020204" pitchFamily="34" charset="0"/>
            </a:endParaRPr>
          </a:p>
          <a:p>
            <a:r>
              <a:rPr lang="en-US" b="1" dirty="0">
                <a:latin typeface="Century Gothic" panose="020B0502020202020204" pitchFamily="34" charset="0"/>
              </a:rPr>
              <a:t> </a:t>
            </a:r>
            <a:endParaRPr lang="en-US" dirty="0">
              <a:latin typeface="Century Gothic" panose="020B0502020202020204" pitchFamily="34" charset="0"/>
            </a:endParaRPr>
          </a:p>
          <a:p>
            <a:r>
              <a:rPr lang="en-US" dirty="0">
                <a:latin typeface="Century Gothic" panose="020B0502020202020204" pitchFamily="34" charset="0"/>
              </a:rPr>
              <a:t> </a:t>
            </a:r>
          </a:p>
          <a:p>
            <a:r>
              <a:rPr lang="en-US" dirty="0">
                <a:latin typeface="Century Gothic" panose="020B0502020202020204" pitchFamily="34" charset="0"/>
              </a:rPr>
              <a:t> </a:t>
            </a:r>
          </a:p>
          <a:p>
            <a:r>
              <a:rPr lang="en-US" dirty="0">
                <a:latin typeface="Century Gothic" panose="020B0502020202020204" pitchFamily="34" charset="0"/>
              </a:rPr>
              <a:t> </a:t>
            </a:r>
          </a:p>
          <a:p>
            <a:endParaRPr lang="en-US" dirty="0">
              <a:latin typeface="Century Gothic" panose="020B0502020202020204" pitchFamily="34" charset="0"/>
            </a:endParaRPr>
          </a:p>
        </p:txBody>
      </p:sp>
      <p:sp>
        <p:nvSpPr>
          <p:cNvPr id="5" name="TextBox 4"/>
          <p:cNvSpPr txBox="1"/>
          <p:nvPr/>
        </p:nvSpPr>
        <p:spPr>
          <a:xfrm>
            <a:off x="19126200" y="1821853"/>
            <a:ext cx="7620000" cy="3816429"/>
          </a:xfrm>
          <a:prstGeom prst="rect">
            <a:avLst/>
          </a:prstGeom>
          <a:noFill/>
        </p:spPr>
        <p:txBody>
          <a:bodyPr wrap="square" rtlCol="0">
            <a:spAutoFit/>
          </a:bodyPr>
          <a:lstStyle/>
          <a:p>
            <a:r>
              <a:rPr lang="en-US" b="1" dirty="0">
                <a:latin typeface="Century Gothic" panose="020B0502020202020204" pitchFamily="34" charset="0"/>
              </a:rPr>
              <a:t>Special Thanks to</a:t>
            </a:r>
            <a:r>
              <a:rPr lang="en-US" b="1" dirty="0" smtClean="0">
                <a:latin typeface="Century Gothic" panose="020B0502020202020204" pitchFamily="34" charset="0"/>
              </a:rPr>
              <a:t>:</a:t>
            </a:r>
          </a:p>
          <a:p>
            <a:endParaRPr lang="en-US" b="1" dirty="0" smtClean="0">
              <a:latin typeface="Century Gothic" panose="020B0502020202020204" pitchFamily="34" charset="0"/>
            </a:endParaRP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The Project team</a:t>
            </a:r>
            <a:endParaRPr lang="en-US" dirty="0">
              <a:latin typeface="Century Gothic" panose="020B0502020202020204" pitchFamily="34" charset="0"/>
            </a:endParaRPr>
          </a:p>
          <a:p>
            <a:pPr marL="342900" indent="-342900">
              <a:lnSpc>
                <a:spcPct val="150000"/>
              </a:lnSpc>
              <a:buFont typeface="Arial" panose="020B0604020202020204" pitchFamily="34" charset="0"/>
              <a:buChar char="•"/>
            </a:pPr>
            <a:r>
              <a:rPr lang="en-US" dirty="0">
                <a:latin typeface="Century Gothic" panose="020B0502020202020204" pitchFamily="34" charset="0"/>
              </a:rPr>
              <a:t>The Owner and Owner’s Representative</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Pace </a:t>
            </a:r>
            <a:r>
              <a:rPr lang="en-US" dirty="0">
                <a:latin typeface="Century Gothic" panose="020B0502020202020204" pitchFamily="34" charset="0"/>
              </a:rPr>
              <a:t>Industry Members</a:t>
            </a:r>
          </a:p>
          <a:p>
            <a:pPr marL="342900" indent="-342900">
              <a:lnSpc>
                <a:spcPct val="150000"/>
              </a:lnSpc>
              <a:buFont typeface="Arial" panose="020B0604020202020204" pitchFamily="34" charset="0"/>
              <a:buChar char="•"/>
            </a:pPr>
            <a:r>
              <a:rPr lang="en-US" dirty="0">
                <a:latin typeface="Century Gothic" panose="020B0502020202020204" pitchFamily="34" charset="0"/>
              </a:rPr>
              <a:t>My Family and </a:t>
            </a:r>
            <a:r>
              <a:rPr lang="en-US" dirty="0" smtClean="0">
                <a:latin typeface="Century Gothic" panose="020B0502020202020204" pitchFamily="34" charset="0"/>
              </a:rPr>
              <a:t>Friends</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Jessica Weber</a:t>
            </a:r>
          </a:p>
          <a:p>
            <a:pPr marL="342900" indent="-342900">
              <a:lnSpc>
                <a:spcPct val="150000"/>
              </a:lnSpc>
              <a:buFont typeface="Arial" panose="020B0604020202020204" pitchFamily="34" charset="0"/>
              <a:buChar char="•"/>
            </a:pPr>
            <a:endParaRPr lang="en-US" dirty="0">
              <a:latin typeface="Century Gothic" panose="020B0502020202020204" pitchFamily="34" charset="0"/>
            </a:endParaRPr>
          </a:p>
        </p:txBody>
      </p:sp>
      <p:sp>
        <p:nvSpPr>
          <p:cNvPr id="6" name="TextBox 5"/>
          <p:cNvSpPr txBox="1"/>
          <p:nvPr/>
        </p:nvSpPr>
        <p:spPr>
          <a:xfrm>
            <a:off x="3200400" y="1828800"/>
            <a:ext cx="3505200" cy="2292935"/>
          </a:xfrm>
          <a:prstGeom prst="rect">
            <a:avLst/>
          </a:prstGeom>
          <a:noFill/>
        </p:spPr>
        <p:txBody>
          <a:bodyPr wrap="square" rtlCol="0">
            <a:spAutoFit/>
          </a:bodyPr>
          <a:lstStyle/>
          <a:p>
            <a:r>
              <a:rPr lang="en-US" b="1" dirty="0" smtClean="0">
                <a:latin typeface="Century Gothic" panose="020B0502020202020204" pitchFamily="34" charset="0"/>
              </a:rPr>
              <a:t>Industry:</a:t>
            </a:r>
          </a:p>
          <a:p>
            <a:endParaRPr lang="en-US" dirty="0">
              <a:latin typeface="Century Gothic" panose="020B0502020202020204" pitchFamily="34" charset="0"/>
            </a:endParaRPr>
          </a:p>
          <a:p>
            <a:pPr marL="342900" indent="-342900">
              <a:lnSpc>
                <a:spcPct val="150000"/>
              </a:lnSpc>
              <a:buFont typeface="Arial" panose="020B0604020202020204" pitchFamily="34" charset="0"/>
              <a:buChar char="•"/>
            </a:pPr>
            <a:r>
              <a:rPr lang="en-US" dirty="0" err="1" smtClean="0">
                <a:latin typeface="Century Gothic" panose="020B0502020202020204" pitchFamily="34" charset="0"/>
              </a:rPr>
              <a:t>Hensel</a:t>
            </a:r>
            <a:r>
              <a:rPr lang="en-US" dirty="0" smtClean="0">
                <a:latin typeface="Century Gothic" panose="020B0502020202020204" pitchFamily="34" charset="0"/>
              </a:rPr>
              <a:t> Phelps</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Ewing Cole</a:t>
            </a:r>
          </a:p>
          <a:p>
            <a:pPr marL="342900" indent="-342900">
              <a:lnSpc>
                <a:spcPct val="150000"/>
              </a:lnSpc>
              <a:buFont typeface="Arial" panose="020B0604020202020204" pitchFamily="34" charset="0"/>
              <a:buChar char="•"/>
            </a:pPr>
            <a:r>
              <a:rPr lang="en-US" dirty="0" err="1" smtClean="0">
                <a:latin typeface="Century Gothic" panose="020B0502020202020204" pitchFamily="34" charset="0"/>
              </a:rPr>
              <a:t>Centria</a:t>
            </a:r>
            <a:endParaRPr lang="en-US"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316" r="2631" b="17193"/>
          <a:stretch/>
        </p:blipFill>
        <p:spPr>
          <a:xfrm>
            <a:off x="9296400" y="1536032"/>
            <a:ext cx="8903368" cy="5245768"/>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2294622"/>
            <a:ext cx="4876800" cy="365760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9123"/>
          <a:stretch/>
        </p:blipFill>
        <p:spPr>
          <a:xfrm>
            <a:off x="19964400" y="2108935"/>
            <a:ext cx="5638800" cy="384328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Appendix</a:t>
            </a:r>
            <a:endParaRPr lang="en-US" sz="4000" b="1" dirty="0">
              <a:latin typeface="Century Gothic" panose="020B0502020202020204" pitchFamily="34" charset="0"/>
            </a:endParaRPr>
          </a:p>
        </p:txBody>
      </p:sp>
      <p:pic>
        <p:nvPicPr>
          <p:cNvPr id="9" name="Picture 8" descr="calculations.jpg"/>
          <p:cNvPicPr>
            <a:picLocks noChangeAspect="1"/>
          </p:cNvPicPr>
          <p:nvPr/>
        </p:nvPicPr>
        <p:blipFill>
          <a:blip r:embed="rId3" cstate="print"/>
          <a:srcRect l="7202" t="6667" r="10259" b="53333"/>
          <a:stretch>
            <a:fillRect/>
          </a:stretch>
        </p:blipFill>
        <p:spPr>
          <a:xfrm>
            <a:off x="990600" y="1676400"/>
            <a:ext cx="7086600" cy="4724400"/>
          </a:xfrm>
          <a:prstGeom prst="rect">
            <a:avLst/>
          </a:prstGeom>
        </p:spPr>
      </p:pic>
      <p:pic>
        <p:nvPicPr>
          <p:cNvPr id="102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8071" y="1714500"/>
            <a:ext cx="1678152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19200" y="3124200"/>
            <a:ext cx="67056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75162" y="4038599"/>
            <a:ext cx="6705600" cy="326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81100" y="4343400"/>
            <a:ext cx="6705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Appendix</a:t>
            </a:r>
            <a:endParaRPr lang="en-US" sz="4000" b="1" dirty="0">
              <a:latin typeface="Century Gothic" panose="020B0502020202020204" pitchFamily="34"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66863"/>
            <a:ext cx="856297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4512" y="1566863"/>
            <a:ext cx="856297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Appendix</a:t>
            </a:r>
            <a:endParaRPr lang="en-US" sz="4000" b="1" dirty="0">
              <a:latin typeface="Century Gothic" panose="020B0502020202020204" pitchFamily="34" charset="0"/>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371600"/>
            <a:ext cx="9067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977"/>
          <a:stretch/>
        </p:blipFill>
        <p:spPr bwMode="auto">
          <a:xfrm>
            <a:off x="9144001" y="1371601"/>
            <a:ext cx="9143999"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07050" y="1371600"/>
            <a:ext cx="9329737"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50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6477000" cy="5501506"/>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900" b="1" dirty="0" smtClean="0">
                <a:latin typeface="Century Gothic" pitchFamily="34" charset="0"/>
              </a:rPr>
              <a:t>Analysis </a:t>
            </a:r>
            <a:r>
              <a:rPr lang="en-US" sz="1900" b="1"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b="1" dirty="0" smtClean="0">
                <a:latin typeface="Century Gothic" pitchFamily="34" charset="0"/>
              </a:rPr>
              <a:t>Background</a:t>
            </a:r>
            <a:endParaRPr lang="en-US" sz="1750" b="1"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Schedule </a:t>
            </a:r>
            <a:r>
              <a:rPr lang="en-US" sz="1750" dirty="0">
                <a:latin typeface="Century Gothic" pitchFamily="34" charset="0"/>
              </a:rPr>
              <a:t>reduction</a:t>
            </a:r>
          </a:p>
          <a:p>
            <a:pPr lvl="0"/>
            <a:r>
              <a:rPr lang="en-US" sz="1750"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Different </a:t>
            </a:r>
            <a:r>
              <a:rPr lang="en-US" sz="1750" dirty="0">
                <a:latin typeface="Century Gothic" pitchFamily="34" charset="0"/>
              </a:rPr>
              <a:t>SIPS </a:t>
            </a:r>
            <a:r>
              <a:rPr lang="en-US" sz="1750" dirty="0" smtClean="0">
                <a:latin typeface="Century Gothic" pitchFamily="34" charset="0"/>
              </a:rPr>
              <a:t>Options</a:t>
            </a:r>
          </a:p>
          <a:p>
            <a:pPr lvl="1"/>
            <a:r>
              <a:rPr lang="en-US" sz="1750" dirty="0">
                <a:latin typeface="Century Gothic" pitchFamily="34" charset="0"/>
              </a:rPr>
              <a:t>	</a:t>
            </a:r>
            <a:r>
              <a:rPr lang="en-US" sz="1750" dirty="0" smtClean="0">
                <a:latin typeface="Century Gothic" pitchFamily="34" charset="0"/>
              </a:rPr>
              <a:t>Schedule Reduction</a:t>
            </a:r>
          </a:p>
          <a:p>
            <a:r>
              <a:rPr lang="en-US" sz="1750"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a:t>
            </a:r>
            <a:r>
              <a:rPr lang="en-US" sz="1750" dirty="0">
                <a:latin typeface="Century Gothic" pitchFamily="34" charset="0"/>
              </a:rPr>
              <a:t>R-value </a:t>
            </a:r>
            <a:r>
              <a:rPr lang="en-US" sz="1750" dirty="0" smtClean="0">
                <a:latin typeface="Century Gothic" pitchFamily="34" charset="0"/>
              </a:rPr>
              <a:t>&amp; Condensation</a:t>
            </a:r>
          </a:p>
          <a:p>
            <a:pPr lvl="2"/>
            <a:r>
              <a:rPr lang="en-US" sz="1750" dirty="0" smtClean="0">
                <a:latin typeface="Century Gothic" pitchFamily="34" charset="0"/>
              </a:rPr>
              <a:t>Production &amp; Cost</a:t>
            </a:r>
          </a:p>
          <a:p>
            <a:r>
              <a:rPr lang="en-US" sz="1750" dirty="0" smtClean="0">
                <a:latin typeface="Century Gothic" pitchFamily="34" charset="0"/>
              </a:rPr>
              <a:t>Recommendations</a:t>
            </a:r>
          </a:p>
          <a:p>
            <a:pPr lvl="0"/>
            <a:r>
              <a:rPr lang="en-US" sz="1750" dirty="0" smtClean="0">
                <a:latin typeface="Century Gothic" pitchFamily="34" charset="0"/>
              </a:rPr>
              <a:t>Acknowledgements </a:t>
            </a:r>
            <a:endParaRPr lang="en-US" sz="1750" dirty="0">
              <a:latin typeface="Century Gothic" pitchFamily="34" charset="0"/>
            </a:endParaRPr>
          </a:p>
        </p:txBody>
      </p:sp>
      <p:sp>
        <p:nvSpPr>
          <p:cNvPr id="3" name="TextBox 2"/>
          <p:cNvSpPr txBox="1"/>
          <p:nvPr/>
        </p:nvSpPr>
        <p:spPr>
          <a:xfrm>
            <a:off x="18288000" y="86380"/>
            <a:ext cx="9144000" cy="523220"/>
          </a:xfrm>
          <a:prstGeom prst="rect">
            <a:avLst/>
          </a:prstGeom>
          <a:noFill/>
        </p:spPr>
        <p:txBody>
          <a:bodyPr wrap="square" rtlCol="0">
            <a:spAutoFit/>
          </a:bodyPr>
          <a:lstStyle/>
          <a:p>
            <a:pPr algn="ctr"/>
            <a:r>
              <a:rPr lang="en-US" sz="2800" b="1" dirty="0" smtClean="0">
                <a:latin typeface="Century Gothic" panose="020B0502020202020204" pitchFamily="34" charset="0"/>
              </a:rPr>
              <a:t>Analysis 1 – Alternative Delivery Method</a:t>
            </a:r>
            <a:endParaRPr lang="en-US" sz="2800" b="1" dirty="0">
              <a:latin typeface="Century Gothic" panose="020B0502020202020204" pitchFamily="34" charset="0"/>
            </a:endParaRPr>
          </a:p>
        </p:txBody>
      </p:sp>
      <p:sp>
        <p:nvSpPr>
          <p:cNvPr id="4" name="TextBox 3"/>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Background</a:t>
            </a:r>
            <a:endParaRPr lang="en-US" sz="4000" b="1" dirty="0">
              <a:latin typeface="Century Gothic" panose="020B0502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1400" y="1786334"/>
            <a:ext cx="7315200" cy="4157266"/>
          </a:xfrm>
          <a:prstGeom prst="rect">
            <a:avLst/>
          </a:prstGeom>
          <a:noFill/>
        </p:spPr>
      </p:pic>
      <p:graphicFrame>
        <p:nvGraphicFramePr>
          <p:cNvPr id="6" name="Table 5"/>
          <p:cNvGraphicFramePr>
            <a:graphicFrameLocks noGrp="1"/>
          </p:cNvGraphicFramePr>
          <p:nvPr>
            <p:extLst>
              <p:ext uri="{D42A27DB-BD31-4B8C-83A1-F6EECF244321}">
                <p14:modId xmlns:p14="http://schemas.microsoft.com/office/powerpoint/2010/main" val="3912752018"/>
              </p:ext>
            </p:extLst>
          </p:nvPr>
        </p:nvGraphicFramePr>
        <p:xfrm>
          <a:off x="9338511" y="1754250"/>
          <a:ext cx="8763000" cy="4753230"/>
        </p:xfrm>
        <a:graphic>
          <a:graphicData uri="http://schemas.openxmlformats.org/drawingml/2006/table">
            <a:tbl>
              <a:tblPr firstRow="1" bandRow="1">
                <a:tableStyleId>{5C22544A-7EE6-4342-B048-85BDC9FD1C3A}</a:tableStyleId>
              </a:tblPr>
              <a:tblGrid>
                <a:gridCol w="4267200"/>
                <a:gridCol w="4495800"/>
              </a:tblGrid>
              <a:tr h="370840">
                <a:tc>
                  <a:txBody>
                    <a:bodyPr/>
                    <a:lstStyle/>
                    <a:p>
                      <a:r>
                        <a:rPr lang="en-US" sz="2000" dirty="0" smtClean="0">
                          <a:latin typeface="Century Gothic" pitchFamily="34" charset="0"/>
                        </a:rPr>
                        <a:t>Current: </a:t>
                      </a:r>
                    </a:p>
                    <a:p>
                      <a:pPr algn="ctr"/>
                      <a:r>
                        <a:rPr lang="en-US" sz="2800" dirty="0" smtClean="0">
                          <a:latin typeface="Century Gothic" pitchFamily="34" charset="0"/>
                        </a:rPr>
                        <a:t>Design-Bid-Build</a:t>
                      </a:r>
                      <a:endParaRPr lang="en-US" sz="2000" dirty="0" smtClean="0">
                        <a:latin typeface="Century Gothic" pitchFamily="34" charset="0"/>
                      </a:endParaRPr>
                    </a:p>
                    <a:p>
                      <a:endParaRPr lang="en-US" dirty="0">
                        <a:latin typeface="Century Gothic" pitchFamily="34" charset="0"/>
                      </a:endParaRPr>
                    </a:p>
                  </a:txBody>
                  <a:tcPr/>
                </a:tc>
                <a:tc>
                  <a:txBody>
                    <a:bodyPr/>
                    <a:lstStyle/>
                    <a:p>
                      <a:r>
                        <a:rPr lang="en-US" sz="2000" dirty="0" smtClean="0">
                          <a:latin typeface="Century Gothic" pitchFamily="34" charset="0"/>
                        </a:rPr>
                        <a:t>Proposed:</a:t>
                      </a:r>
                    </a:p>
                    <a:p>
                      <a:pPr algn="ctr"/>
                      <a:r>
                        <a:rPr lang="en-US" sz="2800" dirty="0" smtClean="0">
                          <a:latin typeface="Century Gothic" pitchFamily="34" charset="0"/>
                        </a:rPr>
                        <a:t>Design-Build</a:t>
                      </a:r>
                    </a:p>
                    <a:p>
                      <a:endParaRPr lang="en-US" dirty="0">
                        <a:latin typeface="Century Gothic" pitchFamily="34" charset="0"/>
                      </a:endParaRPr>
                    </a:p>
                  </a:txBody>
                  <a:tcPr/>
                </a:tc>
              </a:tr>
              <a:tr h="3655950">
                <a:tc>
                  <a:txBody>
                    <a:bodyPr/>
                    <a:lstStyle/>
                    <a:p>
                      <a:pPr marL="342900" indent="-342900">
                        <a:buFont typeface="Arial" panose="020B0604020202020204" pitchFamily="34" charset="0"/>
                        <a:buChar char="•"/>
                      </a:pPr>
                      <a:endParaRPr lang="en-US" sz="2000" dirty="0" smtClean="0">
                        <a:latin typeface="Century Gothic" pitchFamily="34" charset="0"/>
                      </a:endParaRPr>
                    </a:p>
                    <a:p>
                      <a:pPr marL="342900" indent="-342900">
                        <a:buFont typeface="Arial" panose="020B0604020202020204" pitchFamily="34" charset="0"/>
                        <a:buChar char="•"/>
                      </a:pPr>
                      <a:r>
                        <a:rPr lang="en-US" sz="2000" dirty="0" smtClean="0">
                          <a:latin typeface="Century Gothic" pitchFamily="34" charset="0"/>
                        </a:rPr>
                        <a:t>Phases are Finish-Start relationship</a:t>
                      </a:r>
                    </a:p>
                    <a:p>
                      <a:pPr marL="342900" indent="-342900">
                        <a:buFont typeface="Arial" panose="020B0604020202020204" pitchFamily="34" charset="0"/>
                        <a:buChar char="•"/>
                      </a:pPr>
                      <a:r>
                        <a:rPr lang="en-US" sz="2000" dirty="0" smtClean="0">
                          <a:latin typeface="Century Gothic" pitchFamily="34" charset="0"/>
                        </a:rPr>
                        <a:t>Lacks chemistry</a:t>
                      </a:r>
                    </a:p>
                    <a:p>
                      <a:pPr marL="342900" indent="-342900">
                        <a:buFont typeface="Arial" panose="020B0604020202020204" pitchFamily="34" charset="0"/>
                        <a:buChar char="•"/>
                      </a:pPr>
                      <a:r>
                        <a:rPr lang="en-US" sz="2000" dirty="0" smtClean="0">
                          <a:latin typeface="Century Gothic" pitchFamily="34" charset="0"/>
                        </a:rPr>
                        <a:t>Owner acts as a mediator</a:t>
                      </a:r>
                      <a:endParaRPr lang="en-US" sz="2000" dirty="0">
                        <a:latin typeface="Century Gothic" pitchFamily="34" charset="0"/>
                      </a:endParaRPr>
                    </a:p>
                    <a:p>
                      <a:pPr marL="342900" indent="-342900">
                        <a:buFont typeface="Arial" panose="020B0604020202020204" pitchFamily="34" charset="0"/>
                        <a:buChar char="•"/>
                      </a:pPr>
                      <a:r>
                        <a:rPr lang="en-US" sz="2000" dirty="0" smtClean="0">
                          <a:latin typeface="Century Gothic" pitchFamily="34" charset="0"/>
                        </a:rPr>
                        <a:t>Owner</a:t>
                      </a:r>
                      <a:r>
                        <a:rPr lang="en-US" sz="2000" baseline="0" dirty="0" smtClean="0">
                          <a:latin typeface="Century Gothic" pitchFamily="34" charset="0"/>
                        </a:rPr>
                        <a:t> has to find all parties</a:t>
                      </a:r>
                    </a:p>
                    <a:p>
                      <a:pPr marL="342900" indent="-342900">
                        <a:buFont typeface="Arial" panose="020B0604020202020204" pitchFamily="34" charset="0"/>
                        <a:buChar char="•"/>
                      </a:pPr>
                      <a:r>
                        <a:rPr lang="en-US" sz="2000" baseline="0" dirty="0" smtClean="0">
                          <a:latin typeface="Century Gothic" pitchFamily="34" charset="0"/>
                        </a:rPr>
                        <a:t>Owner holds the liability</a:t>
                      </a:r>
                    </a:p>
                    <a:p>
                      <a:pPr marL="342900" indent="-342900">
                        <a:buFont typeface="Arial" panose="020B0604020202020204" pitchFamily="34" charset="0"/>
                        <a:buChar char="•"/>
                      </a:pPr>
                      <a:r>
                        <a:rPr lang="en-US" sz="2000" baseline="0" dirty="0" smtClean="0">
                          <a:latin typeface="Century Gothic" pitchFamily="34" charset="0"/>
                        </a:rPr>
                        <a:t>Multiple contracts</a:t>
                      </a:r>
                    </a:p>
                    <a:p>
                      <a:pPr marL="342900" indent="-342900">
                        <a:buFont typeface="Arial" panose="020B0604020202020204" pitchFamily="34" charset="0"/>
                        <a:buChar char="•"/>
                      </a:pPr>
                      <a:endParaRPr lang="en-US" baseline="0" dirty="0" smtClean="0">
                        <a:latin typeface="Century Gothic" pitchFamily="34" charset="0"/>
                      </a:endParaRPr>
                    </a:p>
                    <a:p>
                      <a:pPr marL="342900" indent="-342900">
                        <a:buFont typeface="Arial" panose="020B0604020202020204" pitchFamily="34" charset="0"/>
                        <a:buChar char="•"/>
                      </a:pPr>
                      <a:endParaRPr lang="en-US" dirty="0" smtClean="0">
                        <a:latin typeface="Century Gothic" pitchFamily="34" charset="0"/>
                      </a:endParaRPr>
                    </a:p>
                  </a:txBody>
                  <a:tcPr/>
                </a:tc>
                <a:tc>
                  <a:txBody>
                    <a:bodyPr/>
                    <a:lstStyle/>
                    <a:p>
                      <a:pPr marL="342900" indent="-342900">
                        <a:buFont typeface="Arial" panose="020B0604020202020204" pitchFamily="34" charset="0"/>
                        <a:buChar char="•"/>
                      </a:pPr>
                      <a:endParaRPr lang="en-US" sz="2000" dirty="0" smtClean="0">
                        <a:latin typeface="Century Gothic" pitchFamily="34" charset="0"/>
                      </a:endParaRPr>
                    </a:p>
                    <a:p>
                      <a:pPr marL="342900" indent="-342900">
                        <a:buFont typeface="Arial" panose="020B0604020202020204" pitchFamily="34" charset="0"/>
                        <a:buChar char="•"/>
                      </a:pPr>
                      <a:r>
                        <a:rPr lang="en-US" sz="2000" dirty="0" smtClean="0">
                          <a:latin typeface="Century Gothic" pitchFamily="34" charset="0"/>
                        </a:rPr>
                        <a:t>GC can be involved earlier</a:t>
                      </a:r>
                    </a:p>
                    <a:p>
                      <a:pPr marL="342900" indent="-342900">
                        <a:buFont typeface="Arial" panose="020B0604020202020204" pitchFamily="34" charset="0"/>
                        <a:buChar char="•"/>
                      </a:pPr>
                      <a:r>
                        <a:rPr lang="en-US" sz="2000" dirty="0" smtClean="0">
                          <a:latin typeface="Century Gothic" pitchFamily="34" charset="0"/>
                        </a:rPr>
                        <a:t>Subcontractors</a:t>
                      </a:r>
                      <a:r>
                        <a:rPr lang="en-US" sz="2000" baseline="0" dirty="0" smtClean="0">
                          <a:latin typeface="Century Gothic" pitchFamily="34" charset="0"/>
                        </a:rPr>
                        <a:t> assist with design</a:t>
                      </a:r>
                      <a:endParaRPr lang="en-US" sz="2000" dirty="0" smtClean="0">
                        <a:latin typeface="Century Gothic" pitchFamily="34" charset="0"/>
                      </a:endParaRPr>
                    </a:p>
                    <a:p>
                      <a:pPr marL="342900" indent="-342900">
                        <a:buFont typeface="Arial" panose="020B0604020202020204" pitchFamily="34" charset="0"/>
                        <a:buChar char="•"/>
                      </a:pPr>
                      <a:r>
                        <a:rPr lang="en-US" sz="2000" dirty="0" smtClean="0">
                          <a:latin typeface="Century Gothic" pitchFamily="34" charset="0"/>
                        </a:rPr>
                        <a:t>GC and designer are in a joint venture</a:t>
                      </a:r>
                    </a:p>
                    <a:p>
                      <a:pPr marL="342900" indent="-342900">
                        <a:buFont typeface="Arial" panose="020B0604020202020204" pitchFamily="34" charset="0"/>
                        <a:buChar char="•"/>
                      </a:pPr>
                      <a:r>
                        <a:rPr lang="en-US" sz="2000" dirty="0" smtClean="0">
                          <a:latin typeface="Century Gothic" pitchFamily="34" charset="0"/>
                        </a:rPr>
                        <a:t>One</a:t>
                      </a:r>
                      <a:r>
                        <a:rPr lang="en-US" sz="2000" baseline="0" dirty="0" smtClean="0">
                          <a:latin typeface="Century Gothic" pitchFamily="34" charset="0"/>
                        </a:rPr>
                        <a:t> point of contact</a:t>
                      </a:r>
                      <a:endParaRPr lang="en-US" sz="2000" dirty="0" smtClean="0">
                        <a:latin typeface="Century Gothic" pitchFamily="34" charset="0"/>
                      </a:endParaRPr>
                    </a:p>
                    <a:p>
                      <a:pPr marL="342900" indent="-342900">
                        <a:buFont typeface="Arial" panose="020B0604020202020204" pitchFamily="34" charset="0"/>
                        <a:buChar char="•"/>
                      </a:pPr>
                      <a:r>
                        <a:rPr lang="en-US" sz="2000" dirty="0" smtClean="0">
                          <a:latin typeface="Century Gothic" pitchFamily="34" charset="0"/>
                        </a:rPr>
                        <a:t>Cost effective</a:t>
                      </a:r>
                    </a:p>
                    <a:p>
                      <a:pPr marL="342900" indent="-342900">
                        <a:buFont typeface="Arial" panose="020B0604020202020204" pitchFamily="34" charset="0"/>
                        <a:buChar char="•"/>
                      </a:pPr>
                      <a:r>
                        <a:rPr lang="en-US" sz="2000" dirty="0" smtClean="0">
                          <a:latin typeface="Century Gothic" pitchFamily="34" charset="0"/>
                        </a:rPr>
                        <a:t>Shared</a:t>
                      </a:r>
                      <a:r>
                        <a:rPr lang="en-US" sz="2000" baseline="0" dirty="0" smtClean="0">
                          <a:latin typeface="Century Gothic" pitchFamily="34" charset="0"/>
                        </a:rPr>
                        <a:t> risk</a:t>
                      </a:r>
                      <a:endParaRPr lang="en-US" sz="2000" dirty="0" smtClean="0">
                        <a:latin typeface="Century Gothic" pitchFamily="34" charset="0"/>
                      </a:endParaRPr>
                    </a:p>
                    <a:p>
                      <a:pPr marL="342900" indent="-342900">
                        <a:buFont typeface="Arial" panose="020B0604020202020204" pitchFamily="34" charset="0"/>
                        <a:buChar char="•"/>
                      </a:pPr>
                      <a:r>
                        <a:rPr lang="en-US" sz="2000" dirty="0" smtClean="0">
                          <a:latin typeface="Century Gothic" pitchFamily="34" charset="0"/>
                        </a:rPr>
                        <a:t>One contract</a:t>
                      </a:r>
                    </a:p>
                    <a:p>
                      <a:endParaRPr lang="en-US" dirty="0">
                        <a:latin typeface="Century Gothic" pitchFamily="34" charset="0"/>
                      </a:endParaRPr>
                    </a:p>
                  </a:txBody>
                  <a:tcPr/>
                </a:tc>
              </a:tr>
            </a:tbl>
          </a:graphicData>
        </a:graphic>
      </p:graphicFrame>
      <p:sp>
        <p:nvSpPr>
          <p:cNvPr id="7" name="TextBox 6"/>
          <p:cNvSpPr txBox="1"/>
          <p:nvPr/>
        </p:nvSpPr>
        <p:spPr>
          <a:xfrm>
            <a:off x="4572000" y="2590800"/>
            <a:ext cx="4572000" cy="2123658"/>
          </a:xfrm>
          <a:prstGeom prst="rect">
            <a:avLst/>
          </a:prstGeom>
          <a:noFill/>
        </p:spPr>
        <p:txBody>
          <a:bodyPr wrap="square" rtlCol="0">
            <a:spAutoFit/>
          </a:bodyPr>
          <a:lstStyle/>
          <a:p>
            <a:pPr algn="ctr"/>
            <a:r>
              <a:rPr lang="en-US" dirty="0" smtClean="0">
                <a:latin typeface="Century Gothic" pitchFamily="34" charset="0"/>
              </a:rPr>
              <a:t>Analysis Goals</a:t>
            </a:r>
          </a:p>
          <a:p>
            <a:endParaRPr lang="en-US" b="1" dirty="0" smtClean="0">
              <a:latin typeface="Century Gothic" pitchFamily="34" charset="0"/>
            </a:endParaRPr>
          </a:p>
          <a:p>
            <a:r>
              <a:rPr lang="en-US" b="1" dirty="0" smtClean="0">
                <a:latin typeface="Century Gothic" pitchFamily="34" charset="0"/>
              </a:rPr>
              <a:t>Reduce the schedule by getting the General Contractor in earlier</a:t>
            </a:r>
          </a:p>
          <a:p>
            <a:endParaRPr lang="en-US" b="1" dirty="0" smtClean="0">
              <a:latin typeface="Century Gothic" pitchFamily="34" charset="0"/>
            </a:endParaRPr>
          </a:p>
          <a:p>
            <a:endParaRPr lang="en-US" dirty="0">
              <a:latin typeface="Century Gothic" pitchFamily="34" charset="0"/>
            </a:endParaRPr>
          </a:p>
        </p:txBody>
      </p:sp>
    </p:spTree>
    <p:extLst>
      <p:ext uri="{BB962C8B-B14F-4D97-AF65-F5344CB8AC3E}">
        <p14:creationId xmlns:p14="http://schemas.microsoft.com/office/powerpoint/2010/main" val="962200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Appendix</a:t>
            </a:r>
            <a:endParaRPr lang="en-US" sz="4000" b="1" dirty="0">
              <a:latin typeface="Century Gothic" panose="020B0502020202020204"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219201"/>
            <a:ext cx="1226819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49150" y="1219201"/>
            <a:ext cx="15571266"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721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Appendix</a:t>
            </a:r>
            <a:endParaRPr lang="en-US" sz="4000" b="1" dirty="0">
              <a:latin typeface="Century Gothic" panose="020B0502020202020204"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1" y="1219200"/>
            <a:ext cx="152019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834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Appendix</a:t>
            </a:r>
            <a:endParaRPr lang="en-US" sz="4000" b="1" dirty="0">
              <a:latin typeface="Century Gothic" panose="020B0502020202020204"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19201"/>
            <a:ext cx="27432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181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Appendix</a:t>
            </a:r>
            <a:endParaRPr lang="en-US" sz="4000" b="1" dirty="0">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0611" y="1447799"/>
            <a:ext cx="7039958" cy="25054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76" y="4419817"/>
            <a:ext cx="6268325" cy="233395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82783" y="3848243"/>
            <a:ext cx="2953162" cy="286742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0800" y="4759307"/>
            <a:ext cx="3200847" cy="157184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569" y="1885255"/>
            <a:ext cx="6963747" cy="2400635"/>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840262" y="8275675"/>
            <a:ext cx="895475" cy="1476581"/>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34886" y="6796474"/>
            <a:ext cx="6973274" cy="3772427"/>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75156" y="8158682"/>
            <a:ext cx="6954221" cy="2372056"/>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95442" y="7272473"/>
            <a:ext cx="7097116" cy="2534004"/>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42181" y="7477289"/>
            <a:ext cx="4258270" cy="3086531"/>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21317" y="8301317"/>
            <a:ext cx="6249273" cy="2267267"/>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38607" y="7739263"/>
            <a:ext cx="6163536" cy="1314634"/>
          </a:xfrm>
          <a:prstGeom prst="rect">
            <a:avLst/>
          </a:prstGeom>
        </p:spPr>
      </p:pic>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95106" y="8301317"/>
            <a:ext cx="3210373" cy="1505160"/>
          </a:xfrm>
          <a:prstGeom prst="rect">
            <a:avLst/>
          </a:prstGeom>
        </p:spPr>
      </p:pic>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811845" y="8301317"/>
            <a:ext cx="2067214" cy="1438476"/>
          </a:xfrm>
          <a:prstGeom prst="rect">
            <a:avLst/>
          </a:prstGeom>
        </p:spPr>
      </p:pic>
      <p:pic>
        <p:nvPicPr>
          <p:cNvPr id="17" name="Picture 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5360" y="7648907"/>
            <a:ext cx="2838846" cy="2457793"/>
          </a:xfrm>
          <a:prstGeom prst="rect">
            <a:avLst/>
          </a:prstGeom>
        </p:spPr>
      </p:pic>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22890" y="7934744"/>
            <a:ext cx="3048426" cy="1524213"/>
          </a:xfrm>
          <a:prstGeom prst="rect">
            <a:avLst/>
          </a:prstGeom>
        </p:spPr>
      </p:pic>
      <p:pic>
        <p:nvPicPr>
          <p:cNvPr id="19" name="Picture 1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71317" y="7577403"/>
            <a:ext cx="7020905" cy="3753374"/>
          </a:xfrm>
          <a:prstGeom prst="rect">
            <a:avLst/>
          </a:prstGeom>
        </p:spPr>
      </p:pic>
      <p:pic>
        <p:nvPicPr>
          <p:cNvPr id="20" name="Picture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367498" y="7377263"/>
            <a:ext cx="7020905" cy="2429214"/>
          </a:xfrm>
          <a:prstGeom prst="rect">
            <a:avLst/>
          </a:prstGeom>
        </p:spPr>
      </p:pic>
      <p:pic>
        <p:nvPicPr>
          <p:cNvPr id="21" name="Picture 2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8059400" y="8801449"/>
            <a:ext cx="5973009" cy="1267002"/>
          </a:xfrm>
          <a:prstGeom prst="rect">
            <a:avLst/>
          </a:prstGeom>
        </p:spPr>
      </p:pic>
      <p:pic>
        <p:nvPicPr>
          <p:cNvPr id="22" name="Picture 2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7849703" y="7749167"/>
            <a:ext cx="2095793" cy="1486108"/>
          </a:xfrm>
          <a:prstGeom prst="rect">
            <a:avLst/>
          </a:prstGeom>
        </p:spPr>
      </p:pic>
      <p:pic>
        <p:nvPicPr>
          <p:cNvPr id="23" name="Picture 2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2948535" y="8158682"/>
            <a:ext cx="6963747" cy="2457793"/>
          </a:xfrm>
          <a:prstGeom prst="rect">
            <a:avLst/>
          </a:prstGeom>
        </p:spPr>
      </p:pic>
      <p:pic>
        <p:nvPicPr>
          <p:cNvPr id="24" name="Picture 2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9540940" y="2890481"/>
            <a:ext cx="7059011" cy="2429214"/>
          </a:xfrm>
          <a:prstGeom prst="rect">
            <a:avLst/>
          </a:prstGeom>
        </p:spPr>
      </p:pic>
      <p:sp>
        <p:nvSpPr>
          <p:cNvPr id="25" name="TextBox 24"/>
          <p:cNvSpPr txBox="1"/>
          <p:nvPr/>
        </p:nvSpPr>
        <p:spPr>
          <a:xfrm>
            <a:off x="2895600" y="1447799"/>
            <a:ext cx="3316493" cy="430887"/>
          </a:xfrm>
          <a:prstGeom prst="rect">
            <a:avLst/>
          </a:prstGeom>
          <a:noFill/>
        </p:spPr>
        <p:txBody>
          <a:bodyPr wrap="square" rtlCol="0">
            <a:spAutoFit/>
          </a:bodyPr>
          <a:lstStyle/>
          <a:p>
            <a:pPr algn="ctr"/>
            <a:r>
              <a:rPr lang="en-US" dirty="0" smtClean="0">
                <a:latin typeface="Century Gothic" panose="020B0502020202020204" pitchFamily="34" charset="0"/>
              </a:rPr>
              <a:t>Brick to change</a:t>
            </a:r>
            <a:endParaRPr lang="en-US" dirty="0">
              <a:latin typeface="Century Gothic" panose="020B0502020202020204" pitchFamily="34" charset="0"/>
            </a:endParaRPr>
          </a:p>
        </p:txBody>
      </p:sp>
      <p:sp>
        <p:nvSpPr>
          <p:cNvPr id="27" name="TextBox 26"/>
          <p:cNvSpPr txBox="1"/>
          <p:nvPr/>
        </p:nvSpPr>
        <p:spPr>
          <a:xfrm>
            <a:off x="21412200" y="1580453"/>
            <a:ext cx="3316493" cy="430887"/>
          </a:xfrm>
          <a:prstGeom prst="rect">
            <a:avLst/>
          </a:prstGeom>
          <a:noFill/>
        </p:spPr>
        <p:txBody>
          <a:bodyPr wrap="square" rtlCol="0">
            <a:spAutoFit/>
          </a:bodyPr>
          <a:lstStyle/>
          <a:p>
            <a:pPr algn="ctr"/>
            <a:r>
              <a:rPr lang="en-US" dirty="0" smtClean="0">
                <a:latin typeface="Century Gothic" panose="020B0502020202020204" pitchFamily="34" charset="0"/>
              </a:rPr>
              <a:t>Louvers to change</a:t>
            </a:r>
            <a:endParaRPr lang="en-US" dirty="0">
              <a:latin typeface="Century Gothic" panose="020B0502020202020204" pitchFamily="34" charset="0"/>
            </a:endParaRPr>
          </a:p>
        </p:txBody>
      </p:sp>
    </p:spTree>
    <p:extLst>
      <p:ext uri="{BB962C8B-B14F-4D97-AF65-F5344CB8AC3E}">
        <p14:creationId xmlns:p14="http://schemas.microsoft.com/office/powerpoint/2010/main" val="1279730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Appendix</a:t>
            </a:r>
            <a:endParaRPr lang="en-US" sz="4000" b="1" dirty="0">
              <a:latin typeface="Century Gothic" panose="020B0502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3179" y="4392293"/>
            <a:ext cx="6954221" cy="237205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7442" y="1795896"/>
            <a:ext cx="7097116" cy="253400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3904841"/>
            <a:ext cx="3687439" cy="267277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21600" y="4209330"/>
            <a:ext cx="6249273" cy="226726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5400" y="2286000"/>
            <a:ext cx="6163536" cy="1314634"/>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412950" y="5635182"/>
            <a:ext cx="2476074" cy="1160889"/>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6960" y="3701734"/>
            <a:ext cx="2067214" cy="1438476"/>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60690" y="4676885"/>
            <a:ext cx="2316309" cy="2005395"/>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16960" y="5313077"/>
            <a:ext cx="2327040" cy="1163520"/>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221523" y="1401418"/>
            <a:ext cx="5477896" cy="2928482"/>
          </a:xfrm>
          <a:prstGeom prst="rect">
            <a:avLst/>
          </a:prstGeom>
        </p:spPr>
      </p:pic>
      <p:sp>
        <p:nvSpPr>
          <p:cNvPr id="25" name="TextBox 24"/>
          <p:cNvSpPr txBox="1"/>
          <p:nvPr/>
        </p:nvSpPr>
        <p:spPr>
          <a:xfrm>
            <a:off x="2895600" y="1447799"/>
            <a:ext cx="3316493" cy="430887"/>
          </a:xfrm>
          <a:prstGeom prst="rect">
            <a:avLst/>
          </a:prstGeom>
          <a:noFill/>
        </p:spPr>
        <p:txBody>
          <a:bodyPr wrap="square" rtlCol="0">
            <a:spAutoFit/>
          </a:bodyPr>
          <a:lstStyle/>
          <a:p>
            <a:pPr algn="ctr"/>
            <a:r>
              <a:rPr lang="en-US" dirty="0" smtClean="0">
                <a:latin typeface="Century Gothic" panose="020B0502020202020204" pitchFamily="34" charset="0"/>
              </a:rPr>
              <a:t>Corrugated to change</a:t>
            </a:r>
            <a:endParaRPr lang="en-US" dirty="0">
              <a:latin typeface="Century Gothic" panose="020B0502020202020204" pitchFamily="34" charset="0"/>
            </a:endParaRPr>
          </a:p>
        </p:txBody>
      </p:sp>
    </p:spTree>
    <p:extLst>
      <p:ext uri="{BB962C8B-B14F-4D97-AF65-F5344CB8AC3E}">
        <p14:creationId xmlns:p14="http://schemas.microsoft.com/office/powerpoint/2010/main" val="620934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Appendix</a:t>
            </a:r>
            <a:endParaRPr lang="en-US" sz="4000" b="1" dirty="0">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175" y="3281522"/>
            <a:ext cx="895475" cy="147658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133600"/>
            <a:ext cx="6973274" cy="377242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3800" y="1663242"/>
            <a:ext cx="7020905" cy="2429214"/>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81784" y="4777153"/>
            <a:ext cx="5973009" cy="1267002"/>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68102" y="2668947"/>
            <a:ext cx="2095793" cy="1486108"/>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30958" y="4169183"/>
            <a:ext cx="6963747" cy="2457793"/>
          </a:xfrm>
          <a:prstGeom prst="rect">
            <a:avLst/>
          </a:prstGeom>
        </p:spPr>
      </p:pic>
      <p:sp>
        <p:nvSpPr>
          <p:cNvPr id="25" name="TextBox 24"/>
          <p:cNvSpPr txBox="1"/>
          <p:nvPr/>
        </p:nvSpPr>
        <p:spPr>
          <a:xfrm>
            <a:off x="2895600" y="1447799"/>
            <a:ext cx="3316493" cy="430887"/>
          </a:xfrm>
          <a:prstGeom prst="rect">
            <a:avLst/>
          </a:prstGeom>
          <a:noFill/>
        </p:spPr>
        <p:txBody>
          <a:bodyPr wrap="square" rtlCol="0">
            <a:spAutoFit/>
          </a:bodyPr>
          <a:lstStyle/>
          <a:p>
            <a:pPr algn="ctr"/>
            <a:r>
              <a:rPr lang="en-US" dirty="0" smtClean="0">
                <a:latin typeface="Century Gothic" panose="020B0502020202020204" pitchFamily="34" charset="0"/>
              </a:rPr>
              <a:t>Composite to change</a:t>
            </a:r>
            <a:endParaRPr lang="en-US" dirty="0">
              <a:latin typeface="Century Gothic" panose="020B0502020202020204" pitchFamily="34" charset="0"/>
            </a:endParaRPr>
          </a:p>
        </p:txBody>
      </p:sp>
      <p:sp>
        <p:nvSpPr>
          <p:cNvPr id="24" name="TextBox 23"/>
          <p:cNvSpPr txBox="1"/>
          <p:nvPr/>
        </p:nvSpPr>
        <p:spPr>
          <a:xfrm>
            <a:off x="11362432" y="1597457"/>
            <a:ext cx="4707135" cy="430887"/>
          </a:xfrm>
          <a:prstGeom prst="rect">
            <a:avLst/>
          </a:prstGeom>
          <a:noFill/>
        </p:spPr>
        <p:txBody>
          <a:bodyPr wrap="square" rtlCol="0">
            <a:spAutoFit/>
          </a:bodyPr>
          <a:lstStyle/>
          <a:p>
            <a:pPr algn="ctr"/>
            <a:r>
              <a:rPr lang="en-US" dirty="0" smtClean="0">
                <a:latin typeface="Century Gothic" panose="020B0502020202020204" pitchFamily="34" charset="0"/>
              </a:rPr>
              <a:t>Current Fiber Cement Siding</a:t>
            </a:r>
            <a:endParaRPr lang="en-US" dirty="0">
              <a:latin typeface="Century Gothic" panose="020B0502020202020204" pitchFamily="34" charset="0"/>
            </a:endParaRPr>
          </a:p>
        </p:txBody>
      </p:sp>
    </p:spTree>
    <p:extLst>
      <p:ext uri="{BB962C8B-B14F-4D97-AF65-F5344CB8AC3E}">
        <p14:creationId xmlns:p14="http://schemas.microsoft.com/office/powerpoint/2010/main" val="3896960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0" y="152400"/>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Appendix</a:t>
            </a:r>
            <a:endParaRPr lang="en-US" sz="4000" b="1" dirty="0">
              <a:latin typeface="Century Gothic" panose="020B0502020202020204"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752600"/>
            <a:ext cx="5867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750" y="4286250"/>
            <a:ext cx="56007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91812" y="1752600"/>
            <a:ext cx="60483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91812" y="4648200"/>
            <a:ext cx="55530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0" y="3609975"/>
            <a:ext cx="68770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732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Research &amp; Comparisons</a:t>
            </a:r>
            <a:endParaRPr lang="en-US" sz="4000" b="1" dirty="0">
              <a:latin typeface="Century Gothic" panose="020B0502020202020204" pitchFamily="34" charset="0"/>
            </a:endParaRPr>
          </a:p>
        </p:txBody>
      </p:sp>
      <p:sp>
        <p:nvSpPr>
          <p:cNvPr id="4" name="TextBox 3"/>
          <p:cNvSpPr txBox="1"/>
          <p:nvPr/>
        </p:nvSpPr>
        <p:spPr>
          <a:xfrm>
            <a:off x="0" y="1295400"/>
            <a:ext cx="6477000" cy="5501506"/>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900" b="1" dirty="0" smtClean="0">
                <a:latin typeface="Century Gothic" pitchFamily="34" charset="0"/>
              </a:rPr>
              <a:t>Analysis </a:t>
            </a:r>
            <a:r>
              <a:rPr lang="en-US" sz="1900" b="1"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a:t>
            </a:r>
            <a:r>
              <a:rPr lang="en-US" sz="1750" b="1" dirty="0" smtClean="0">
                <a:latin typeface="Century Gothic" pitchFamily="34" charset="0"/>
              </a:rPr>
              <a:t>Research/Comparisons</a:t>
            </a:r>
            <a:endParaRPr lang="en-US" sz="1750" b="1" dirty="0">
              <a:latin typeface="Century Gothic" pitchFamily="34" charset="0"/>
            </a:endParaRPr>
          </a:p>
          <a:p>
            <a:pPr lvl="1"/>
            <a:r>
              <a:rPr lang="en-US" sz="1750" dirty="0" smtClean="0">
                <a:latin typeface="Century Gothic" pitchFamily="34" charset="0"/>
              </a:rPr>
              <a:t>	Schedule </a:t>
            </a:r>
            <a:r>
              <a:rPr lang="en-US" sz="1750" dirty="0">
                <a:latin typeface="Century Gothic" pitchFamily="34" charset="0"/>
              </a:rPr>
              <a:t>reduction</a:t>
            </a:r>
          </a:p>
          <a:p>
            <a:pPr lvl="0"/>
            <a:r>
              <a:rPr lang="en-US" sz="1750"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Different </a:t>
            </a:r>
            <a:r>
              <a:rPr lang="en-US" sz="1750" dirty="0">
                <a:latin typeface="Century Gothic" pitchFamily="34" charset="0"/>
              </a:rPr>
              <a:t>SIPS </a:t>
            </a:r>
            <a:r>
              <a:rPr lang="en-US" sz="1750" dirty="0" smtClean="0">
                <a:latin typeface="Century Gothic" pitchFamily="34" charset="0"/>
              </a:rPr>
              <a:t>Options</a:t>
            </a:r>
          </a:p>
          <a:p>
            <a:r>
              <a:rPr lang="en-US" sz="1750" dirty="0">
                <a:latin typeface="Century Gothic" pitchFamily="34" charset="0"/>
              </a:rPr>
              <a:t>	</a:t>
            </a:r>
            <a:r>
              <a:rPr lang="en-US" sz="1750" dirty="0" smtClean="0">
                <a:latin typeface="Century Gothic" pitchFamily="34" charset="0"/>
              </a:rPr>
              <a:t>Schedule Reduction</a:t>
            </a:r>
          </a:p>
          <a:p>
            <a:r>
              <a:rPr lang="en-US" sz="1750"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a:t>
            </a:r>
            <a:r>
              <a:rPr lang="en-US" sz="1750" dirty="0">
                <a:latin typeface="Century Gothic" pitchFamily="34" charset="0"/>
              </a:rPr>
              <a:t>R-value &amp; </a:t>
            </a:r>
            <a:r>
              <a:rPr lang="en-US" sz="1750" dirty="0" smtClean="0">
                <a:latin typeface="Century Gothic" pitchFamily="34" charset="0"/>
              </a:rPr>
              <a:t>Condensation</a:t>
            </a:r>
          </a:p>
          <a:p>
            <a:pPr lvl="2"/>
            <a:r>
              <a:rPr lang="en-US" sz="1750" dirty="0">
                <a:latin typeface="Century Gothic" pitchFamily="34" charset="0"/>
              </a:rPr>
              <a:t>Production &amp; Cost</a:t>
            </a:r>
          </a:p>
          <a:p>
            <a:r>
              <a:rPr lang="en-US" sz="1750" dirty="0" smtClean="0">
                <a:latin typeface="Century Gothic" pitchFamily="34" charset="0"/>
              </a:rPr>
              <a:t>Recommendations</a:t>
            </a:r>
          </a:p>
          <a:p>
            <a:pPr lvl="0"/>
            <a:r>
              <a:rPr lang="en-US" sz="1750" dirty="0" smtClean="0">
                <a:latin typeface="Century Gothic" pitchFamily="34" charset="0"/>
              </a:rPr>
              <a:t>Acknowledgements </a:t>
            </a:r>
            <a:endParaRPr lang="en-US" sz="1750" dirty="0">
              <a:latin typeface="Century Gothic"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55156172"/>
              </p:ext>
            </p:extLst>
          </p:nvPr>
        </p:nvGraphicFramePr>
        <p:xfrm>
          <a:off x="9677400" y="2362200"/>
          <a:ext cx="8001000" cy="2511354"/>
        </p:xfrm>
        <a:graphic>
          <a:graphicData uri="http://schemas.openxmlformats.org/drawingml/2006/table">
            <a:tbl>
              <a:tblPr firstRow="1" firstCol="1" bandRow="1">
                <a:tableStyleId>{5C22544A-7EE6-4342-B048-85BDC9FD1C3A}</a:tableStyleId>
              </a:tblPr>
              <a:tblGrid>
                <a:gridCol w="2133600"/>
                <a:gridCol w="1295400"/>
                <a:gridCol w="1066800"/>
                <a:gridCol w="1143000"/>
                <a:gridCol w="1219200"/>
                <a:gridCol w="1143000"/>
              </a:tblGrid>
              <a:tr h="642948">
                <a:tc>
                  <a:txBody>
                    <a:bodyPr/>
                    <a:lstStyle/>
                    <a:p>
                      <a:pPr marL="0" marR="0" algn="ctr">
                        <a:lnSpc>
                          <a:spcPct val="115000"/>
                        </a:lnSpc>
                        <a:spcBef>
                          <a:spcPts val="0"/>
                        </a:spcBef>
                        <a:spcAft>
                          <a:spcPts val="0"/>
                        </a:spcAft>
                      </a:pPr>
                      <a:r>
                        <a:rPr lang="en-US" sz="1200" dirty="0">
                          <a:effectLst/>
                          <a:latin typeface="Century Gothic" pitchFamily="34" charset="0"/>
                        </a:rPr>
                        <a:t>Building Name</a:t>
                      </a:r>
                      <a:endParaRPr lang="en-US" sz="1200" dirty="0">
                        <a:effectLst/>
                        <a:latin typeface="Century Gothic" pitchFamily="34" charset="0"/>
                        <a:ea typeface="Century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latin typeface="Century Gothic" pitchFamily="34" charset="0"/>
                        </a:rPr>
                        <a:t>Square Foot</a:t>
                      </a:r>
                      <a:endParaRPr lang="en-US" sz="1200">
                        <a:effectLst/>
                        <a:latin typeface="Century Gothic" pitchFamily="34" charset="0"/>
                        <a:ea typeface="Century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latin typeface="Century Gothic" pitchFamily="34" charset="0"/>
                        </a:rPr>
                        <a:t>Cost/Sq Ft</a:t>
                      </a:r>
                      <a:endParaRPr lang="en-US" sz="1200">
                        <a:effectLst/>
                        <a:latin typeface="Century Gothic" pitchFamily="34" charset="0"/>
                        <a:ea typeface="Century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latin typeface="Century Gothic" pitchFamily="34" charset="0"/>
                        </a:rPr>
                        <a:t>Intensity</a:t>
                      </a:r>
                      <a:endParaRPr lang="en-US" sz="1200">
                        <a:effectLst/>
                        <a:latin typeface="Century Gothic" pitchFamily="34" charset="0"/>
                        <a:ea typeface="Century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latin typeface="Century Gothic" pitchFamily="34" charset="0"/>
                        </a:rPr>
                        <a:t>Construction Speed</a:t>
                      </a:r>
                      <a:endParaRPr lang="en-US" sz="1200">
                        <a:effectLst/>
                        <a:latin typeface="Century Gothic" pitchFamily="34" charset="0"/>
                        <a:ea typeface="Century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latin typeface="Century Gothic" pitchFamily="34" charset="0"/>
                        </a:rPr>
                        <a:t>Delivery Duration</a:t>
                      </a:r>
                      <a:endParaRPr lang="en-US" sz="1200">
                        <a:effectLst/>
                        <a:latin typeface="Century Gothic" pitchFamily="34" charset="0"/>
                        <a:ea typeface="Century Gothic"/>
                        <a:cs typeface="Times New Roman"/>
                      </a:endParaRPr>
                    </a:p>
                  </a:txBody>
                  <a:tcPr marL="68580" marR="68580" marT="0" marB="0" anchor="ctr"/>
                </a:tc>
              </a:tr>
              <a:tr h="622802">
                <a:tc>
                  <a:txBody>
                    <a:bodyPr/>
                    <a:lstStyle/>
                    <a:p>
                      <a:pPr marL="0" marR="0">
                        <a:lnSpc>
                          <a:spcPct val="115000"/>
                        </a:lnSpc>
                        <a:spcBef>
                          <a:spcPts val="0"/>
                        </a:spcBef>
                        <a:spcAft>
                          <a:spcPts val="0"/>
                        </a:spcAft>
                      </a:pPr>
                      <a:r>
                        <a:rPr lang="en-US" sz="1400" dirty="0">
                          <a:effectLst/>
                          <a:latin typeface="Century Gothic" pitchFamily="34" charset="0"/>
                        </a:rPr>
                        <a:t>Environmental Studies</a:t>
                      </a:r>
                      <a:endParaRPr lang="en-US" sz="1400" dirty="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dirty="0">
                          <a:effectLst/>
                          <a:latin typeface="Century Gothic" pitchFamily="34" charset="0"/>
                        </a:rPr>
                        <a:t>72,000</a:t>
                      </a:r>
                      <a:endParaRPr lang="en-US" sz="1200" dirty="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latin typeface="Century Gothic" pitchFamily="34" charset="0"/>
                        </a:rPr>
                        <a:t>$491</a:t>
                      </a:r>
                      <a:endParaRPr lang="en-US" sz="120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latin typeface="Century Gothic" pitchFamily="34" charset="0"/>
                        </a:rPr>
                        <a:t>$1,756,192</a:t>
                      </a:r>
                      <a:endParaRPr lang="en-US" sz="120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latin typeface="Century Gothic" pitchFamily="34" charset="0"/>
                        </a:rPr>
                        <a:t>3576</a:t>
                      </a:r>
                      <a:endParaRPr lang="en-US" sz="120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latin typeface="Century Gothic" pitchFamily="34" charset="0"/>
                        </a:rPr>
                        <a:t>3473</a:t>
                      </a:r>
                      <a:endParaRPr lang="en-US" sz="1200">
                        <a:effectLst/>
                        <a:latin typeface="Century Gothic" pitchFamily="34" charset="0"/>
                        <a:ea typeface="Century Gothic"/>
                        <a:cs typeface="Times New Roman"/>
                      </a:endParaRPr>
                    </a:p>
                  </a:txBody>
                  <a:tcPr marL="68580" marR="68580" marT="0" marB="0" anchor="ctr"/>
                </a:tc>
              </a:tr>
              <a:tr h="622802">
                <a:tc>
                  <a:txBody>
                    <a:bodyPr/>
                    <a:lstStyle/>
                    <a:p>
                      <a:pPr marL="0" marR="0">
                        <a:lnSpc>
                          <a:spcPct val="115000"/>
                        </a:lnSpc>
                        <a:spcBef>
                          <a:spcPts val="0"/>
                        </a:spcBef>
                        <a:spcAft>
                          <a:spcPts val="0"/>
                        </a:spcAft>
                      </a:pPr>
                      <a:r>
                        <a:rPr lang="en-US" sz="1400" dirty="0">
                          <a:effectLst/>
                          <a:latin typeface="Century Gothic" pitchFamily="34" charset="0"/>
                        </a:rPr>
                        <a:t>Technical Monitoring Hub</a:t>
                      </a:r>
                      <a:endParaRPr lang="en-US" sz="1400" dirty="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dirty="0">
                          <a:effectLst/>
                          <a:latin typeface="Century Gothic" pitchFamily="34" charset="0"/>
                        </a:rPr>
                        <a:t>71,336</a:t>
                      </a:r>
                      <a:endParaRPr lang="en-US" sz="1200" dirty="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latin typeface="Century Gothic" pitchFamily="34" charset="0"/>
                        </a:rPr>
                        <a:t>$460</a:t>
                      </a:r>
                      <a:endParaRPr lang="en-US" sz="120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latin typeface="Century Gothic" pitchFamily="34" charset="0"/>
                        </a:rPr>
                        <a:t>$2,218,444</a:t>
                      </a:r>
                      <a:endParaRPr lang="en-US" sz="120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dirty="0">
                          <a:effectLst/>
                          <a:latin typeface="Century Gothic" pitchFamily="34" charset="0"/>
                        </a:rPr>
                        <a:t>4820</a:t>
                      </a:r>
                      <a:endParaRPr lang="en-US" sz="1200" dirty="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latin typeface="Century Gothic" pitchFamily="34" charset="0"/>
                        </a:rPr>
                        <a:t>--</a:t>
                      </a:r>
                      <a:endParaRPr lang="en-US" sz="1200">
                        <a:effectLst/>
                        <a:latin typeface="Century Gothic" pitchFamily="34" charset="0"/>
                        <a:ea typeface="Century Gothic"/>
                        <a:cs typeface="Times New Roman"/>
                      </a:endParaRPr>
                    </a:p>
                  </a:txBody>
                  <a:tcPr marL="68580" marR="68580" marT="0" marB="0" anchor="ctr"/>
                </a:tc>
              </a:tr>
              <a:tr h="622802">
                <a:tc>
                  <a:txBody>
                    <a:bodyPr/>
                    <a:lstStyle/>
                    <a:p>
                      <a:pPr marL="0" marR="0">
                        <a:lnSpc>
                          <a:spcPct val="115000"/>
                        </a:lnSpc>
                        <a:spcBef>
                          <a:spcPts val="0"/>
                        </a:spcBef>
                        <a:spcAft>
                          <a:spcPts val="0"/>
                        </a:spcAft>
                      </a:pPr>
                      <a:r>
                        <a:rPr lang="en-US" sz="1400" dirty="0">
                          <a:effectLst/>
                          <a:latin typeface="Century Gothic" pitchFamily="34" charset="0"/>
                        </a:rPr>
                        <a:t>Commercial Hanger</a:t>
                      </a:r>
                      <a:endParaRPr lang="en-US" sz="1400" dirty="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latin typeface="Century Gothic" pitchFamily="34" charset="0"/>
                        </a:rPr>
                        <a:t>60,000</a:t>
                      </a:r>
                      <a:endParaRPr lang="en-US" sz="120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latin typeface="Century Gothic" pitchFamily="34" charset="0"/>
                        </a:rPr>
                        <a:t>$329</a:t>
                      </a:r>
                      <a:endParaRPr lang="en-US" sz="120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latin typeface="Century Gothic" pitchFamily="34" charset="0"/>
                        </a:rPr>
                        <a:t>$1,768,125</a:t>
                      </a:r>
                      <a:endParaRPr lang="en-US" sz="120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latin typeface="Century Gothic" pitchFamily="34" charset="0"/>
                        </a:rPr>
                        <a:t>--</a:t>
                      </a:r>
                      <a:endParaRPr lang="en-US" sz="1200">
                        <a:effectLst/>
                        <a:latin typeface="Century Gothic" pitchFamily="34" charset="0"/>
                        <a:ea typeface="Century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200" dirty="0">
                          <a:effectLst/>
                          <a:latin typeface="Century Gothic" pitchFamily="34" charset="0"/>
                        </a:rPr>
                        <a:t>3947</a:t>
                      </a:r>
                      <a:endParaRPr lang="en-US" sz="1200" dirty="0">
                        <a:effectLst/>
                        <a:latin typeface="Century Gothic" pitchFamily="34" charset="0"/>
                        <a:ea typeface="Century Gothic"/>
                        <a:cs typeface="Times New Roman"/>
                      </a:endParaRPr>
                    </a:p>
                  </a:txBody>
                  <a:tcPr marL="68580" marR="68580" marT="0" marB="0" anchor="ctr"/>
                </a:tc>
              </a:tr>
            </a:tbl>
          </a:graphicData>
        </a:graphic>
      </p:graphicFrame>
      <p:sp>
        <p:nvSpPr>
          <p:cNvPr id="6" name="TextBox 5"/>
          <p:cNvSpPr txBox="1"/>
          <p:nvPr/>
        </p:nvSpPr>
        <p:spPr>
          <a:xfrm>
            <a:off x="19050000" y="1524000"/>
            <a:ext cx="8077200" cy="4493538"/>
          </a:xfrm>
          <a:prstGeom prst="rect">
            <a:avLst/>
          </a:prstGeom>
          <a:noFill/>
        </p:spPr>
        <p:txBody>
          <a:bodyPr wrap="square" rtlCol="0">
            <a:spAutoFit/>
          </a:bodyPr>
          <a:lstStyle/>
          <a:p>
            <a:pPr algn="ctr"/>
            <a:r>
              <a:rPr lang="en-US" dirty="0" smtClean="0">
                <a:latin typeface="Century Gothic" pitchFamily="34" charset="0"/>
              </a:rPr>
              <a:t>Interviews</a:t>
            </a:r>
          </a:p>
          <a:p>
            <a:pPr>
              <a:buFont typeface="Arial" pitchFamily="34" charset="0"/>
              <a:buChar char="•"/>
            </a:pPr>
            <a:r>
              <a:rPr lang="en-US" b="1" dirty="0" smtClean="0">
                <a:latin typeface="Century Gothic" pitchFamily="34" charset="0"/>
              </a:rPr>
              <a:t>  Design assist subcontractors</a:t>
            </a:r>
          </a:p>
          <a:p>
            <a:pPr>
              <a:buFont typeface="Arial" pitchFamily="34" charset="0"/>
              <a:buChar char="•"/>
            </a:pPr>
            <a:endParaRPr lang="en-US" b="1" dirty="0" smtClean="0">
              <a:latin typeface="Century Gothic" pitchFamily="34" charset="0"/>
            </a:endParaRPr>
          </a:p>
          <a:p>
            <a:pPr>
              <a:buFont typeface="Arial" pitchFamily="34" charset="0"/>
              <a:buChar char="•"/>
            </a:pPr>
            <a:r>
              <a:rPr lang="en-US" b="1" dirty="0" smtClean="0">
                <a:latin typeface="Century Gothic" pitchFamily="34" charset="0"/>
              </a:rPr>
              <a:t>  Involved owner</a:t>
            </a:r>
          </a:p>
          <a:p>
            <a:pPr>
              <a:buFont typeface="Arial" pitchFamily="34" charset="0"/>
              <a:buChar char="•"/>
            </a:pPr>
            <a:endParaRPr lang="en-US" b="1" dirty="0" smtClean="0">
              <a:latin typeface="Century Gothic" pitchFamily="34" charset="0"/>
            </a:endParaRPr>
          </a:p>
          <a:p>
            <a:pPr>
              <a:buFont typeface="Arial" pitchFamily="34" charset="0"/>
              <a:buChar char="•"/>
            </a:pPr>
            <a:r>
              <a:rPr lang="en-US" b="1" dirty="0" smtClean="0">
                <a:latin typeface="Century Gothic" pitchFamily="34" charset="0"/>
              </a:rPr>
              <a:t>  Owner let Hensel Phelps take control</a:t>
            </a:r>
          </a:p>
          <a:p>
            <a:pPr>
              <a:buFont typeface="Arial" pitchFamily="34" charset="0"/>
              <a:buChar char="•"/>
            </a:pPr>
            <a:endParaRPr lang="en-US" b="1" dirty="0" smtClean="0">
              <a:latin typeface="Century Gothic" pitchFamily="34" charset="0"/>
            </a:endParaRPr>
          </a:p>
          <a:p>
            <a:pPr>
              <a:buFont typeface="Arial" pitchFamily="34" charset="0"/>
              <a:buChar char="•"/>
            </a:pPr>
            <a:r>
              <a:rPr lang="en-US" b="1" dirty="0" smtClean="0">
                <a:latin typeface="Century Gothic" pitchFamily="34" charset="0"/>
              </a:rPr>
              <a:t>  Start site work early</a:t>
            </a:r>
          </a:p>
          <a:p>
            <a:pPr>
              <a:buFont typeface="Arial" pitchFamily="34" charset="0"/>
              <a:buChar char="•"/>
            </a:pPr>
            <a:endParaRPr lang="en-US" b="1" dirty="0" smtClean="0">
              <a:latin typeface="Century Gothic" pitchFamily="34" charset="0"/>
            </a:endParaRPr>
          </a:p>
          <a:p>
            <a:pPr>
              <a:buFont typeface="Arial" pitchFamily="34" charset="0"/>
              <a:buChar char="•"/>
            </a:pPr>
            <a:r>
              <a:rPr lang="en-US" b="1" dirty="0" smtClean="0">
                <a:latin typeface="Century Gothic" pitchFamily="34" charset="0"/>
              </a:rPr>
              <a:t>  Innovation</a:t>
            </a:r>
          </a:p>
          <a:p>
            <a:pPr>
              <a:buFont typeface="Arial" pitchFamily="34" charset="0"/>
              <a:buChar char="•"/>
            </a:pPr>
            <a:endParaRPr lang="en-US" b="1" dirty="0" smtClean="0">
              <a:latin typeface="Century Gothic" pitchFamily="34" charset="0"/>
            </a:endParaRPr>
          </a:p>
          <a:p>
            <a:pPr>
              <a:buFont typeface="Arial" pitchFamily="34" charset="0"/>
              <a:buChar char="•"/>
            </a:pPr>
            <a:r>
              <a:rPr lang="en-US" b="1" dirty="0" smtClean="0">
                <a:latin typeface="Century Gothic" pitchFamily="34" charset="0"/>
              </a:rPr>
              <a:t>  Finalize long lead items early</a:t>
            </a:r>
          </a:p>
          <a:p>
            <a:pPr>
              <a:buFont typeface="Arial" pitchFamily="34" charset="0"/>
              <a:buChar char="•"/>
            </a:pPr>
            <a:endParaRPr lang="en-US" dirty="0" smtClean="0">
              <a:latin typeface="Century Gothic" pitchFamily="34" charset="0"/>
            </a:endParaRPr>
          </a:p>
        </p:txBody>
      </p:sp>
      <p:sp>
        <p:nvSpPr>
          <p:cNvPr id="7" name="TextBox 6"/>
          <p:cNvSpPr txBox="1"/>
          <p:nvPr/>
        </p:nvSpPr>
        <p:spPr>
          <a:xfrm>
            <a:off x="18288000" y="86380"/>
            <a:ext cx="9144000" cy="523220"/>
          </a:xfrm>
          <a:prstGeom prst="rect">
            <a:avLst/>
          </a:prstGeom>
          <a:noFill/>
        </p:spPr>
        <p:txBody>
          <a:bodyPr wrap="square" rtlCol="0">
            <a:spAutoFit/>
          </a:bodyPr>
          <a:lstStyle/>
          <a:p>
            <a:pPr algn="ctr"/>
            <a:r>
              <a:rPr lang="en-US" sz="2800" b="1" dirty="0" smtClean="0">
                <a:latin typeface="Century Gothic" panose="020B0502020202020204" pitchFamily="34" charset="0"/>
              </a:rPr>
              <a:t>Analysis 1 – Alternative Delivery Method</a:t>
            </a:r>
            <a:endParaRPr lang="en-US" sz="2800" b="1" dirty="0">
              <a:latin typeface="Century Gothic" panose="020B0502020202020204" pitchFamily="34" charset="0"/>
            </a:endParaRPr>
          </a:p>
        </p:txBody>
      </p:sp>
    </p:spTree>
    <p:extLst>
      <p:ext uri="{BB962C8B-B14F-4D97-AF65-F5344CB8AC3E}">
        <p14:creationId xmlns:p14="http://schemas.microsoft.com/office/powerpoint/2010/main" val="2390100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Schedule Reduction</a:t>
            </a:r>
            <a:endParaRPr lang="en-US" sz="4000" b="1" dirty="0">
              <a:latin typeface="Century Gothic" panose="020B0502020202020204" pitchFamily="34" charset="0"/>
            </a:endParaRPr>
          </a:p>
        </p:txBody>
      </p:sp>
      <p:sp>
        <p:nvSpPr>
          <p:cNvPr id="4" name="TextBox 3"/>
          <p:cNvSpPr txBox="1"/>
          <p:nvPr/>
        </p:nvSpPr>
        <p:spPr>
          <a:xfrm>
            <a:off x="0" y="1295400"/>
            <a:ext cx="6477000" cy="5501506"/>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900" b="1" dirty="0" smtClean="0">
                <a:latin typeface="Century Gothic" pitchFamily="34" charset="0"/>
              </a:rPr>
              <a:t>Analysis </a:t>
            </a:r>
            <a:r>
              <a:rPr lang="en-US" sz="1900" b="1"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a:t>
            </a:r>
            <a:r>
              <a:rPr lang="en-US" sz="1750" b="1" dirty="0" smtClean="0">
                <a:latin typeface="Century Gothic" pitchFamily="34" charset="0"/>
              </a:rPr>
              <a:t>Schedule </a:t>
            </a:r>
            <a:r>
              <a:rPr lang="en-US" sz="1750" b="1" dirty="0">
                <a:latin typeface="Century Gothic" pitchFamily="34" charset="0"/>
              </a:rPr>
              <a:t>reduction</a:t>
            </a:r>
          </a:p>
          <a:p>
            <a:pPr lvl="0"/>
            <a:r>
              <a:rPr lang="en-US" sz="1750"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Different </a:t>
            </a:r>
            <a:r>
              <a:rPr lang="en-US" sz="1750" dirty="0">
                <a:latin typeface="Century Gothic" pitchFamily="34" charset="0"/>
              </a:rPr>
              <a:t>SIPS </a:t>
            </a:r>
            <a:r>
              <a:rPr lang="en-US" sz="1750" dirty="0" smtClean="0">
                <a:latin typeface="Century Gothic" pitchFamily="34" charset="0"/>
              </a:rPr>
              <a:t>Options</a:t>
            </a:r>
          </a:p>
          <a:p>
            <a:pPr lvl="1"/>
            <a:r>
              <a:rPr lang="en-US" sz="1750" dirty="0" smtClean="0">
                <a:latin typeface="Century Gothic" pitchFamily="34" charset="0"/>
              </a:rPr>
              <a:t>	Schedule </a:t>
            </a:r>
            <a:r>
              <a:rPr lang="en-US" sz="1750" dirty="0">
                <a:latin typeface="Century Gothic" pitchFamily="34" charset="0"/>
              </a:rPr>
              <a:t>Reduction</a:t>
            </a:r>
          </a:p>
          <a:p>
            <a:r>
              <a:rPr lang="en-US" sz="1750"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a:t>
            </a:r>
            <a:r>
              <a:rPr lang="en-US" sz="1750" dirty="0">
                <a:latin typeface="Century Gothic" pitchFamily="34" charset="0"/>
              </a:rPr>
              <a:t>R-value &amp; </a:t>
            </a:r>
            <a:r>
              <a:rPr lang="en-US" sz="1750" dirty="0" smtClean="0">
                <a:latin typeface="Century Gothic" pitchFamily="34" charset="0"/>
              </a:rPr>
              <a:t>Condensation</a:t>
            </a:r>
          </a:p>
          <a:p>
            <a:pPr lvl="2"/>
            <a:r>
              <a:rPr lang="en-US" sz="1750" dirty="0">
                <a:latin typeface="Century Gothic" pitchFamily="34" charset="0"/>
              </a:rPr>
              <a:t>Production &amp; Cost</a:t>
            </a:r>
          </a:p>
          <a:p>
            <a:r>
              <a:rPr lang="en-US" sz="1750" dirty="0" smtClean="0">
                <a:latin typeface="Century Gothic" pitchFamily="34" charset="0"/>
              </a:rPr>
              <a:t>Recommendations</a:t>
            </a:r>
          </a:p>
          <a:p>
            <a:pPr lvl="0"/>
            <a:r>
              <a:rPr lang="en-US" sz="1750" dirty="0" smtClean="0">
                <a:latin typeface="Century Gothic" pitchFamily="34" charset="0"/>
              </a:rPr>
              <a:t>Acknowledgements </a:t>
            </a:r>
            <a:endParaRPr lang="en-US" sz="1750" dirty="0">
              <a:latin typeface="Century Gothic"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105400" y="1447800"/>
            <a:ext cx="10896600" cy="510540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5925800" y="1447800"/>
            <a:ext cx="11243054" cy="5105400"/>
          </a:xfrm>
          <a:prstGeom prst="rect">
            <a:avLst/>
          </a:prstGeom>
        </p:spPr>
      </p:pic>
      <p:sp>
        <p:nvSpPr>
          <p:cNvPr id="8" name="TextBox 7"/>
          <p:cNvSpPr txBox="1"/>
          <p:nvPr/>
        </p:nvSpPr>
        <p:spPr>
          <a:xfrm>
            <a:off x="18288000" y="86380"/>
            <a:ext cx="9144000" cy="523220"/>
          </a:xfrm>
          <a:prstGeom prst="rect">
            <a:avLst/>
          </a:prstGeom>
          <a:noFill/>
        </p:spPr>
        <p:txBody>
          <a:bodyPr wrap="square" rtlCol="0">
            <a:spAutoFit/>
          </a:bodyPr>
          <a:lstStyle/>
          <a:p>
            <a:pPr algn="ctr"/>
            <a:r>
              <a:rPr lang="en-US" sz="2800" b="1" dirty="0" smtClean="0">
                <a:latin typeface="Century Gothic" panose="020B0502020202020204" pitchFamily="34" charset="0"/>
              </a:rPr>
              <a:t>Analysis 1 – Alternative Delivery Method</a:t>
            </a:r>
            <a:endParaRPr lang="en-US" sz="2800" b="1" dirty="0">
              <a:latin typeface="Century Gothic" panose="020B0502020202020204" pitchFamily="34" charset="0"/>
            </a:endParaRPr>
          </a:p>
        </p:txBody>
      </p:sp>
    </p:spTree>
    <p:extLst>
      <p:ext uri="{BB962C8B-B14F-4D97-AF65-F5344CB8AC3E}">
        <p14:creationId xmlns:p14="http://schemas.microsoft.com/office/powerpoint/2010/main" val="1570056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Schedule Reduction</a:t>
            </a:r>
            <a:endParaRPr lang="en-US" sz="4000" b="1" dirty="0">
              <a:latin typeface="Century Gothic" panose="020B0502020202020204" pitchFamily="34" charset="0"/>
            </a:endParaRPr>
          </a:p>
        </p:txBody>
      </p:sp>
      <p:sp>
        <p:nvSpPr>
          <p:cNvPr id="4" name="TextBox 3"/>
          <p:cNvSpPr txBox="1"/>
          <p:nvPr/>
        </p:nvSpPr>
        <p:spPr>
          <a:xfrm>
            <a:off x="0" y="1295400"/>
            <a:ext cx="6477000" cy="5501506"/>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900" b="1" dirty="0" smtClean="0">
                <a:latin typeface="Century Gothic" pitchFamily="34" charset="0"/>
              </a:rPr>
              <a:t>Analysis </a:t>
            </a:r>
            <a:r>
              <a:rPr lang="en-US" sz="1900" b="1"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a:t>
            </a:r>
            <a:r>
              <a:rPr lang="en-US" sz="1750" b="1" dirty="0" smtClean="0">
                <a:latin typeface="Century Gothic" pitchFamily="34" charset="0"/>
              </a:rPr>
              <a:t>Schedule </a:t>
            </a:r>
            <a:r>
              <a:rPr lang="en-US" sz="1750" b="1" dirty="0">
                <a:latin typeface="Century Gothic" pitchFamily="34" charset="0"/>
              </a:rPr>
              <a:t>reduction</a:t>
            </a:r>
          </a:p>
          <a:p>
            <a:pPr lvl="0"/>
            <a:r>
              <a:rPr lang="en-US" sz="1750"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Different </a:t>
            </a:r>
            <a:r>
              <a:rPr lang="en-US" sz="1750" dirty="0">
                <a:latin typeface="Century Gothic" pitchFamily="34" charset="0"/>
              </a:rPr>
              <a:t>SIPS </a:t>
            </a:r>
            <a:r>
              <a:rPr lang="en-US" sz="1750" dirty="0" smtClean="0">
                <a:latin typeface="Century Gothic" pitchFamily="34" charset="0"/>
              </a:rPr>
              <a:t>Options</a:t>
            </a:r>
          </a:p>
          <a:p>
            <a:pPr lvl="1"/>
            <a:r>
              <a:rPr lang="en-US" sz="1750" dirty="0" smtClean="0">
                <a:latin typeface="Century Gothic" pitchFamily="34" charset="0"/>
              </a:rPr>
              <a:t>	Schedule </a:t>
            </a:r>
            <a:r>
              <a:rPr lang="en-US" sz="1750" dirty="0">
                <a:latin typeface="Century Gothic" pitchFamily="34" charset="0"/>
              </a:rPr>
              <a:t>Reduction</a:t>
            </a:r>
          </a:p>
          <a:p>
            <a:r>
              <a:rPr lang="en-US" sz="1750"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a:t>
            </a:r>
            <a:r>
              <a:rPr lang="en-US" sz="1750" dirty="0">
                <a:latin typeface="Century Gothic" pitchFamily="34" charset="0"/>
              </a:rPr>
              <a:t>R-value &amp; </a:t>
            </a:r>
            <a:r>
              <a:rPr lang="en-US" sz="1750" dirty="0" smtClean="0">
                <a:latin typeface="Century Gothic" pitchFamily="34" charset="0"/>
              </a:rPr>
              <a:t>Condensation</a:t>
            </a:r>
          </a:p>
          <a:p>
            <a:pPr lvl="2"/>
            <a:r>
              <a:rPr lang="en-US" sz="1750" dirty="0">
                <a:latin typeface="Century Gothic" pitchFamily="34" charset="0"/>
              </a:rPr>
              <a:t>Production &amp; Cost</a:t>
            </a:r>
          </a:p>
          <a:p>
            <a:r>
              <a:rPr lang="en-US" sz="1750" dirty="0" smtClean="0">
                <a:latin typeface="Century Gothic" pitchFamily="34" charset="0"/>
              </a:rPr>
              <a:t>Recommendations</a:t>
            </a:r>
          </a:p>
          <a:p>
            <a:pPr lvl="0"/>
            <a:r>
              <a:rPr lang="en-US" sz="1750" dirty="0" smtClean="0">
                <a:latin typeface="Century Gothic" pitchFamily="34" charset="0"/>
              </a:rPr>
              <a:t>Acknowledgements </a:t>
            </a:r>
            <a:endParaRPr lang="en-US" sz="1750" dirty="0">
              <a:latin typeface="Century Gothic"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105400" y="1447800"/>
            <a:ext cx="10896600" cy="510540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5925800" y="1447800"/>
            <a:ext cx="11243054" cy="5105400"/>
          </a:xfrm>
          <a:prstGeom prst="rect">
            <a:avLst/>
          </a:prstGeom>
        </p:spPr>
      </p:pic>
      <p:sp>
        <p:nvSpPr>
          <p:cNvPr id="8" name="Rectangle 7"/>
          <p:cNvSpPr/>
          <p:nvPr/>
        </p:nvSpPr>
        <p:spPr>
          <a:xfrm>
            <a:off x="16230600" y="3581400"/>
            <a:ext cx="6934200"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230600" y="5105400"/>
            <a:ext cx="10820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230600" y="5715000"/>
            <a:ext cx="7315200"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230600" y="6400800"/>
            <a:ext cx="8534400"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10200" y="5791200"/>
            <a:ext cx="104394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00" y="86380"/>
            <a:ext cx="9144000" cy="523220"/>
          </a:xfrm>
          <a:prstGeom prst="rect">
            <a:avLst/>
          </a:prstGeom>
          <a:noFill/>
        </p:spPr>
        <p:txBody>
          <a:bodyPr wrap="square" rtlCol="0">
            <a:spAutoFit/>
          </a:bodyPr>
          <a:lstStyle/>
          <a:p>
            <a:pPr algn="ctr"/>
            <a:r>
              <a:rPr lang="en-US" sz="2800" b="1" dirty="0" smtClean="0">
                <a:latin typeface="Century Gothic" panose="020B0502020202020204" pitchFamily="34" charset="0"/>
              </a:rPr>
              <a:t>Analysis 1 – Alternative Delivery Method</a:t>
            </a:r>
            <a:endParaRPr lang="en-US" sz="2800" b="1" dirty="0">
              <a:latin typeface="Century Gothic" panose="020B0502020202020204" pitchFamily="34" charset="0"/>
            </a:endParaRPr>
          </a:p>
        </p:txBody>
      </p:sp>
    </p:spTree>
    <p:extLst>
      <p:ext uri="{BB962C8B-B14F-4D97-AF65-F5344CB8AC3E}">
        <p14:creationId xmlns:p14="http://schemas.microsoft.com/office/powerpoint/2010/main" val="1570056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Schedule Reduction</a:t>
            </a:r>
            <a:endParaRPr lang="en-US" sz="4000" b="1" dirty="0">
              <a:latin typeface="Century Gothic" panose="020B0502020202020204" pitchFamily="34" charset="0"/>
            </a:endParaRPr>
          </a:p>
        </p:txBody>
      </p:sp>
      <p:sp>
        <p:nvSpPr>
          <p:cNvPr id="4" name="TextBox 3"/>
          <p:cNvSpPr txBox="1"/>
          <p:nvPr/>
        </p:nvSpPr>
        <p:spPr>
          <a:xfrm>
            <a:off x="0" y="1295400"/>
            <a:ext cx="6477000" cy="5501506"/>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900" b="1" dirty="0" smtClean="0">
                <a:latin typeface="Century Gothic" pitchFamily="34" charset="0"/>
              </a:rPr>
              <a:t>Analysis </a:t>
            </a:r>
            <a:r>
              <a:rPr lang="en-US" sz="1900" b="1"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a:t>
            </a:r>
            <a:r>
              <a:rPr lang="en-US" sz="1750" b="1" dirty="0" smtClean="0">
                <a:latin typeface="Century Gothic" pitchFamily="34" charset="0"/>
              </a:rPr>
              <a:t>Schedule </a:t>
            </a:r>
            <a:r>
              <a:rPr lang="en-US" sz="1750" b="1" dirty="0">
                <a:latin typeface="Century Gothic" pitchFamily="34" charset="0"/>
              </a:rPr>
              <a:t>reduction</a:t>
            </a:r>
          </a:p>
          <a:p>
            <a:pPr lvl="0"/>
            <a:r>
              <a:rPr lang="en-US" sz="1750" dirty="0">
                <a:latin typeface="Century Gothic" pitchFamily="34" charset="0"/>
              </a:rPr>
              <a:t>Analysis 2 – SIPS </a:t>
            </a:r>
          </a:p>
          <a:p>
            <a:pPr lvl="0"/>
            <a:r>
              <a:rPr lang="en-US" sz="1750" dirty="0" smtClean="0">
                <a:latin typeface="Century Gothic" pitchFamily="34" charset="0"/>
              </a:rPr>
              <a:t>	Sequence </a:t>
            </a:r>
            <a:r>
              <a:rPr lang="en-US" sz="1750" dirty="0">
                <a:latin typeface="Century Gothic" pitchFamily="34" charset="0"/>
              </a:rPr>
              <a:t>&amp; crews</a:t>
            </a:r>
          </a:p>
          <a:p>
            <a:pPr lvl="1"/>
            <a:r>
              <a:rPr lang="en-US" sz="1750" dirty="0" smtClean="0">
                <a:latin typeface="Century Gothic" pitchFamily="34" charset="0"/>
              </a:rPr>
              <a:t>	Different </a:t>
            </a:r>
            <a:r>
              <a:rPr lang="en-US" sz="1750" dirty="0">
                <a:latin typeface="Century Gothic" pitchFamily="34" charset="0"/>
              </a:rPr>
              <a:t>SIPS </a:t>
            </a:r>
            <a:r>
              <a:rPr lang="en-US" sz="1750" dirty="0" smtClean="0">
                <a:latin typeface="Century Gothic" pitchFamily="34" charset="0"/>
              </a:rPr>
              <a:t>Options</a:t>
            </a:r>
          </a:p>
          <a:p>
            <a:pPr lvl="1"/>
            <a:r>
              <a:rPr lang="en-US" sz="1750" dirty="0" smtClean="0">
                <a:latin typeface="Century Gothic" pitchFamily="34" charset="0"/>
              </a:rPr>
              <a:t>	Schedule </a:t>
            </a:r>
            <a:r>
              <a:rPr lang="en-US" sz="1750" dirty="0">
                <a:latin typeface="Century Gothic" pitchFamily="34" charset="0"/>
              </a:rPr>
              <a:t>Reduction</a:t>
            </a:r>
          </a:p>
          <a:p>
            <a:r>
              <a:rPr lang="en-US" sz="1750"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a:t>
            </a:r>
            <a:r>
              <a:rPr lang="en-US" sz="1750" dirty="0">
                <a:latin typeface="Century Gothic" pitchFamily="34" charset="0"/>
              </a:rPr>
              <a:t>R-value &amp; </a:t>
            </a:r>
            <a:r>
              <a:rPr lang="en-US" sz="1750" dirty="0" smtClean="0">
                <a:latin typeface="Century Gothic" pitchFamily="34" charset="0"/>
              </a:rPr>
              <a:t>Condensation</a:t>
            </a:r>
          </a:p>
          <a:p>
            <a:pPr lvl="2"/>
            <a:r>
              <a:rPr lang="en-US" sz="1750" dirty="0">
                <a:latin typeface="Century Gothic" pitchFamily="34" charset="0"/>
              </a:rPr>
              <a:t>Production &amp; Cost</a:t>
            </a:r>
          </a:p>
          <a:p>
            <a:r>
              <a:rPr lang="en-US" sz="1750" dirty="0" smtClean="0">
                <a:latin typeface="Century Gothic" pitchFamily="34" charset="0"/>
              </a:rPr>
              <a:t>Recommendations</a:t>
            </a:r>
          </a:p>
          <a:p>
            <a:pPr lvl="0"/>
            <a:r>
              <a:rPr lang="en-US" sz="1750" dirty="0" smtClean="0">
                <a:latin typeface="Century Gothic" pitchFamily="34" charset="0"/>
              </a:rPr>
              <a:t>Acknowledgements </a:t>
            </a:r>
            <a:endParaRPr lang="en-US" sz="1750" dirty="0">
              <a:latin typeface="Century Gothic" pitchFamily="34" charset="0"/>
            </a:endParaRPr>
          </a:p>
        </p:txBody>
      </p:sp>
      <p:pic>
        <p:nvPicPr>
          <p:cNvPr id="6" name="Picture 5"/>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05400" y="1447800"/>
            <a:ext cx="10896600" cy="5105400"/>
          </a:xfrm>
          <a:prstGeom prst="rect">
            <a:avLst/>
          </a:prstGeom>
        </p:spPr>
      </p:pic>
      <p:pic>
        <p:nvPicPr>
          <p:cNvPr id="7" name="Picture 6"/>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925800" y="1447800"/>
            <a:ext cx="11243054" cy="5105400"/>
          </a:xfrm>
          <a:prstGeom prst="rect">
            <a:avLst/>
          </a:prstGeom>
        </p:spPr>
      </p:pic>
      <p:sp>
        <p:nvSpPr>
          <p:cNvPr id="8" name="Rectangle 7"/>
          <p:cNvSpPr/>
          <p:nvPr/>
        </p:nvSpPr>
        <p:spPr>
          <a:xfrm>
            <a:off x="16230600" y="3581400"/>
            <a:ext cx="6934200" cy="152400"/>
          </a:xfrm>
          <a:prstGeom prst="rect">
            <a:avLst/>
          </a:prstGeom>
          <a:noFill/>
          <a:ln w="31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230600" y="5105400"/>
            <a:ext cx="10820400" cy="304800"/>
          </a:xfrm>
          <a:prstGeom prst="rect">
            <a:avLst/>
          </a:prstGeom>
          <a:noFill/>
          <a:ln w="31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230600" y="5715000"/>
            <a:ext cx="7315200" cy="152400"/>
          </a:xfrm>
          <a:prstGeom prst="rect">
            <a:avLst/>
          </a:prstGeom>
          <a:noFill/>
          <a:ln w="31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230600" y="6400800"/>
            <a:ext cx="8534400" cy="152400"/>
          </a:xfrm>
          <a:prstGeom prst="rect">
            <a:avLst/>
          </a:prstGeom>
          <a:noFill/>
          <a:ln w="31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10200" y="5791200"/>
            <a:ext cx="10439400" cy="762000"/>
          </a:xfrm>
          <a:prstGeom prst="rect">
            <a:avLst/>
          </a:prstGeom>
          <a:noFill/>
          <a:ln w="31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00" y="86380"/>
            <a:ext cx="9144000" cy="523220"/>
          </a:xfrm>
          <a:prstGeom prst="rect">
            <a:avLst/>
          </a:prstGeom>
          <a:noFill/>
        </p:spPr>
        <p:txBody>
          <a:bodyPr wrap="square" rtlCol="0">
            <a:spAutoFit/>
          </a:bodyPr>
          <a:lstStyle/>
          <a:p>
            <a:pPr algn="ctr"/>
            <a:r>
              <a:rPr lang="en-US" sz="2800" b="1" dirty="0" smtClean="0">
                <a:latin typeface="Century Gothic" panose="020B0502020202020204" pitchFamily="34" charset="0"/>
              </a:rPr>
              <a:t>Analysis 1 – Alternative Delivery Method</a:t>
            </a:r>
            <a:endParaRPr lang="en-US" sz="2800" b="1" dirty="0">
              <a:latin typeface="Century Gothic" panose="020B0502020202020204" pitchFamily="34" charset="0"/>
            </a:endParaRPr>
          </a:p>
        </p:txBody>
      </p:sp>
      <p:sp>
        <p:nvSpPr>
          <p:cNvPr id="20" name="Isosceles Triangle 19"/>
          <p:cNvSpPr/>
          <p:nvPr/>
        </p:nvSpPr>
        <p:spPr>
          <a:xfrm rot="10800000">
            <a:off x="18592800" y="4419600"/>
            <a:ext cx="2209800" cy="1981200"/>
          </a:xfrm>
          <a:prstGeom prst="triangle">
            <a:avLst/>
          </a:prstGeom>
          <a:gradFill flip="none" rotWithShape="1">
            <a:gsLst>
              <a:gs pos="42000">
                <a:schemeClr val="accent1">
                  <a:shade val="30000"/>
                  <a:satMod val="115000"/>
                  <a:alpha val="49000"/>
                </a:schemeClr>
              </a:gs>
              <a:gs pos="79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original end analysis 1.JPG"/>
          <p:cNvPicPr>
            <a:picLocks noChangeAspect="1"/>
          </p:cNvPicPr>
          <p:nvPr/>
        </p:nvPicPr>
        <p:blipFill>
          <a:blip r:embed="rId5" cstate="print"/>
          <a:stretch>
            <a:fillRect/>
          </a:stretch>
        </p:blipFill>
        <p:spPr>
          <a:xfrm>
            <a:off x="16078200" y="4038600"/>
            <a:ext cx="10172700" cy="457200"/>
          </a:xfrm>
          <a:prstGeom prst="rect">
            <a:avLst/>
          </a:prstGeom>
        </p:spPr>
      </p:pic>
      <p:sp>
        <p:nvSpPr>
          <p:cNvPr id="17" name="Rectangle 16"/>
          <p:cNvSpPr/>
          <p:nvPr/>
        </p:nvSpPr>
        <p:spPr>
          <a:xfrm>
            <a:off x="16078200" y="4038600"/>
            <a:ext cx="10287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7620000" y="4419600"/>
            <a:ext cx="2209800" cy="1981200"/>
          </a:xfrm>
          <a:prstGeom prst="triangle">
            <a:avLst/>
          </a:prstGeom>
          <a:gradFill flip="none" rotWithShape="1">
            <a:gsLst>
              <a:gs pos="42000">
                <a:schemeClr val="accent1">
                  <a:shade val="30000"/>
                  <a:satMod val="115000"/>
                  <a:alpha val="49000"/>
                </a:schemeClr>
              </a:gs>
              <a:gs pos="79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095373" y="4024562"/>
            <a:ext cx="10592589" cy="471237"/>
          </a:xfrm>
          <a:prstGeom prst="rect">
            <a:avLst/>
          </a:prstGeom>
        </p:spPr>
      </p:pic>
      <p:sp>
        <p:nvSpPr>
          <p:cNvPr id="18" name="Rectangle 17"/>
          <p:cNvSpPr/>
          <p:nvPr/>
        </p:nvSpPr>
        <p:spPr>
          <a:xfrm>
            <a:off x="5095372" y="4050164"/>
            <a:ext cx="10592589"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056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6477000" cy="5509200"/>
          </a:xfrm>
          <a:prstGeom prst="rect">
            <a:avLst/>
          </a:prstGeom>
          <a:noFill/>
        </p:spPr>
        <p:txBody>
          <a:bodyPr wrap="square" rtlCol="0">
            <a:spAutoFit/>
          </a:bodyPr>
          <a:lstStyle/>
          <a:p>
            <a:pPr lvl="0"/>
            <a:r>
              <a:rPr lang="en-US" sz="1750" dirty="0">
                <a:latin typeface="Century Gothic" pitchFamily="34" charset="0"/>
              </a:rPr>
              <a:t>Project Background </a:t>
            </a:r>
          </a:p>
          <a:p>
            <a:pPr lvl="0"/>
            <a:r>
              <a:rPr lang="en-US" sz="1750" dirty="0" smtClean="0">
                <a:latin typeface="Century Gothic" pitchFamily="34" charset="0"/>
              </a:rPr>
              <a:t>Analysis </a:t>
            </a:r>
            <a:r>
              <a:rPr lang="en-US" sz="1750" dirty="0">
                <a:latin typeface="Century Gothic" pitchFamily="34" charset="0"/>
              </a:rPr>
              <a:t>1 – Alternative Delivery Method </a:t>
            </a:r>
            <a:r>
              <a:rPr lang="en-US" sz="1750" dirty="0" smtClean="0">
                <a:latin typeface="Century Gothic" pitchFamily="34" charset="0"/>
              </a:rPr>
              <a:t>	</a:t>
            </a:r>
          </a:p>
          <a:p>
            <a:pPr lvl="0"/>
            <a:r>
              <a:rPr lang="en-US" sz="1750" dirty="0">
                <a:latin typeface="Century Gothic" pitchFamily="34" charset="0"/>
              </a:rPr>
              <a:t>	</a:t>
            </a:r>
            <a:r>
              <a:rPr lang="en-US" sz="1750" dirty="0" smtClean="0">
                <a:latin typeface="Century Gothic" pitchFamily="34" charset="0"/>
              </a:rPr>
              <a:t>Background</a:t>
            </a:r>
            <a:endParaRPr lang="en-US" sz="1750" dirty="0">
              <a:latin typeface="Century Gothic" pitchFamily="34" charset="0"/>
            </a:endParaRPr>
          </a:p>
          <a:p>
            <a:pPr lvl="1"/>
            <a:r>
              <a:rPr lang="en-US" sz="1750" dirty="0" smtClean="0">
                <a:latin typeface="Century Gothic" pitchFamily="34" charset="0"/>
              </a:rPr>
              <a:t>	Research/Comparisons</a:t>
            </a:r>
            <a:endParaRPr lang="en-US" sz="1750" dirty="0">
              <a:latin typeface="Century Gothic" pitchFamily="34" charset="0"/>
            </a:endParaRPr>
          </a:p>
          <a:p>
            <a:pPr lvl="1"/>
            <a:r>
              <a:rPr lang="en-US" sz="1750" dirty="0" smtClean="0">
                <a:latin typeface="Century Gothic" pitchFamily="34" charset="0"/>
              </a:rPr>
              <a:t>	Schedule </a:t>
            </a:r>
            <a:r>
              <a:rPr lang="en-US" sz="1750" dirty="0">
                <a:latin typeface="Century Gothic" pitchFamily="34" charset="0"/>
              </a:rPr>
              <a:t>reduction</a:t>
            </a:r>
          </a:p>
          <a:p>
            <a:pPr lvl="0"/>
            <a:r>
              <a:rPr lang="en-US" sz="1950" b="1" dirty="0">
                <a:latin typeface="Century Gothic" pitchFamily="34" charset="0"/>
              </a:rPr>
              <a:t>Analysis 2 – SIPS </a:t>
            </a:r>
          </a:p>
          <a:p>
            <a:pPr lvl="0"/>
            <a:r>
              <a:rPr lang="en-US" sz="1750" dirty="0" smtClean="0">
                <a:latin typeface="Century Gothic" pitchFamily="34" charset="0"/>
              </a:rPr>
              <a:t>	</a:t>
            </a:r>
            <a:r>
              <a:rPr lang="en-US" sz="1750" b="1" dirty="0" smtClean="0">
                <a:latin typeface="Century Gothic" pitchFamily="34" charset="0"/>
              </a:rPr>
              <a:t>Sequence </a:t>
            </a:r>
            <a:r>
              <a:rPr lang="en-US" sz="1750" b="1" dirty="0">
                <a:latin typeface="Century Gothic" pitchFamily="34" charset="0"/>
              </a:rPr>
              <a:t>&amp; crews</a:t>
            </a:r>
          </a:p>
          <a:p>
            <a:pPr lvl="1"/>
            <a:r>
              <a:rPr lang="en-US" sz="1750" dirty="0" smtClean="0">
                <a:latin typeface="Century Gothic" pitchFamily="34" charset="0"/>
              </a:rPr>
              <a:t>	Different </a:t>
            </a:r>
            <a:r>
              <a:rPr lang="en-US" sz="1750" dirty="0">
                <a:latin typeface="Century Gothic" pitchFamily="34" charset="0"/>
              </a:rPr>
              <a:t>SIPS </a:t>
            </a:r>
            <a:r>
              <a:rPr lang="en-US" sz="1750" dirty="0" smtClean="0">
                <a:latin typeface="Century Gothic" pitchFamily="34" charset="0"/>
              </a:rPr>
              <a:t>Options</a:t>
            </a:r>
          </a:p>
          <a:p>
            <a:pPr lvl="1"/>
            <a:r>
              <a:rPr lang="en-US" sz="1750" dirty="0">
                <a:latin typeface="Century Gothic" pitchFamily="34" charset="0"/>
              </a:rPr>
              <a:t>	</a:t>
            </a:r>
            <a:r>
              <a:rPr lang="en-US" sz="1750" dirty="0" smtClean="0">
                <a:latin typeface="Century Gothic" pitchFamily="34" charset="0"/>
              </a:rPr>
              <a:t>Schedule Reduction</a:t>
            </a:r>
          </a:p>
          <a:p>
            <a:r>
              <a:rPr lang="en-US" sz="1750" dirty="0" smtClean="0">
                <a:latin typeface="Century Gothic" pitchFamily="34" charset="0"/>
              </a:rPr>
              <a:t>Analysis 3 – Façade Study </a:t>
            </a:r>
          </a:p>
          <a:p>
            <a:pPr lvl="0"/>
            <a:r>
              <a:rPr lang="en-US" sz="1750" dirty="0" smtClean="0">
                <a:latin typeface="Century Gothic" pitchFamily="34" charset="0"/>
              </a:rPr>
              <a:t>	Background</a:t>
            </a:r>
          </a:p>
          <a:p>
            <a:pPr lvl="1"/>
            <a:r>
              <a:rPr lang="en-US" sz="1750" dirty="0" smtClean="0">
                <a:latin typeface="Century Gothic" pitchFamily="34" charset="0"/>
              </a:rPr>
              <a:t>	Materials/Research</a:t>
            </a:r>
            <a:endParaRPr lang="en-US" sz="1750" dirty="0">
              <a:latin typeface="Century Gothic" pitchFamily="34" charset="0"/>
            </a:endParaRPr>
          </a:p>
          <a:p>
            <a:pPr lvl="1"/>
            <a:r>
              <a:rPr lang="en-US" sz="1750" dirty="0" smtClean="0">
                <a:latin typeface="Century Gothic" pitchFamily="34" charset="0"/>
              </a:rPr>
              <a:t>	Architectural </a:t>
            </a:r>
            <a:r>
              <a:rPr lang="en-US" sz="1750" dirty="0">
                <a:latin typeface="Century Gothic" pitchFamily="34" charset="0"/>
              </a:rPr>
              <a:t>Breadth </a:t>
            </a:r>
            <a:endParaRPr lang="en-US" sz="1750" dirty="0" smtClean="0">
              <a:latin typeface="Century Gothic" pitchFamily="34" charset="0"/>
            </a:endParaRPr>
          </a:p>
          <a:p>
            <a:pPr lvl="1"/>
            <a:r>
              <a:rPr lang="en-US" sz="1750" dirty="0">
                <a:latin typeface="Century Gothic" pitchFamily="34" charset="0"/>
              </a:rPr>
              <a:t>	</a:t>
            </a:r>
            <a:r>
              <a:rPr lang="en-US" sz="1750" dirty="0" smtClean="0">
                <a:latin typeface="Century Gothic" pitchFamily="34" charset="0"/>
              </a:rPr>
              <a:t>	Changes</a:t>
            </a:r>
            <a:endParaRPr lang="en-US" sz="1750" dirty="0">
              <a:latin typeface="Century Gothic" pitchFamily="34" charset="0"/>
            </a:endParaRPr>
          </a:p>
          <a:p>
            <a:pPr lvl="2"/>
            <a:r>
              <a:rPr lang="en-US" sz="1750" dirty="0" smtClean="0">
                <a:latin typeface="Century Gothic" pitchFamily="34" charset="0"/>
              </a:rPr>
              <a:t>	Model</a:t>
            </a:r>
            <a:endParaRPr lang="en-US" sz="1750" dirty="0">
              <a:latin typeface="Century Gothic" pitchFamily="34" charset="0"/>
            </a:endParaRPr>
          </a:p>
          <a:p>
            <a:pPr lvl="1"/>
            <a:r>
              <a:rPr lang="en-US" sz="1750" dirty="0" smtClean="0">
                <a:latin typeface="Century Gothic" pitchFamily="34" charset="0"/>
              </a:rPr>
              <a:t>	Mechanical </a:t>
            </a:r>
            <a:r>
              <a:rPr lang="en-US" sz="1750" dirty="0">
                <a:latin typeface="Century Gothic" pitchFamily="34" charset="0"/>
              </a:rPr>
              <a:t>Breadth</a:t>
            </a:r>
          </a:p>
          <a:p>
            <a:pPr lvl="2"/>
            <a:r>
              <a:rPr lang="en-US" sz="1750" dirty="0" smtClean="0">
                <a:latin typeface="Century Gothic" pitchFamily="34" charset="0"/>
              </a:rPr>
              <a:t>	R-value</a:t>
            </a:r>
            <a:r>
              <a:rPr lang="en-US" sz="1750" dirty="0">
                <a:latin typeface="Century Gothic" pitchFamily="34" charset="0"/>
              </a:rPr>
              <a:t> </a:t>
            </a:r>
            <a:r>
              <a:rPr lang="en-US" sz="1750" dirty="0" smtClean="0">
                <a:latin typeface="Century Gothic" pitchFamily="34" charset="0"/>
              </a:rPr>
              <a:t>&amp; Condensation</a:t>
            </a:r>
          </a:p>
          <a:p>
            <a:pPr lvl="2"/>
            <a:r>
              <a:rPr lang="en-US" sz="1750" dirty="0">
                <a:latin typeface="Century Gothic" pitchFamily="34" charset="0"/>
              </a:rPr>
              <a:t>Production &amp; Cost</a:t>
            </a:r>
          </a:p>
          <a:p>
            <a:pPr lvl="0"/>
            <a:r>
              <a:rPr lang="en-US" sz="1750" dirty="0" smtClean="0">
                <a:latin typeface="Century Gothic" pitchFamily="34" charset="0"/>
              </a:rPr>
              <a:t>Recommendations</a:t>
            </a:r>
          </a:p>
          <a:p>
            <a:pPr lvl="0"/>
            <a:r>
              <a:rPr lang="en-US" sz="1750" dirty="0" smtClean="0">
                <a:latin typeface="Century Gothic" pitchFamily="34" charset="0"/>
              </a:rPr>
              <a:t>Acknowledgements </a:t>
            </a:r>
            <a:endParaRPr lang="en-US" sz="1750" dirty="0">
              <a:latin typeface="Century Gothic" pitchFamily="34" charset="0"/>
            </a:endParaRPr>
          </a:p>
        </p:txBody>
      </p:sp>
      <p:sp>
        <p:nvSpPr>
          <p:cNvPr id="3" name="TextBox 2"/>
          <p:cNvSpPr txBox="1"/>
          <p:nvPr/>
        </p:nvSpPr>
        <p:spPr>
          <a:xfrm>
            <a:off x="18288000" y="36493"/>
            <a:ext cx="9144000" cy="954107"/>
          </a:xfrm>
          <a:prstGeom prst="rect">
            <a:avLst/>
          </a:prstGeom>
          <a:noFill/>
        </p:spPr>
        <p:txBody>
          <a:bodyPr wrap="square" rtlCol="0">
            <a:spAutoFit/>
          </a:bodyPr>
          <a:lstStyle/>
          <a:p>
            <a:pPr algn="ctr"/>
            <a:r>
              <a:rPr lang="en-US" sz="2800" b="1" dirty="0" smtClean="0">
                <a:latin typeface="Century Gothic" panose="020B0502020202020204" pitchFamily="34" charset="0"/>
              </a:rPr>
              <a:t>Analysis 2 – Short Interval Production Schedule (SIPS)</a:t>
            </a:r>
            <a:endParaRPr lang="en-US" sz="2800" b="1" dirty="0">
              <a:latin typeface="Century Gothic" panose="020B0502020202020204" pitchFamily="34" charset="0"/>
            </a:endParaRPr>
          </a:p>
        </p:txBody>
      </p:sp>
      <p:sp>
        <p:nvSpPr>
          <p:cNvPr id="4" name="TextBox 3"/>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Sequencing &amp; Crews</a:t>
            </a:r>
            <a:endParaRPr lang="en-US" sz="4000" b="1" dirty="0">
              <a:latin typeface="Century Gothic" panose="020B0502020202020204"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0" y="1600200"/>
            <a:ext cx="4567238" cy="4826636"/>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9220200" y="1600200"/>
            <a:ext cx="4191000" cy="4826636"/>
          </a:xfrm>
          <a:prstGeom prst="rect">
            <a:avLst/>
          </a:prstGeom>
        </p:spPr>
      </p:pic>
      <p:sp>
        <p:nvSpPr>
          <p:cNvPr id="8" name="TextBox 7"/>
          <p:cNvSpPr txBox="1"/>
          <p:nvPr/>
        </p:nvSpPr>
        <p:spPr>
          <a:xfrm>
            <a:off x="18745200" y="1698237"/>
            <a:ext cx="8229600" cy="150810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entury Gothic" panose="020B0502020202020204" pitchFamily="34" charset="0"/>
              </a:rPr>
              <a:t>8 hour work days</a:t>
            </a:r>
          </a:p>
          <a:p>
            <a:pPr marL="342900" indent="-342900">
              <a:buFont typeface="Arial" panose="020B0604020202020204" pitchFamily="34" charset="0"/>
              <a:buChar char="•"/>
            </a:pPr>
            <a:r>
              <a:rPr lang="en-US" sz="2400" dirty="0" smtClean="0">
                <a:latin typeface="Century Gothic" panose="020B0502020202020204" pitchFamily="34" charset="0"/>
              </a:rPr>
              <a:t>Slightly different sequence on first and second floors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grpSp>
        <p:nvGrpSpPr>
          <p:cNvPr id="9" name="Group 8"/>
          <p:cNvGrpSpPr>
            <a:grpSpLocks/>
          </p:cNvGrpSpPr>
          <p:nvPr/>
        </p:nvGrpSpPr>
        <p:grpSpPr>
          <a:xfrm>
            <a:off x="20726400" y="2971800"/>
            <a:ext cx="6438900" cy="3392578"/>
            <a:chOff x="0" y="0"/>
            <a:chExt cx="3978234" cy="2434441"/>
          </a:xfrm>
        </p:grpSpPr>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4959" b="28571"/>
            <a:stretch/>
          </p:blipFill>
          <p:spPr bwMode="auto">
            <a:xfrm>
              <a:off x="0" y="0"/>
              <a:ext cx="3978234" cy="2434441"/>
            </a:xfrm>
            <a:prstGeom prst="rect">
              <a:avLst/>
            </a:prstGeom>
            <a:ln>
              <a:noFill/>
            </a:ln>
            <a:extLst>
              <a:ext uri="{53640926-AAD7-44D8-BBD7-CCE9431645EC}">
                <a14:shadowObscured xmlns:a14="http://schemas.microsoft.com/office/drawing/2010/main"/>
              </a:ext>
            </a:extLst>
          </p:spPr>
        </p:pic>
        <p:sp>
          <p:nvSpPr>
            <p:cNvPr id="11" name="Oval 10"/>
            <p:cNvSpPr/>
            <p:nvPr/>
          </p:nvSpPr>
          <p:spPr>
            <a:xfrm>
              <a:off x="1828800" y="1341911"/>
              <a:ext cx="1638550" cy="2374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TextBox 11"/>
          <p:cNvSpPr txBox="1"/>
          <p:nvPr/>
        </p:nvSpPr>
        <p:spPr>
          <a:xfrm>
            <a:off x="4572000" y="2590800"/>
            <a:ext cx="4572000" cy="2462213"/>
          </a:xfrm>
          <a:prstGeom prst="rect">
            <a:avLst/>
          </a:prstGeom>
          <a:noFill/>
        </p:spPr>
        <p:txBody>
          <a:bodyPr wrap="square" rtlCol="0">
            <a:spAutoFit/>
          </a:bodyPr>
          <a:lstStyle/>
          <a:p>
            <a:pPr algn="ctr"/>
            <a:r>
              <a:rPr lang="en-US" dirty="0" smtClean="0">
                <a:latin typeface="Century Gothic" pitchFamily="34" charset="0"/>
              </a:rPr>
              <a:t>Analysis Goals</a:t>
            </a:r>
          </a:p>
          <a:p>
            <a:endParaRPr lang="en-US" b="1" dirty="0" smtClean="0">
              <a:latin typeface="Century Gothic" pitchFamily="34" charset="0"/>
            </a:endParaRPr>
          </a:p>
          <a:p>
            <a:r>
              <a:rPr lang="en-US" b="1" dirty="0" smtClean="0">
                <a:latin typeface="Century Gothic" pitchFamily="34" charset="0"/>
              </a:rPr>
              <a:t>Reduce the schedule by creating a repetitive manner of construction that will also improve the quality of the work.</a:t>
            </a:r>
          </a:p>
          <a:p>
            <a:endParaRPr lang="en-US" dirty="0">
              <a:latin typeface="Century Gothic" pitchFamily="34" charset="0"/>
            </a:endParaRPr>
          </a:p>
        </p:txBody>
      </p:sp>
    </p:spTree>
    <p:extLst>
      <p:ext uri="{BB962C8B-B14F-4D97-AF65-F5344CB8AC3E}">
        <p14:creationId xmlns:p14="http://schemas.microsoft.com/office/powerpoint/2010/main" val="2153478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6477000" cy="5509200"/>
          </a:xfrm>
          <a:prstGeom prst="rect">
            <a:avLst/>
          </a:prstGeom>
          <a:noFill/>
        </p:spPr>
        <p:txBody>
          <a:bodyPr wrap="square" rtlCol="0">
            <a:spAutoFit/>
          </a:bodyPr>
          <a:lstStyle/>
          <a:p>
            <a:pPr lvl="0"/>
            <a:r>
              <a:rPr lang="en-US" sz="1750" dirty="0">
                <a:latin typeface="Century Gothic" panose="020B0502020202020204" pitchFamily="34" charset="0"/>
              </a:rPr>
              <a:t>Project Background </a:t>
            </a:r>
          </a:p>
          <a:p>
            <a:pPr lvl="0"/>
            <a:r>
              <a:rPr lang="en-US" sz="1750" dirty="0" smtClean="0">
                <a:latin typeface="Century Gothic" panose="020B0502020202020204" pitchFamily="34" charset="0"/>
              </a:rPr>
              <a:t>Analysis </a:t>
            </a:r>
            <a:r>
              <a:rPr lang="en-US" sz="1750" dirty="0">
                <a:latin typeface="Century Gothic" panose="020B0502020202020204" pitchFamily="34" charset="0"/>
              </a:rPr>
              <a:t>1 – Alternative Delivery Method </a:t>
            </a:r>
            <a:r>
              <a:rPr lang="en-US" sz="1750" dirty="0" smtClean="0">
                <a:latin typeface="Century Gothic" panose="020B0502020202020204" pitchFamily="34" charset="0"/>
              </a:rPr>
              <a:t>	</a:t>
            </a:r>
          </a:p>
          <a:p>
            <a:pPr lvl="0"/>
            <a:r>
              <a:rPr lang="en-US" sz="1750" dirty="0">
                <a:latin typeface="Century Gothic" panose="020B0502020202020204" pitchFamily="34" charset="0"/>
              </a:rPr>
              <a:t>	</a:t>
            </a:r>
            <a:r>
              <a:rPr lang="en-US" sz="1750" dirty="0" smtClean="0">
                <a:latin typeface="Century Gothic" panose="020B0502020202020204" pitchFamily="34" charset="0"/>
              </a:rPr>
              <a:t>Background</a:t>
            </a:r>
            <a:endParaRPr lang="en-US" sz="1750" dirty="0">
              <a:latin typeface="Century Gothic" panose="020B0502020202020204" pitchFamily="34" charset="0"/>
            </a:endParaRPr>
          </a:p>
          <a:p>
            <a:pPr lvl="1"/>
            <a:r>
              <a:rPr lang="en-US" sz="1750" dirty="0" smtClean="0">
                <a:latin typeface="Century Gothic" panose="020B0502020202020204" pitchFamily="34" charset="0"/>
              </a:rPr>
              <a:t>	Research/Comparisons</a:t>
            </a:r>
            <a:endParaRPr lang="en-US" sz="1750" dirty="0">
              <a:latin typeface="Century Gothic" panose="020B0502020202020204" pitchFamily="34" charset="0"/>
            </a:endParaRPr>
          </a:p>
          <a:p>
            <a:pPr lvl="1"/>
            <a:r>
              <a:rPr lang="en-US" sz="1750" dirty="0" smtClean="0">
                <a:latin typeface="Century Gothic" panose="020B0502020202020204" pitchFamily="34" charset="0"/>
              </a:rPr>
              <a:t>	Schedule </a:t>
            </a:r>
            <a:r>
              <a:rPr lang="en-US" sz="1750" dirty="0">
                <a:latin typeface="Century Gothic" panose="020B0502020202020204" pitchFamily="34" charset="0"/>
              </a:rPr>
              <a:t>reduction</a:t>
            </a:r>
          </a:p>
          <a:p>
            <a:pPr lvl="0"/>
            <a:r>
              <a:rPr lang="en-US" sz="1950" b="1" dirty="0">
                <a:latin typeface="Century Gothic" panose="020B0502020202020204" pitchFamily="34" charset="0"/>
              </a:rPr>
              <a:t>Analysis 2 – SIPS </a:t>
            </a:r>
          </a:p>
          <a:p>
            <a:pPr lvl="0"/>
            <a:r>
              <a:rPr lang="en-US" sz="1750" dirty="0" smtClean="0">
                <a:latin typeface="Century Gothic" panose="020B0502020202020204" pitchFamily="34" charset="0"/>
              </a:rPr>
              <a:t>	</a:t>
            </a:r>
            <a:r>
              <a:rPr lang="en-US" sz="1750" b="1" dirty="0" smtClean="0">
                <a:latin typeface="Century Gothic" panose="020B0502020202020204" pitchFamily="34" charset="0"/>
              </a:rPr>
              <a:t>Sequence </a:t>
            </a:r>
            <a:r>
              <a:rPr lang="en-US" sz="1750" b="1" dirty="0">
                <a:latin typeface="Century Gothic" panose="020B0502020202020204" pitchFamily="34" charset="0"/>
              </a:rPr>
              <a:t>&amp; crews</a:t>
            </a:r>
          </a:p>
          <a:p>
            <a:pPr lvl="1"/>
            <a:r>
              <a:rPr lang="en-US" sz="1750" dirty="0" smtClean="0">
                <a:latin typeface="Century Gothic" panose="020B0502020202020204" pitchFamily="34" charset="0"/>
              </a:rPr>
              <a:t>	Different </a:t>
            </a:r>
            <a:r>
              <a:rPr lang="en-US" sz="1750" dirty="0">
                <a:latin typeface="Century Gothic" panose="020B0502020202020204" pitchFamily="34" charset="0"/>
              </a:rPr>
              <a:t>SIPS </a:t>
            </a:r>
            <a:r>
              <a:rPr lang="en-US" sz="1750" dirty="0" smtClean="0">
                <a:latin typeface="Century Gothic" panose="020B0502020202020204" pitchFamily="34" charset="0"/>
              </a:rPr>
              <a:t>Options</a:t>
            </a:r>
          </a:p>
          <a:p>
            <a:pPr lvl="1"/>
            <a:r>
              <a:rPr lang="en-US" sz="1750" dirty="0">
                <a:latin typeface="Century Gothic" panose="020B0502020202020204" pitchFamily="34" charset="0"/>
              </a:rPr>
              <a:t>	</a:t>
            </a:r>
            <a:r>
              <a:rPr lang="en-US" sz="1750" dirty="0" smtClean="0">
                <a:latin typeface="Century Gothic" panose="020B0502020202020204" pitchFamily="34" charset="0"/>
              </a:rPr>
              <a:t>Schedule Reduction</a:t>
            </a:r>
          </a:p>
          <a:p>
            <a:r>
              <a:rPr lang="en-US" sz="1750" dirty="0" smtClean="0">
                <a:latin typeface="Century Gothic" panose="020B0502020202020204" pitchFamily="34" charset="0"/>
              </a:rPr>
              <a:t>Analysis 3 – Façade Study </a:t>
            </a:r>
          </a:p>
          <a:p>
            <a:pPr lvl="0"/>
            <a:r>
              <a:rPr lang="en-US" sz="1750" dirty="0" smtClean="0">
                <a:latin typeface="Century Gothic" panose="020B0502020202020204" pitchFamily="34" charset="0"/>
              </a:rPr>
              <a:t>	Background</a:t>
            </a:r>
          </a:p>
          <a:p>
            <a:pPr lvl="1"/>
            <a:r>
              <a:rPr lang="en-US" sz="1750" dirty="0" smtClean="0">
                <a:latin typeface="Century Gothic" panose="020B0502020202020204" pitchFamily="34" charset="0"/>
              </a:rPr>
              <a:t>	Materials/Research</a:t>
            </a:r>
            <a:endParaRPr lang="en-US" sz="1750" dirty="0">
              <a:latin typeface="Century Gothic" panose="020B0502020202020204" pitchFamily="34" charset="0"/>
            </a:endParaRPr>
          </a:p>
          <a:p>
            <a:pPr lvl="1"/>
            <a:r>
              <a:rPr lang="en-US" sz="1750" dirty="0" smtClean="0">
                <a:latin typeface="Century Gothic" panose="020B0502020202020204" pitchFamily="34" charset="0"/>
              </a:rPr>
              <a:t>	Architectural </a:t>
            </a:r>
            <a:r>
              <a:rPr lang="en-US" sz="1750" dirty="0">
                <a:latin typeface="Century Gothic" panose="020B0502020202020204" pitchFamily="34" charset="0"/>
              </a:rPr>
              <a:t>Breadth </a:t>
            </a:r>
            <a:endParaRPr lang="en-US" sz="1750" dirty="0" smtClean="0">
              <a:latin typeface="Century Gothic" panose="020B0502020202020204" pitchFamily="34" charset="0"/>
            </a:endParaRPr>
          </a:p>
          <a:p>
            <a:pPr lvl="1"/>
            <a:r>
              <a:rPr lang="en-US" sz="1750" dirty="0">
                <a:latin typeface="Century Gothic" panose="020B0502020202020204" pitchFamily="34" charset="0"/>
              </a:rPr>
              <a:t>	</a:t>
            </a:r>
            <a:r>
              <a:rPr lang="en-US" sz="1750" dirty="0" smtClean="0">
                <a:latin typeface="Century Gothic" panose="020B0502020202020204" pitchFamily="34" charset="0"/>
              </a:rPr>
              <a:t>	Changes</a:t>
            </a:r>
            <a:endParaRPr lang="en-US" sz="1750" dirty="0">
              <a:latin typeface="Century Gothic" panose="020B0502020202020204" pitchFamily="34" charset="0"/>
            </a:endParaRPr>
          </a:p>
          <a:p>
            <a:pPr lvl="2"/>
            <a:r>
              <a:rPr lang="en-US" sz="1750" dirty="0" smtClean="0">
                <a:latin typeface="Century Gothic" panose="020B0502020202020204" pitchFamily="34" charset="0"/>
              </a:rPr>
              <a:t>	Model</a:t>
            </a:r>
            <a:endParaRPr lang="en-US" sz="1750" dirty="0">
              <a:latin typeface="Century Gothic" panose="020B0502020202020204" pitchFamily="34" charset="0"/>
            </a:endParaRPr>
          </a:p>
          <a:p>
            <a:pPr lvl="1"/>
            <a:r>
              <a:rPr lang="en-US" sz="1750" dirty="0" smtClean="0">
                <a:latin typeface="Century Gothic" panose="020B0502020202020204" pitchFamily="34" charset="0"/>
              </a:rPr>
              <a:t>	Mechanical </a:t>
            </a:r>
            <a:r>
              <a:rPr lang="en-US" sz="1750" dirty="0">
                <a:latin typeface="Century Gothic" panose="020B0502020202020204" pitchFamily="34" charset="0"/>
              </a:rPr>
              <a:t>Breadth</a:t>
            </a:r>
          </a:p>
          <a:p>
            <a:pPr lvl="2"/>
            <a:r>
              <a:rPr lang="en-US" sz="1750" dirty="0" smtClean="0">
                <a:latin typeface="Century Gothic" panose="020B0502020202020204" pitchFamily="34" charset="0"/>
              </a:rPr>
              <a:t>	R-value</a:t>
            </a:r>
            <a:r>
              <a:rPr lang="en-US" sz="1750" dirty="0">
                <a:latin typeface="Century Gothic" panose="020B0502020202020204" pitchFamily="34" charset="0"/>
              </a:rPr>
              <a:t> </a:t>
            </a:r>
            <a:r>
              <a:rPr lang="en-US" sz="1750" dirty="0" smtClean="0">
                <a:latin typeface="Century Gothic" panose="020B0502020202020204" pitchFamily="34" charset="0"/>
              </a:rPr>
              <a:t>&amp; Condensation</a:t>
            </a:r>
          </a:p>
          <a:p>
            <a:pPr lvl="2"/>
            <a:r>
              <a:rPr lang="en-US" sz="1750" dirty="0">
                <a:latin typeface="Century Gothic" pitchFamily="34" charset="0"/>
              </a:rPr>
              <a:t>Production &amp; Cost</a:t>
            </a:r>
          </a:p>
          <a:p>
            <a:pPr lvl="0"/>
            <a:r>
              <a:rPr lang="en-US" sz="1750" dirty="0" smtClean="0">
                <a:latin typeface="Century Gothic" panose="020B0502020202020204" pitchFamily="34" charset="0"/>
              </a:rPr>
              <a:t>Recommendations</a:t>
            </a:r>
          </a:p>
          <a:p>
            <a:pPr lvl="0"/>
            <a:r>
              <a:rPr lang="en-US" sz="1750" dirty="0" smtClean="0">
                <a:latin typeface="Century Gothic" panose="020B0502020202020204" pitchFamily="34" charset="0"/>
              </a:rPr>
              <a:t>Acknowledgements </a:t>
            </a:r>
            <a:endParaRPr lang="en-US" sz="1750" dirty="0">
              <a:latin typeface="Century Gothic" panose="020B0502020202020204" pitchFamily="34" charset="0"/>
            </a:endParaRPr>
          </a:p>
        </p:txBody>
      </p:sp>
      <p:sp>
        <p:nvSpPr>
          <p:cNvPr id="3" name="TextBox 2"/>
          <p:cNvSpPr txBox="1"/>
          <p:nvPr/>
        </p:nvSpPr>
        <p:spPr>
          <a:xfrm>
            <a:off x="18288000" y="36493"/>
            <a:ext cx="9144000" cy="954107"/>
          </a:xfrm>
          <a:prstGeom prst="rect">
            <a:avLst/>
          </a:prstGeom>
          <a:noFill/>
        </p:spPr>
        <p:txBody>
          <a:bodyPr wrap="square" rtlCol="0">
            <a:spAutoFit/>
          </a:bodyPr>
          <a:lstStyle/>
          <a:p>
            <a:pPr algn="ctr"/>
            <a:r>
              <a:rPr lang="en-US" sz="2800" b="1" dirty="0" smtClean="0">
                <a:latin typeface="Century Gothic" panose="020B0502020202020204" pitchFamily="34" charset="0"/>
              </a:rPr>
              <a:t>Analysis 2 – Short Interval Production Schedule (SIPS)</a:t>
            </a:r>
            <a:endParaRPr lang="en-US" sz="2800" b="1" dirty="0">
              <a:latin typeface="Century Gothic" panose="020B0502020202020204" pitchFamily="34" charset="0"/>
            </a:endParaRPr>
          </a:p>
        </p:txBody>
      </p:sp>
      <p:sp>
        <p:nvSpPr>
          <p:cNvPr id="4" name="TextBox 3"/>
          <p:cNvSpPr txBox="1"/>
          <p:nvPr/>
        </p:nvSpPr>
        <p:spPr>
          <a:xfrm>
            <a:off x="9148011" y="152399"/>
            <a:ext cx="9144000" cy="707886"/>
          </a:xfrm>
          <a:prstGeom prst="rect">
            <a:avLst/>
          </a:prstGeom>
          <a:noFill/>
        </p:spPr>
        <p:txBody>
          <a:bodyPr wrap="square" rtlCol="0">
            <a:spAutoFit/>
          </a:bodyPr>
          <a:lstStyle/>
          <a:p>
            <a:pPr algn="ctr"/>
            <a:r>
              <a:rPr lang="en-US" sz="4000" b="1" dirty="0" smtClean="0">
                <a:latin typeface="Century Gothic" panose="020B0502020202020204" pitchFamily="34" charset="0"/>
              </a:rPr>
              <a:t>Sequencing &amp; Crews</a:t>
            </a:r>
            <a:endParaRPr lang="en-US" sz="4000" b="1" dirty="0">
              <a:latin typeface="Century Gothic" panose="020B0502020202020204" pitchFamily="34" charset="0"/>
            </a:endParaRPr>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1431" t="8334" r="1252" b="41200"/>
          <a:stretch/>
        </p:blipFill>
        <p:spPr bwMode="auto">
          <a:xfrm>
            <a:off x="5181600" y="1600200"/>
            <a:ext cx="10363200" cy="502920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2147" t="8773" r="597" b="55545"/>
          <a:stretch/>
        </p:blipFill>
        <p:spPr bwMode="auto">
          <a:xfrm>
            <a:off x="15621000" y="1642437"/>
            <a:ext cx="11602453" cy="4834563"/>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07165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ysClr val="windowText" lastClr="000000"/>
      </a:dk1>
      <a:lt1>
        <a:sysClr val="window" lastClr="FFFFFF"/>
      </a:lt1>
      <a:dk2>
        <a:srgbClr val="3E3D2D"/>
      </a:dk2>
      <a:lt2>
        <a:srgbClr val="A5A5A5"/>
      </a:lt2>
      <a:accent1>
        <a:srgbClr val="A5A5A5"/>
      </a:accent1>
      <a:accent2>
        <a:srgbClr val="94C600"/>
      </a:accent2>
      <a:accent3>
        <a:srgbClr val="7F7F7F"/>
      </a:accent3>
      <a:accent4>
        <a:srgbClr val="909465"/>
      </a:accent4>
      <a:accent5>
        <a:srgbClr val="CFFF43"/>
      </a:accent5>
      <a:accent6>
        <a:srgbClr val="A5A5A5"/>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5572</TotalTime>
  <Words>2269</Words>
  <Application>Microsoft Office PowerPoint</Application>
  <PresentationFormat>Custom</PresentationFormat>
  <Paragraphs>1189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Coppin State University</dc:title>
  <dc:creator>Corie Ambler</dc:creator>
  <cp:lastModifiedBy>PSUAE</cp:lastModifiedBy>
  <cp:revision>206</cp:revision>
  <cp:lastPrinted>2014-04-14T15:44:43Z</cp:lastPrinted>
  <dcterms:created xsi:type="dcterms:W3CDTF">2006-11-29T18:17:25Z</dcterms:created>
  <dcterms:modified xsi:type="dcterms:W3CDTF">2014-04-21T21:28:33Z</dcterms:modified>
</cp:coreProperties>
</file>