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8"/>
  </p:notesMasterIdLst>
  <p:handoutMasterIdLst>
    <p:handoutMasterId r:id="rId29"/>
  </p:handoutMasterIdLst>
  <p:sldIdLst>
    <p:sldId id="301" r:id="rId2"/>
    <p:sldId id="308" r:id="rId3"/>
    <p:sldId id="307" r:id="rId4"/>
    <p:sldId id="319" r:id="rId5"/>
    <p:sldId id="320" r:id="rId6"/>
    <p:sldId id="318" r:id="rId7"/>
    <p:sldId id="321" r:id="rId8"/>
    <p:sldId id="310" r:id="rId9"/>
    <p:sldId id="323" r:id="rId10"/>
    <p:sldId id="322" r:id="rId11"/>
    <p:sldId id="304" r:id="rId12"/>
    <p:sldId id="327" r:id="rId13"/>
    <p:sldId id="311" r:id="rId14"/>
    <p:sldId id="325" r:id="rId15"/>
    <p:sldId id="315" r:id="rId16"/>
    <p:sldId id="317" r:id="rId17"/>
    <p:sldId id="329" r:id="rId18"/>
    <p:sldId id="333" r:id="rId19"/>
    <p:sldId id="331" r:id="rId20"/>
    <p:sldId id="313" r:id="rId21"/>
    <p:sldId id="314" r:id="rId22"/>
    <p:sldId id="334" r:id="rId23"/>
    <p:sldId id="332" r:id="rId24"/>
    <p:sldId id="335" r:id="rId25"/>
    <p:sldId id="303" r:id="rId26"/>
    <p:sldId id="305" r:id="rId27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77D7A3C-1518-4464-9420-6EB74ED20260}">
          <p14:sldIdLst>
            <p14:sldId id="301"/>
            <p14:sldId id="308"/>
          </p14:sldIdLst>
        </p14:section>
        <p14:section name="Existing Systems" id="{C1D9C495-41E1-40AC-97B2-89297BFAA649}">
          <p14:sldIdLst>
            <p14:sldId id="307"/>
            <p14:sldId id="319"/>
            <p14:sldId id="320"/>
            <p14:sldId id="318"/>
            <p14:sldId id="321"/>
            <p14:sldId id="310"/>
            <p14:sldId id="323"/>
            <p14:sldId id="322"/>
          </p14:sldIdLst>
        </p14:section>
        <p14:section name="Mechanical Depth" id="{95D16902-9D15-4FF1-8277-274927C00500}">
          <p14:sldIdLst>
            <p14:sldId id="304"/>
            <p14:sldId id="327"/>
            <p14:sldId id="311"/>
            <p14:sldId id="325"/>
            <p14:sldId id="315"/>
            <p14:sldId id="317"/>
            <p14:sldId id="329"/>
            <p14:sldId id="333"/>
            <p14:sldId id="331"/>
            <p14:sldId id="313"/>
            <p14:sldId id="314"/>
            <p14:sldId id="334"/>
            <p14:sldId id="332"/>
          </p14:sldIdLst>
        </p14:section>
        <p14:section name="Structural Breadth" id="{41044354-5A62-4F77-B661-1461975B6F82}">
          <p14:sldIdLst>
            <p14:sldId id="335"/>
            <p14:sldId id="303"/>
          </p14:sldIdLst>
        </p14:section>
        <p14:section name="Conclusion" id="{F096CF78-63BE-4064-80ED-F46E463D8BEC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9630" autoAdjust="0"/>
  </p:normalViewPr>
  <p:slideViewPr>
    <p:cSldViewPr>
      <p:cViewPr varScale="1">
        <p:scale>
          <a:sx n="49" d="100"/>
          <a:sy n="49" d="100"/>
        </p:scale>
        <p:origin x="60" y="103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hesis\Final%20Report%20Calculation%20Val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mbiSys%20Yearly%20for%20DHW%20Onl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hesis\Final%20Report%20Calculation%20Val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hesis\Zone%20Calcula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hesis\Final%20Report%20Calculation%20Valu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hesis\Final%20Report%20Calculation%20Valu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hesis\Final%20Report%20Calculation%20Valu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mbiSys%20Yearly%2037De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mbiSys%20Yearly%2047De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mbiSys%20Hourly%2047De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Boiler</a:t>
            </a:r>
            <a:r>
              <a:rPr lang="en-US" sz="1800" baseline="0"/>
              <a:t> - Natural Gas Use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Data'!$R$4:$R$15</c:f>
              <c:numCache>
                <c:formatCode>_(* #,##0.0_);_(* \(#,##0.0\);_(* "-"??_);_(@_)</c:formatCode>
                <c:ptCount val="12"/>
                <c:pt idx="0">
                  <c:v>2327.800841025</c:v>
                </c:pt>
                <c:pt idx="1">
                  <c:v>1711.5841861499998</c:v>
                </c:pt>
                <c:pt idx="2">
                  <c:v>2057.9368367550001</c:v>
                </c:pt>
                <c:pt idx="3">
                  <c:v>1302.2438368200001</c:v>
                </c:pt>
                <c:pt idx="4">
                  <c:v>312.67400129999999</c:v>
                </c:pt>
                <c:pt idx="5">
                  <c:v>0</c:v>
                </c:pt>
                <c:pt idx="6">
                  <c:v>0</c:v>
                </c:pt>
                <c:pt idx="7">
                  <c:v>79.265422454999992</c:v>
                </c:pt>
                <c:pt idx="8">
                  <c:v>0</c:v>
                </c:pt>
                <c:pt idx="9">
                  <c:v>128.09893493999999</c:v>
                </c:pt>
                <c:pt idx="10">
                  <c:v>1391.96824455</c:v>
                </c:pt>
                <c:pt idx="11">
                  <c:v>2034.65266797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2256"/>
        <c:axId val="184521864"/>
      </c:barChart>
      <c:catAx>
        <c:axId val="1845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1864"/>
        <c:crosses val="autoZero"/>
        <c:auto val="1"/>
        <c:lblAlgn val="ctr"/>
        <c:lblOffset val="100"/>
        <c:noMultiLvlLbl val="0"/>
      </c:catAx>
      <c:valAx>
        <c:axId val="18452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Therms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DHW Load vs.Useful Gains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97890091286659"/>
          <c:y val="0.10217829863201923"/>
          <c:w val="0.68076544202904687"/>
          <c:h val="0.73034109305758954"/>
        </c:manualLayout>
      </c:layout>
      <c:areaChart>
        <c:grouping val="stacked"/>
        <c:varyColors val="0"/>
        <c:ser>
          <c:idx val="1"/>
          <c:order val="1"/>
          <c:tx>
            <c:v>DHW Load</c:v>
          </c:tx>
          <c:spPr>
            <a:solidFill>
              <a:schemeClr val="accent2">
                <a:alpha val="67000"/>
              </a:schemeClr>
            </a:solidFill>
            <a:ln>
              <a:noFill/>
            </a:ln>
            <a:effectLst/>
          </c:spPr>
          <c:cat>
            <c:strRef>
              <c:f>[1]CombiSys!$A$21:$A$32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CombiSys!$H$19:$H$30</c:f>
              <c:numCache>
                <c:formatCode>_(* #,##0_);_(* \(#,##0\);_(* "-"??_);_(@_)</c:formatCode>
                <c:ptCount val="12"/>
                <c:pt idx="0">
                  <c:v>3129715.4640101129</c:v>
                </c:pt>
                <c:pt idx="1">
                  <c:v>2827537.795941005</c:v>
                </c:pt>
                <c:pt idx="2">
                  <c:v>3130396.0252404134</c:v>
                </c:pt>
                <c:pt idx="3">
                  <c:v>3027933.2058499334</c:v>
                </c:pt>
                <c:pt idx="4">
                  <c:v>3124338.4662471195</c:v>
                </c:pt>
                <c:pt idx="5">
                  <c:v>3027338.1550947926</c:v>
                </c:pt>
                <c:pt idx="6">
                  <c:v>3133799.988772091</c:v>
                </c:pt>
                <c:pt idx="7">
                  <c:v>3122847.9422228178</c:v>
                </c:pt>
                <c:pt idx="8">
                  <c:v>3008251.9641272449</c:v>
                </c:pt>
                <c:pt idx="9">
                  <c:v>3110467.8755684481</c:v>
                </c:pt>
                <c:pt idx="10">
                  <c:v>3027578.9474245831</c:v>
                </c:pt>
                <c:pt idx="11">
                  <c:v>3130053.2746073748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980184"/>
        <c:axId val="186980576"/>
      </c:areaChart>
      <c:lineChart>
        <c:grouping val="standard"/>
        <c:varyColors val="0"/>
        <c:ser>
          <c:idx val="0"/>
          <c:order val="0"/>
          <c:tx>
            <c:v>Solar Gains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[1]CombiSys!$A$21:$A$32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CombiSys!$C$19:$C$30</c:f>
              <c:numCache>
                <c:formatCode>_(* #,##0_);_(* \(#,##0\);_(* "-"??_);_(@_)</c:formatCode>
                <c:ptCount val="12"/>
                <c:pt idx="0">
                  <c:v>2321147.1992983939</c:v>
                </c:pt>
                <c:pt idx="1">
                  <c:v>2654733.5728131891</c:v>
                </c:pt>
                <c:pt idx="2">
                  <c:v>2631444.0050835428</c:v>
                </c:pt>
                <c:pt idx="3">
                  <c:v>2797977.3506749538</c:v>
                </c:pt>
                <c:pt idx="4">
                  <c:v>2740144.5666227648</c:v>
                </c:pt>
                <c:pt idx="5">
                  <c:v>2755955.5749876122</c:v>
                </c:pt>
                <c:pt idx="6">
                  <c:v>2882633.6760288142</c:v>
                </c:pt>
                <c:pt idx="7">
                  <c:v>2932522.1845973297</c:v>
                </c:pt>
                <c:pt idx="8">
                  <c:v>2918521.5347418189</c:v>
                </c:pt>
                <c:pt idx="9">
                  <c:v>2860728.3431743723</c:v>
                </c:pt>
                <c:pt idx="10">
                  <c:v>2530306.1912513995</c:v>
                </c:pt>
                <c:pt idx="11">
                  <c:v>2503857.1648981092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80184"/>
        <c:axId val="186980576"/>
      </c:lineChart>
      <c:lineChart>
        <c:grouping val="standard"/>
        <c:varyColors val="0"/>
        <c:ser>
          <c:idx val="2"/>
          <c:order val="2"/>
          <c:tx>
            <c:v>Solar Fraction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[1]CombiSys!$A$21:$A$33</c:f>
              <c:strCache>
                <c:ptCount val="1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CombiSys!$L$19:$L$30</c:f>
              <c:numCache>
                <c:formatCode>_(* #,##0.0_);_(* \(#,##0.0\);_(* "-"??_);_(@_)</c:formatCode>
                <c:ptCount val="12"/>
                <c:pt idx="0">
                  <c:v>85.938522360018894</c:v>
                </c:pt>
                <c:pt idx="1">
                  <c:v>95.130253156764397</c:v>
                </c:pt>
                <c:pt idx="2">
                  <c:v>96.724945925137604</c:v>
                </c:pt>
                <c:pt idx="3">
                  <c:v>98.3071258730902</c:v>
                </c:pt>
                <c:pt idx="4">
                  <c:v>98.662902778876997</c:v>
                </c:pt>
                <c:pt idx="5">
                  <c:v>98.466603082155402</c:v>
                </c:pt>
                <c:pt idx="6">
                  <c:v>100</c:v>
                </c:pt>
                <c:pt idx="7">
                  <c:v>99.975772396019707</c:v>
                </c:pt>
                <c:pt idx="8">
                  <c:v>100</c:v>
                </c:pt>
                <c:pt idx="9">
                  <c:v>99.152875417152501</c:v>
                </c:pt>
                <c:pt idx="10">
                  <c:v>95.176538758617795</c:v>
                </c:pt>
                <c:pt idx="11">
                  <c:v>90.375708646620893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81360"/>
        <c:axId val="186980968"/>
      </c:lineChart>
      <c:catAx>
        <c:axId val="186980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80576"/>
        <c:crosses val="autoZero"/>
        <c:auto val="1"/>
        <c:lblAlgn val="ctr"/>
        <c:lblOffset val="100"/>
        <c:tickMarkSkip val="1"/>
        <c:noMultiLvlLbl val="0"/>
      </c:catAx>
      <c:valAx>
        <c:axId val="18698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Btu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80184"/>
        <c:crosses val="autoZero"/>
        <c:crossBetween val="between"/>
      </c:valAx>
      <c:valAx>
        <c:axId val="186980968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Solar Fraction (%)</a:t>
                </a:r>
              </a:p>
            </c:rich>
          </c:tx>
          <c:layout>
            <c:manualLayout>
              <c:xMode val="edge"/>
              <c:yMode val="edge"/>
              <c:x val="0.91165303856248736"/>
              <c:y val="0.13363491960004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81360"/>
        <c:crosses val="max"/>
        <c:crossBetween val="between"/>
      </c:valAx>
      <c:catAx>
        <c:axId val="18698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980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43270653781346"/>
          <c:y val="0.55446900967876189"/>
          <c:w val="0.11825401325693111"/>
          <c:h val="0.37776450785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Energy</a:t>
            </a:r>
            <a:r>
              <a:rPr lang="en-US" sz="1800" baseline="0" dirty="0"/>
              <a:t> Use by </a:t>
            </a:r>
            <a:r>
              <a:rPr lang="en-US" sz="1800" baseline="0" dirty="0" smtClean="0"/>
              <a:t>HVAC Equipment Type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Cooling Tower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Data'!$M$4:$M$15</c:f>
              <c:numCache>
                <c:formatCode>General</c:formatCode>
                <c:ptCount val="12"/>
                <c:pt idx="0">
                  <c:v>22518.61</c:v>
                </c:pt>
                <c:pt idx="1">
                  <c:v>16842.84</c:v>
                </c:pt>
                <c:pt idx="2">
                  <c:v>21357.59</c:v>
                </c:pt>
                <c:pt idx="3">
                  <c:v>18102.39</c:v>
                </c:pt>
                <c:pt idx="4">
                  <c:v>19534.599999999999</c:v>
                </c:pt>
                <c:pt idx="5">
                  <c:v>17819.939999999999</c:v>
                </c:pt>
                <c:pt idx="6">
                  <c:v>16711.93</c:v>
                </c:pt>
                <c:pt idx="7">
                  <c:v>19235.11</c:v>
                </c:pt>
                <c:pt idx="8">
                  <c:v>15765.92</c:v>
                </c:pt>
                <c:pt idx="9">
                  <c:v>14464.4</c:v>
                </c:pt>
                <c:pt idx="10">
                  <c:v>16952.310000000001</c:v>
                </c:pt>
                <c:pt idx="11">
                  <c:v>19714.2</c:v>
                </c:pt>
              </c:numCache>
            </c:numRef>
          </c:val>
        </c:ser>
        <c:ser>
          <c:idx val="1"/>
          <c:order val="1"/>
          <c:tx>
            <c:v>Tower Fans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Data'!$N$4:$N$15</c:f>
              <c:numCache>
                <c:formatCode>General</c:formatCode>
                <c:ptCount val="12"/>
                <c:pt idx="0">
                  <c:v>0</c:v>
                </c:pt>
                <c:pt idx="1">
                  <c:v>173.22</c:v>
                </c:pt>
                <c:pt idx="2">
                  <c:v>665.84</c:v>
                </c:pt>
                <c:pt idx="3">
                  <c:v>902.05</c:v>
                </c:pt>
                <c:pt idx="4">
                  <c:v>2591.1</c:v>
                </c:pt>
                <c:pt idx="5">
                  <c:v>4301.41</c:v>
                </c:pt>
                <c:pt idx="6">
                  <c:v>5107.26</c:v>
                </c:pt>
                <c:pt idx="7">
                  <c:v>4930.4799999999996</c:v>
                </c:pt>
                <c:pt idx="8">
                  <c:v>5033.13</c:v>
                </c:pt>
                <c:pt idx="9">
                  <c:v>3033.2</c:v>
                </c:pt>
                <c:pt idx="10">
                  <c:v>737.42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v>Ceiling Pumps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Data'!$O$4:$O$15</c:f>
              <c:numCache>
                <c:formatCode>General</c:formatCode>
                <c:ptCount val="12"/>
                <c:pt idx="0">
                  <c:v>13040.58</c:v>
                </c:pt>
                <c:pt idx="1">
                  <c:v>11775.92</c:v>
                </c:pt>
                <c:pt idx="2">
                  <c:v>13052.05</c:v>
                </c:pt>
                <c:pt idx="3">
                  <c:v>12658.99</c:v>
                </c:pt>
                <c:pt idx="4">
                  <c:v>13146.23</c:v>
                </c:pt>
                <c:pt idx="5">
                  <c:v>12762.52</c:v>
                </c:pt>
                <c:pt idx="6">
                  <c:v>13187.45</c:v>
                </c:pt>
                <c:pt idx="7">
                  <c:v>13208.1</c:v>
                </c:pt>
                <c:pt idx="8">
                  <c:v>12778.45</c:v>
                </c:pt>
                <c:pt idx="9">
                  <c:v>13122.31</c:v>
                </c:pt>
                <c:pt idx="10">
                  <c:v>12641.21</c:v>
                </c:pt>
                <c:pt idx="11">
                  <c:v>13037.09</c:v>
                </c:pt>
              </c:numCache>
            </c:numRef>
          </c:val>
        </c:ser>
        <c:ser>
          <c:idx val="3"/>
          <c:order val="3"/>
          <c:tx>
            <c:v>Fans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Data'!$P$4:$P$15</c:f>
              <c:numCache>
                <c:formatCode>General</c:formatCode>
                <c:ptCount val="12"/>
                <c:pt idx="0">
                  <c:v>13014.01</c:v>
                </c:pt>
                <c:pt idx="1">
                  <c:v>11779</c:v>
                </c:pt>
                <c:pt idx="2">
                  <c:v>14196.38</c:v>
                </c:pt>
                <c:pt idx="3">
                  <c:v>12350.13</c:v>
                </c:pt>
                <c:pt idx="4">
                  <c:v>13654.39</c:v>
                </c:pt>
                <c:pt idx="5">
                  <c:v>13554.85</c:v>
                </c:pt>
                <c:pt idx="6">
                  <c:v>12353.21</c:v>
                </c:pt>
                <c:pt idx="7">
                  <c:v>14238.32</c:v>
                </c:pt>
                <c:pt idx="8">
                  <c:v>12444.29</c:v>
                </c:pt>
                <c:pt idx="9">
                  <c:v>13674.45</c:v>
                </c:pt>
                <c:pt idx="10">
                  <c:v>12982.72</c:v>
                </c:pt>
                <c:pt idx="11">
                  <c:v>12438.86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4216"/>
        <c:axId val="184524608"/>
      </c:barChart>
      <c:catAx>
        <c:axId val="18452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4608"/>
        <c:crosses val="autoZero"/>
        <c:auto val="1"/>
        <c:lblAlgn val="ctr"/>
        <c:lblOffset val="100"/>
        <c:noMultiLvlLbl val="0"/>
      </c:catAx>
      <c:valAx>
        <c:axId val="1845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Electricity Use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18816878659399"/>
          <c:y val="0.11069322734812279"/>
          <c:w val="0.72507503869708589"/>
          <c:h val="0.73368777976384336"/>
        </c:manualLayout>
      </c:layout>
      <c:barChart>
        <c:barDir val="col"/>
        <c:grouping val="clustered"/>
        <c:varyColors val="0"/>
        <c:ser>
          <c:idx val="0"/>
          <c:order val="0"/>
          <c:tx>
            <c:v>Trace Model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'Economic 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'Economic Data'!$B$3:$B$14</c:f>
              <c:numCache>
                <c:formatCode>_(* #,##0_);_(* \(#,##0\);_(* "-"??_);_(@_)</c:formatCode>
                <c:ptCount val="12"/>
                <c:pt idx="0">
                  <c:v>66339</c:v>
                </c:pt>
                <c:pt idx="1">
                  <c:v>54967</c:v>
                </c:pt>
                <c:pt idx="2">
                  <c:v>61112</c:v>
                </c:pt>
                <c:pt idx="3">
                  <c:v>49846</c:v>
                </c:pt>
                <c:pt idx="4">
                  <c:v>51243</c:v>
                </c:pt>
                <c:pt idx="5">
                  <c:v>49130</c:v>
                </c:pt>
                <c:pt idx="6">
                  <c:v>46583</c:v>
                </c:pt>
                <c:pt idx="7">
                  <c:v>53523</c:v>
                </c:pt>
                <c:pt idx="8">
                  <c:v>49541</c:v>
                </c:pt>
                <c:pt idx="9">
                  <c:v>52585</c:v>
                </c:pt>
                <c:pt idx="10">
                  <c:v>55350</c:v>
                </c:pt>
                <c:pt idx="11">
                  <c:v>63847</c:v>
                </c:pt>
              </c:numCache>
            </c:numRef>
          </c:val>
        </c:ser>
        <c:ser>
          <c:idx val="1"/>
          <c:order val="1"/>
          <c:tx>
            <c:v>Existing Building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'Economic Data'!$G$3:$G$14</c:f>
              <c:numCache>
                <c:formatCode>General</c:formatCode>
                <c:ptCount val="12"/>
                <c:pt idx="0">
                  <c:v>76000</c:v>
                </c:pt>
                <c:pt idx="1">
                  <c:v>70560</c:v>
                </c:pt>
                <c:pt idx="2">
                  <c:v>67680</c:v>
                </c:pt>
                <c:pt idx="3">
                  <c:v>64800</c:v>
                </c:pt>
                <c:pt idx="4">
                  <c:v>69600</c:v>
                </c:pt>
                <c:pt idx="5">
                  <c:v>69440</c:v>
                </c:pt>
                <c:pt idx="6">
                  <c:v>77760</c:v>
                </c:pt>
                <c:pt idx="7">
                  <c:v>72320</c:v>
                </c:pt>
                <c:pt idx="8">
                  <c:v>74400</c:v>
                </c:pt>
                <c:pt idx="9">
                  <c:v>76000</c:v>
                </c:pt>
                <c:pt idx="10">
                  <c:v>64000</c:v>
                </c:pt>
                <c:pt idx="11">
                  <c:v>77120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25392"/>
        <c:axId val="184525784"/>
      </c:barChart>
      <c:catAx>
        <c:axId val="1845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5784"/>
        <c:crosses val="autoZero"/>
        <c:auto val="1"/>
        <c:lblAlgn val="ctr"/>
        <c:lblOffset val="100"/>
        <c:noMultiLvlLbl val="0"/>
      </c:catAx>
      <c:valAx>
        <c:axId val="18452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Electricity Consumption [kWh]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82377683558787"/>
          <c:y val="0.39541116290871076"/>
          <c:w val="0.11696549979445341"/>
          <c:h val="0.25374059879876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Boiler</a:t>
            </a:r>
            <a:r>
              <a:rPr lang="en-US" sz="1800" baseline="0"/>
              <a:t> - Natural Gas Use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Data'!$R$4:$R$15</c:f>
              <c:numCache>
                <c:formatCode>_(* #,##0.0_);_(* \(#,##0.0\);_(* "-"??_);_(@_)</c:formatCode>
                <c:ptCount val="12"/>
                <c:pt idx="0">
                  <c:v>2327.800841025</c:v>
                </c:pt>
                <c:pt idx="1">
                  <c:v>1711.5841861499998</c:v>
                </c:pt>
                <c:pt idx="2">
                  <c:v>2057.9368367550001</c:v>
                </c:pt>
                <c:pt idx="3">
                  <c:v>1302.2438368200001</c:v>
                </c:pt>
                <c:pt idx="4">
                  <c:v>312.67400129999999</c:v>
                </c:pt>
                <c:pt idx="5">
                  <c:v>0</c:v>
                </c:pt>
                <c:pt idx="6">
                  <c:v>0</c:v>
                </c:pt>
                <c:pt idx="7">
                  <c:v>79.265422454999992</c:v>
                </c:pt>
                <c:pt idx="8">
                  <c:v>0</c:v>
                </c:pt>
                <c:pt idx="9">
                  <c:v>128.09893493999999</c:v>
                </c:pt>
                <c:pt idx="10">
                  <c:v>1391.96824455</c:v>
                </c:pt>
                <c:pt idx="11">
                  <c:v>2034.65266797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6568"/>
        <c:axId val="184526960"/>
      </c:barChart>
      <c:catAx>
        <c:axId val="18452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6960"/>
        <c:crosses val="autoZero"/>
        <c:auto val="1"/>
        <c:lblAlgn val="ctr"/>
        <c:lblOffset val="100"/>
        <c:noMultiLvlLbl val="0"/>
      </c:catAx>
      <c:valAx>
        <c:axId val="18452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Therms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Energy</a:t>
            </a:r>
            <a:r>
              <a:rPr lang="en-US" sz="1800" baseline="0" dirty="0"/>
              <a:t> Use by </a:t>
            </a:r>
            <a:r>
              <a:rPr lang="en-US" sz="1800" baseline="0" dirty="0" smtClean="0"/>
              <a:t>HVAC Equipment Type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Cooling Tower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Data'!$M$4:$M$15</c:f>
              <c:numCache>
                <c:formatCode>General</c:formatCode>
                <c:ptCount val="12"/>
                <c:pt idx="0">
                  <c:v>22518.61</c:v>
                </c:pt>
                <c:pt idx="1">
                  <c:v>16842.84</c:v>
                </c:pt>
                <c:pt idx="2">
                  <c:v>21357.59</c:v>
                </c:pt>
                <c:pt idx="3">
                  <c:v>18102.39</c:v>
                </c:pt>
                <c:pt idx="4">
                  <c:v>19534.599999999999</c:v>
                </c:pt>
                <c:pt idx="5">
                  <c:v>17819.939999999999</c:v>
                </c:pt>
                <c:pt idx="6">
                  <c:v>16711.93</c:v>
                </c:pt>
                <c:pt idx="7">
                  <c:v>19235.11</c:v>
                </c:pt>
                <c:pt idx="8">
                  <c:v>15765.92</c:v>
                </c:pt>
                <c:pt idx="9">
                  <c:v>14464.4</c:v>
                </c:pt>
                <c:pt idx="10">
                  <c:v>16952.310000000001</c:v>
                </c:pt>
                <c:pt idx="11">
                  <c:v>19714.2</c:v>
                </c:pt>
              </c:numCache>
            </c:numRef>
          </c:val>
        </c:ser>
        <c:ser>
          <c:idx val="1"/>
          <c:order val="1"/>
          <c:tx>
            <c:v>Tower Fans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Data'!$N$4:$N$15</c:f>
              <c:numCache>
                <c:formatCode>General</c:formatCode>
                <c:ptCount val="12"/>
                <c:pt idx="0">
                  <c:v>0</c:v>
                </c:pt>
                <c:pt idx="1">
                  <c:v>173.22</c:v>
                </c:pt>
                <c:pt idx="2">
                  <c:v>665.84</c:v>
                </c:pt>
                <c:pt idx="3">
                  <c:v>902.05</c:v>
                </c:pt>
                <c:pt idx="4">
                  <c:v>2591.1</c:v>
                </c:pt>
                <c:pt idx="5">
                  <c:v>4301.41</c:v>
                </c:pt>
                <c:pt idx="6">
                  <c:v>5107.26</c:v>
                </c:pt>
                <c:pt idx="7">
                  <c:v>4930.4799999999996</c:v>
                </c:pt>
                <c:pt idx="8">
                  <c:v>5033.13</c:v>
                </c:pt>
                <c:pt idx="9">
                  <c:v>3033.2</c:v>
                </c:pt>
                <c:pt idx="10">
                  <c:v>737.42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v>Ceiling Pumps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Data'!$O$4:$O$15</c:f>
              <c:numCache>
                <c:formatCode>General</c:formatCode>
                <c:ptCount val="12"/>
                <c:pt idx="0">
                  <c:v>13040.58</c:v>
                </c:pt>
                <c:pt idx="1">
                  <c:v>11775.92</c:v>
                </c:pt>
                <c:pt idx="2">
                  <c:v>13052.05</c:v>
                </c:pt>
                <c:pt idx="3">
                  <c:v>12658.99</c:v>
                </c:pt>
                <c:pt idx="4">
                  <c:v>13146.23</c:v>
                </c:pt>
                <c:pt idx="5">
                  <c:v>12762.52</c:v>
                </c:pt>
                <c:pt idx="6">
                  <c:v>13187.45</c:v>
                </c:pt>
                <c:pt idx="7">
                  <c:v>13208.1</c:v>
                </c:pt>
                <c:pt idx="8">
                  <c:v>12778.45</c:v>
                </c:pt>
                <c:pt idx="9">
                  <c:v>13122.31</c:v>
                </c:pt>
                <c:pt idx="10">
                  <c:v>12641.21</c:v>
                </c:pt>
                <c:pt idx="11">
                  <c:v>13037.09</c:v>
                </c:pt>
              </c:numCache>
            </c:numRef>
          </c:val>
        </c:ser>
        <c:ser>
          <c:idx val="3"/>
          <c:order val="3"/>
          <c:tx>
            <c:v>Fans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'Energy Use Data'!$L$4:$L$15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Data'!$P$4:$P$15</c:f>
              <c:numCache>
                <c:formatCode>General</c:formatCode>
                <c:ptCount val="12"/>
                <c:pt idx="0">
                  <c:v>13014.01</c:v>
                </c:pt>
                <c:pt idx="1">
                  <c:v>11779</c:v>
                </c:pt>
                <c:pt idx="2">
                  <c:v>14196.38</c:v>
                </c:pt>
                <c:pt idx="3">
                  <c:v>12350.13</c:v>
                </c:pt>
                <c:pt idx="4">
                  <c:v>13654.39</c:v>
                </c:pt>
                <c:pt idx="5">
                  <c:v>13554.85</c:v>
                </c:pt>
                <c:pt idx="6">
                  <c:v>12353.21</c:v>
                </c:pt>
                <c:pt idx="7">
                  <c:v>14238.32</c:v>
                </c:pt>
                <c:pt idx="8">
                  <c:v>12444.29</c:v>
                </c:pt>
                <c:pt idx="9">
                  <c:v>13674.45</c:v>
                </c:pt>
                <c:pt idx="10">
                  <c:v>12982.72</c:v>
                </c:pt>
                <c:pt idx="11">
                  <c:v>12438.86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7744"/>
        <c:axId val="184528136"/>
      </c:barChart>
      <c:catAx>
        <c:axId val="1845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8136"/>
        <c:crosses val="autoZero"/>
        <c:auto val="1"/>
        <c:lblAlgn val="ctr"/>
        <c:lblOffset val="100"/>
        <c:noMultiLvlLbl val="0"/>
      </c:catAx>
      <c:valAx>
        <c:axId val="18452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Utility</a:t>
            </a:r>
            <a:r>
              <a:rPr lang="en-US" baseline="0"/>
              <a:t> Costs: WSHP vs. VRF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WSHP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'Energy Use Data'!$I$71:$T$71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Data'!$D$70:$D$81</c:f>
              <c:numCache>
                <c:formatCode>_(* #,##0_);_(* \(#,##0\);_(* "-"??_);_(@_)</c:formatCode>
                <c:ptCount val="12"/>
                <c:pt idx="0">
                  <c:v>12772</c:v>
                </c:pt>
                <c:pt idx="1">
                  <c:v>10540</c:v>
                </c:pt>
                <c:pt idx="2">
                  <c:v>12719</c:v>
                </c:pt>
                <c:pt idx="3">
                  <c:v>10862</c:v>
                </c:pt>
                <c:pt idx="4">
                  <c:v>16661</c:v>
                </c:pt>
                <c:pt idx="5">
                  <c:v>16155</c:v>
                </c:pt>
                <c:pt idx="6">
                  <c:v>15590</c:v>
                </c:pt>
                <c:pt idx="7">
                  <c:v>17183</c:v>
                </c:pt>
                <c:pt idx="8">
                  <c:v>15358</c:v>
                </c:pt>
                <c:pt idx="9">
                  <c:v>15390</c:v>
                </c:pt>
                <c:pt idx="10">
                  <c:v>10922</c:v>
                </c:pt>
                <c:pt idx="11">
                  <c:v>11472</c:v>
                </c:pt>
              </c:numCache>
            </c:numRef>
          </c:val>
        </c:ser>
        <c:ser>
          <c:idx val="1"/>
          <c:order val="1"/>
          <c:tx>
            <c:v>VRF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'Energy Use Data'!$I$71:$T$71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'Energy Use Data'!$F$70:$F$81</c:f>
              <c:numCache>
                <c:formatCode>_(* #,##0_);_(* \(#,##0\);_(* "-"??_);_(@_)</c:formatCode>
                <c:ptCount val="12"/>
                <c:pt idx="0">
                  <c:v>13904</c:v>
                </c:pt>
                <c:pt idx="1">
                  <c:v>11125</c:v>
                </c:pt>
                <c:pt idx="2">
                  <c:v>12414</c:v>
                </c:pt>
                <c:pt idx="3">
                  <c:v>9352</c:v>
                </c:pt>
                <c:pt idx="4">
                  <c:v>13786</c:v>
                </c:pt>
                <c:pt idx="5">
                  <c:v>11899</c:v>
                </c:pt>
                <c:pt idx="6">
                  <c:v>10791</c:v>
                </c:pt>
                <c:pt idx="7">
                  <c:v>12600</c:v>
                </c:pt>
                <c:pt idx="8">
                  <c:v>10997</c:v>
                </c:pt>
                <c:pt idx="9">
                  <c:v>12586</c:v>
                </c:pt>
                <c:pt idx="10">
                  <c:v>10311</c:v>
                </c:pt>
                <c:pt idx="11">
                  <c:v>12250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75480"/>
        <c:axId val="186975872"/>
      </c:barChart>
      <c:catAx>
        <c:axId val="1869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5872"/>
        <c:crosses val="autoZero"/>
        <c:auto val="1"/>
        <c:lblAlgn val="ctr"/>
        <c:lblOffset val="100"/>
        <c:noMultiLvlLbl val="0"/>
      </c:catAx>
      <c:valAx>
        <c:axId val="1869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Utility Cost [$]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Comparison of Collector Angles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47 Degree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CombiSys!$G$38:$G$49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xVal>
          <c:yVal>
            <c:numRef>
              <c:f>CombiSys!$A$38:$A$49</c:f>
              <c:numCache>
                <c:formatCode>0.00</c:formatCode>
                <c:ptCount val="12"/>
                <c:pt idx="0">
                  <c:v>69.560041283151705</c:v>
                </c:pt>
                <c:pt idx="1">
                  <c:v>84.249206445056501</c:v>
                </c:pt>
                <c:pt idx="2">
                  <c:v>89.3841040023175</c:v>
                </c:pt>
                <c:pt idx="3">
                  <c:v>93.3317504449235</c:v>
                </c:pt>
                <c:pt idx="4">
                  <c:v>98.196931487247696</c:v>
                </c:pt>
                <c:pt idx="5">
                  <c:v>97.364494292530594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99.132707229839099</c:v>
                </c:pt>
                <c:pt idx="10">
                  <c:v>91.601185519189002</c:v>
                </c:pt>
                <c:pt idx="11">
                  <c:v>69.258836081538306</c:v>
                </c:pt>
              </c:numCache>
            </c:numRef>
          </c:yVal>
          <c:smooth val="0"/>
        </c:ser>
        <c:ser>
          <c:idx val="1"/>
          <c:order val="1"/>
          <c:tx>
            <c:v>37 Degree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CombiSys!$G$38:$G$49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xVal>
          <c:yVal>
            <c:numRef>
              <c:f>CombiSys!$C$38:$C$49</c:f>
              <c:numCache>
                <c:formatCode>0.00</c:formatCode>
                <c:ptCount val="12"/>
                <c:pt idx="0">
                  <c:v>64.191432177238894</c:v>
                </c:pt>
                <c:pt idx="1">
                  <c:v>81.161022940185703</c:v>
                </c:pt>
                <c:pt idx="2">
                  <c:v>88.936959612982605</c:v>
                </c:pt>
                <c:pt idx="3">
                  <c:v>94.978699516719402</c:v>
                </c:pt>
                <c:pt idx="4">
                  <c:v>99.308193843825507</c:v>
                </c:pt>
                <c:pt idx="5">
                  <c:v>98.933844430122505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99.261457988643002</c:v>
                </c:pt>
                <c:pt idx="10">
                  <c:v>88.050100289837303</c:v>
                </c:pt>
                <c:pt idx="11">
                  <c:v>61.460395012840998</c:v>
                </c:pt>
              </c:numCache>
            </c:numRef>
          </c:yVal>
          <c:smooth val="0"/>
        </c:ser>
        <c:ser>
          <c:idx val="2"/>
          <c:order val="2"/>
          <c:tx>
            <c:v>27 Degree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CombiSys!$G$38:$G$49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xVal>
          <c:yVal>
            <c:numRef>
              <c:f>CombiSys!$E$38:$E$49</c:f>
              <c:numCache>
                <c:formatCode>0.00</c:formatCode>
                <c:ptCount val="12"/>
                <c:pt idx="0">
                  <c:v>55.512998473892601</c:v>
                </c:pt>
                <c:pt idx="1">
                  <c:v>74.970249236904195</c:v>
                </c:pt>
                <c:pt idx="2">
                  <c:v>86.183259993606896</c:v>
                </c:pt>
                <c:pt idx="3">
                  <c:v>95.123652408817705</c:v>
                </c:pt>
                <c:pt idx="4">
                  <c:v>99.505434867376593</c:v>
                </c:pt>
                <c:pt idx="5">
                  <c:v>99.388367546761501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99.113113053737095</c:v>
                </c:pt>
                <c:pt idx="10">
                  <c:v>80.313985033586206</c:v>
                </c:pt>
                <c:pt idx="11">
                  <c:v>50.347484363872802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976656"/>
        <c:axId val="186977048"/>
      </c:scatterChart>
      <c:valAx>
        <c:axId val="186976656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7048"/>
        <c:crosses val="autoZero"/>
        <c:crossBetween val="midCat"/>
        <c:majorUnit val="1"/>
      </c:valAx>
      <c:valAx>
        <c:axId val="186977048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Solar Fraction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6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Solar Gains vs. Building</a:t>
            </a:r>
            <a:r>
              <a:rPr lang="en-US" sz="1800" baseline="0" dirty="0" smtClean="0"/>
              <a:t> Loads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4743459486919"/>
          <c:y val="0.10217823299487064"/>
          <c:w val="0.84485754804842939"/>
          <c:h val="0.73034109305758954"/>
        </c:manualLayout>
      </c:layout>
      <c:areaChart>
        <c:grouping val="stacked"/>
        <c:varyColors val="0"/>
        <c:ser>
          <c:idx val="1"/>
          <c:order val="1"/>
          <c:tx>
            <c:v>DHW</c:v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cat>
            <c:strRef>
              <c:f>[1]CombiSys!$A$21:$A$32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CombiSys!$H$33:$H$44</c:f>
              <c:numCache>
                <c:formatCode>_(* #,##0_);_(* \(#,##0\);_(* "-"??_);_(@_)</c:formatCode>
                <c:ptCount val="12"/>
                <c:pt idx="0">
                  <c:v>3131197.6967897019</c:v>
                </c:pt>
                <c:pt idx="1">
                  <c:v>2827489.5490805358</c:v>
                </c:pt>
                <c:pt idx="2">
                  <c:v>3131753.9188496806</c:v>
                </c:pt>
                <c:pt idx="3">
                  <c:v>3022278.6475971518</c:v>
                </c:pt>
                <c:pt idx="4">
                  <c:v>3127785.6764505105</c:v>
                </c:pt>
                <c:pt idx="5">
                  <c:v>3025431.5525465566</c:v>
                </c:pt>
                <c:pt idx="6">
                  <c:v>3129913.0962609113</c:v>
                </c:pt>
                <c:pt idx="7">
                  <c:v>3126985.5624485477</c:v>
                </c:pt>
                <c:pt idx="8">
                  <c:v>3017123.9144602451</c:v>
                </c:pt>
                <c:pt idx="9">
                  <c:v>3122201.3204890713</c:v>
                </c:pt>
                <c:pt idx="10">
                  <c:v>3028154.1757120192</c:v>
                </c:pt>
                <c:pt idx="11">
                  <c:v>3129105.6429746752</c:v>
                </c:pt>
              </c:numCache>
            </c:numRef>
          </c:val>
        </c:ser>
        <c:ser>
          <c:idx val="2"/>
          <c:order val="2"/>
          <c:tx>
            <c:v>Space Load</c:v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cat>
            <c:strRef>
              <c:f>[1]CombiSys!$A$21:$A$33</c:f>
              <c:strCache>
                <c:ptCount val="1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CombiSys!$I$33:$I$44</c:f>
              <c:numCache>
                <c:formatCode>_(* #,##0_);_(* \(#,##0\);_(* "-"??_);_(@_)</c:formatCode>
                <c:ptCount val="12"/>
                <c:pt idx="0">
                  <c:v>14406998.485230001</c:v>
                </c:pt>
                <c:pt idx="1">
                  <c:v>9987763.8100499995</c:v>
                </c:pt>
                <c:pt idx="2">
                  <c:v>11683427.379389999</c:v>
                </c:pt>
                <c:pt idx="3">
                  <c:v>9602277.1579800006</c:v>
                </c:pt>
                <c:pt idx="4">
                  <c:v>8011792.8411300005</c:v>
                </c:pt>
                <c:pt idx="5">
                  <c:v>6684981.73551</c:v>
                </c:pt>
                <c:pt idx="6">
                  <c:v>5537563.9534799997</c:v>
                </c:pt>
                <c:pt idx="7">
                  <c:v>5303149.8530400004</c:v>
                </c:pt>
                <c:pt idx="8">
                  <c:v>4769661.5764199998</c:v>
                </c:pt>
                <c:pt idx="9">
                  <c:v>6492878.1859499998</c:v>
                </c:pt>
                <c:pt idx="10">
                  <c:v>9368716.092840001</c:v>
                </c:pt>
                <c:pt idx="11">
                  <c:v>13722352.35345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977832"/>
        <c:axId val="186978224"/>
      </c:areaChart>
      <c:lineChart>
        <c:grouping val="standard"/>
        <c:varyColors val="0"/>
        <c:ser>
          <c:idx val="0"/>
          <c:order val="0"/>
          <c:tx>
            <c:v>Useful Gain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CombiSys!$A$17:$A$28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CombiSys!$C$33:$C$44</c:f>
              <c:numCache>
                <c:formatCode>_(* #,##0_);_(* \(#,##0\);_(* "-"??_);_(@_)</c:formatCode>
                <c:ptCount val="12"/>
                <c:pt idx="0">
                  <c:v>11749784.944288716</c:v>
                </c:pt>
                <c:pt idx="1">
                  <c:v>11866605.302342515</c:v>
                </c:pt>
                <c:pt idx="2">
                  <c:v>13072864.301102296</c:v>
                </c:pt>
                <c:pt idx="3">
                  <c:v>12475324.611180771</c:v>
                </c:pt>
                <c:pt idx="4">
                  <c:v>11225010.892233517</c:v>
                </c:pt>
                <c:pt idx="5">
                  <c:v>10006641.167683793</c:v>
                </c:pt>
                <c:pt idx="6">
                  <c:v>9187184.295808237</c:v>
                </c:pt>
                <c:pt idx="7">
                  <c:v>9290512.6040128898</c:v>
                </c:pt>
                <c:pt idx="8">
                  <c:v>8456102.136592336</c:v>
                </c:pt>
                <c:pt idx="9">
                  <c:v>9953258.5673903339</c:v>
                </c:pt>
                <c:pt idx="10">
                  <c:v>10996376.43975463</c:v>
                </c:pt>
                <c:pt idx="11">
                  <c:v>11605427.610567952</c:v>
                </c:pt>
              </c:numCache>
            </c:numRef>
          </c:val>
          <c:smooth val="0"/>
        </c:ser>
        <c:ser>
          <c:idx val="3"/>
          <c:order val="3"/>
          <c:tx>
            <c:v>Aux Heat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CombiSys!$A$17:$A$28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CombiSys!$F$18:$F$29</c:f>
              <c:numCache>
                <c:formatCode>_(* #,##0_);_(* \(#,##0\);_(* "-"??_);_(@_)</c:formatCode>
                <c:ptCount val="12"/>
                <c:pt idx="0">
                  <c:v>5126884.6489795959</c:v>
                </c:pt>
                <c:pt idx="1">
                  <c:v>1919546.8932247728</c:v>
                </c:pt>
                <c:pt idx="2">
                  <c:v>1498921.9227815657</c:v>
                </c:pt>
                <c:pt idx="3">
                  <c:v>796949.94034455554</c:v>
                </c:pt>
                <c:pt idx="4">
                  <c:v>188312.40350820887</c:v>
                </c:pt>
                <c:pt idx="5">
                  <c:v>238177.73831903594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77358.15259561759</c:v>
                </c:pt>
                <c:pt idx="10">
                  <c:v>984653.98904550995</c:v>
                </c:pt>
                <c:pt idx="11">
                  <c:v>4966504.1661266852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77832"/>
        <c:axId val="186978224"/>
      </c:lineChart>
      <c:catAx>
        <c:axId val="18697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8224"/>
        <c:crosses val="autoZero"/>
        <c:auto val="1"/>
        <c:lblAlgn val="ctr"/>
        <c:lblOffset val="100"/>
        <c:tickMarkSkip val="1"/>
        <c:noMultiLvlLbl val="0"/>
      </c:catAx>
      <c:valAx>
        <c:axId val="18697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Btu</a:t>
                </a:r>
              </a:p>
            </c:rich>
          </c:tx>
          <c:layout>
            <c:manualLayout>
              <c:xMode val="edge"/>
              <c:yMode val="edge"/>
              <c:x val="6.8787612019091541E-3"/>
              <c:y val="0.4414456769308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7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3948938200907"/>
          <c:y val="0.92361333977324489"/>
          <c:w val="0.56448293963254592"/>
          <c:h val="5.8943961323905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Solar</a:t>
            </a:r>
            <a:r>
              <a:rPr lang="en-US" sz="2000" baseline="0" dirty="0" smtClean="0"/>
              <a:t> Gains vs. Building Loads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41152623411786"/>
          <c:y val="8.7090411419355807E-2"/>
          <c:w val="0.87344444084407147"/>
          <c:h val="0.76045517953491681"/>
        </c:manualLayout>
      </c:layout>
      <c:areaChart>
        <c:grouping val="stacked"/>
        <c:varyColors val="0"/>
        <c:ser>
          <c:idx val="2"/>
          <c:order val="2"/>
          <c:tx>
            <c:v>DHW</c:v>
          </c:tx>
          <c:spPr>
            <a:solidFill>
              <a:schemeClr val="accent2">
                <a:alpha val="72000"/>
              </a:schemeClr>
            </a:solidFill>
            <a:ln>
              <a:noFill/>
            </a:ln>
            <a:effectLst/>
          </c:spPr>
          <c:cat>
            <c:numRef>
              <c:f>[1]CombiSys_Hourly!$AH$4:$AH$27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  <c:extLst/>
            </c:numRef>
          </c:cat>
          <c:val>
            <c:numRef>
              <c:f>CombiSys_Hourly!$AA$4:$AA$123</c:f>
              <c:numCache>
                <c:formatCode>_(* #,##0.00_);_(* \(#,##0.00\);_(* "-"??_);_(@_)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20194.333731287905</c:v>
                </c:pt>
                <c:pt idx="6">
                  <c:v>20194.333731287905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10097.166865643905</c:v>
                </c:pt>
                <c:pt idx="11">
                  <c:v>10097.166865643905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20194.333731287905</c:v>
                </c:pt>
                <c:pt idx="17">
                  <c:v>20194.333731287905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20194.333731287905</c:v>
                </c:pt>
                <c:pt idx="30">
                  <c:v>20194.333731287905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10097.166865643905</c:v>
                </c:pt>
                <c:pt idx="35">
                  <c:v>10097.166865643905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20194.333731287905</c:v>
                </c:pt>
                <c:pt idx="41">
                  <c:v>20194.333731287905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20194.333731287905</c:v>
                </c:pt>
                <c:pt idx="54">
                  <c:v>20194.333731287905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10097.166865643905</c:v>
                </c:pt>
                <c:pt idx="59">
                  <c:v>10097.166865643905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20194.333731287905</c:v>
                </c:pt>
                <c:pt idx="65">
                  <c:v>20194.333731287905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20194.333731287905</c:v>
                </c:pt>
                <c:pt idx="78">
                  <c:v>20194.333731287905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10097.166865643905</c:v>
                </c:pt>
                <c:pt idx="83">
                  <c:v>10097.166865643905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20194.333731287905</c:v>
                </c:pt>
                <c:pt idx="89">
                  <c:v>20194.333731287905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20194.333731287905</c:v>
                </c:pt>
                <c:pt idx="102">
                  <c:v>20194.333731287905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10097.166865643905</c:v>
                </c:pt>
                <c:pt idx="107">
                  <c:v>10097.166865643905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20194.333731287905</c:v>
                </c:pt>
                <c:pt idx="113">
                  <c:v>20194.333731287905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</c:numCache>
              <c:extLst/>
            </c:numRef>
          </c:val>
        </c:ser>
        <c:ser>
          <c:idx val="3"/>
          <c:order val="3"/>
          <c:tx>
            <c:v>Space Load</c:v>
          </c:tx>
          <c:spPr>
            <a:solidFill>
              <a:schemeClr val="accent4">
                <a:alpha val="68000"/>
              </a:schemeClr>
            </a:solidFill>
            <a:ln>
              <a:noFill/>
            </a:ln>
            <a:effectLst/>
          </c:spPr>
          <c:cat>
            <c:numRef>
              <c:f>[1]CombiSys_Hourly!$AH$4:$AH$27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  <c:extLst/>
            </c:numRef>
          </c:cat>
          <c:val>
            <c:numRef>
              <c:f>CombiSys_Hourly!$AB$4:$AB$123</c:f>
              <c:numCache>
                <c:formatCode>_(* #,##0.00_);_(* \(#,##0.00\);_(* "-"??_);_(@_)</c:formatCode>
                <c:ptCount val="118"/>
                <c:pt idx="0">
                  <c:v>27979.561382399999</c:v>
                </c:pt>
                <c:pt idx="1">
                  <c:v>28406.079086399997</c:v>
                </c:pt>
                <c:pt idx="2">
                  <c:v>29344.4180352</c:v>
                </c:pt>
                <c:pt idx="3">
                  <c:v>31221.095932799999</c:v>
                </c:pt>
                <c:pt idx="4">
                  <c:v>31221.095932799999</c:v>
                </c:pt>
                <c:pt idx="5">
                  <c:v>30794.578228799997</c:v>
                </c:pt>
                <c:pt idx="6">
                  <c:v>29856.239279999998</c:v>
                </c:pt>
                <c:pt idx="7">
                  <c:v>26955.9188928</c:v>
                </c:pt>
                <c:pt idx="8">
                  <c:v>24140.902046399999</c:v>
                </c:pt>
                <c:pt idx="9">
                  <c:v>23202.563097599999</c:v>
                </c:pt>
                <c:pt idx="10">
                  <c:v>22264.2241488</c:v>
                </c:pt>
                <c:pt idx="11">
                  <c:v>21837.706444799998</c:v>
                </c:pt>
                <c:pt idx="12">
                  <c:v>21325.885200000001</c:v>
                </c:pt>
                <c:pt idx="13">
                  <c:v>21325.885200000001</c:v>
                </c:pt>
                <c:pt idx="14">
                  <c:v>22264.2241488</c:v>
                </c:pt>
                <c:pt idx="15">
                  <c:v>23202.563097599999</c:v>
                </c:pt>
                <c:pt idx="16">
                  <c:v>25164.544535999998</c:v>
                </c:pt>
                <c:pt idx="17">
                  <c:v>27041.2224336</c:v>
                </c:pt>
                <c:pt idx="18">
                  <c:v>27041.2224336</c:v>
                </c:pt>
                <c:pt idx="19">
                  <c:v>27553.043678399998</c:v>
                </c:pt>
                <c:pt idx="20">
                  <c:v>28917.900331199999</c:v>
                </c:pt>
                <c:pt idx="21">
                  <c:v>29856.239279999998</c:v>
                </c:pt>
                <c:pt idx="22">
                  <c:v>30368.060524799999</c:v>
                </c:pt>
                <c:pt idx="23">
                  <c:v>30794.578228799997</c:v>
                </c:pt>
                <c:pt idx="24">
                  <c:v>32159.434881599998</c:v>
                </c:pt>
                <c:pt idx="25">
                  <c:v>32671.2561264</c:v>
                </c:pt>
                <c:pt idx="26">
                  <c:v>32671.2561264</c:v>
                </c:pt>
                <c:pt idx="27">
                  <c:v>32671.2561264</c:v>
                </c:pt>
                <c:pt idx="28">
                  <c:v>33183.077371200001</c:v>
                </c:pt>
                <c:pt idx="29">
                  <c:v>33609.595075199999</c:v>
                </c:pt>
                <c:pt idx="30">
                  <c:v>31221.095932799999</c:v>
                </c:pt>
                <c:pt idx="31">
                  <c:v>27979.561382399999</c:v>
                </c:pt>
                <c:pt idx="32">
                  <c:v>25591.062239999999</c:v>
                </c:pt>
                <c:pt idx="33">
                  <c:v>23629.080801599997</c:v>
                </c:pt>
                <c:pt idx="34">
                  <c:v>21752.402903999999</c:v>
                </c:pt>
                <c:pt idx="35">
                  <c:v>21325.885200000001</c:v>
                </c:pt>
                <c:pt idx="36">
                  <c:v>20899.367495999999</c:v>
                </c:pt>
                <c:pt idx="37">
                  <c:v>19961.0285472</c:v>
                </c:pt>
                <c:pt idx="38">
                  <c:v>19961.0285472</c:v>
                </c:pt>
                <c:pt idx="39">
                  <c:v>20899.367495999999</c:v>
                </c:pt>
                <c:pt idx="40">
                  <c:v>22264.2241488</c:v>
                </c:pt>
                <c:pt idx="41">
                  <c:v>22690.741852799998</c:v>
                </c:pt>
                <c:pt idx="42">
                  <c:v>22690.741852799998</c:v>
                </c:pt>
                <c:pt idx="43">
                  <c:v>22690.741852799998</c:v>
                </c:pt>
                <c:pt idx="44">
                  <c:v>23202.563097599999</c:v>
                </c:pt>
                <c:pt idx="45">
                  <c:v>24140.902046399999</c:v>
                </c:pt>
                <c:pt idx="46">
                  <c:v>25079.240995199998</c:v>
                </c:pt>
                <c:pt idx="47">
                  <c:v>25591.062239999999</c:v>
                </c:pt>
                <c:pt idx="48">
                  <c:v>26102.883484800001</c:v>
                </c:pt>
                <c:pt idx="49">
                  <c:v>26102.883484800001</c:v>
                </c:pt>
                <c:pt idx="50">
                  <c:v>25591.062239999999</c:v>
                </c:pt>
                <c:pt idx="51">
                  <c:v>25591.062239999999</c:v>
                </c:pt>
                <c:pt idx="52">
                  <c:v>25079.240995199998</c:v>
                </c:pt>
                <c:pt idx="53">
                  <c:v>24567.4197504</c:v>
                </c:pt>
                <c:pt idx="54">
                  <c:v>23629.080801599997</c:v>
                </c:pt>
                <c:pt idx="55">
                  <c:v>20387.546251199998</c:v>
                </c:pt>
                <c:pt idx="56">
                  <c:v>16634.190456</c:v>
                </c:pt>
                <c:pt idx="57">
                  <c:v>14245.691313599998</c:v>
                </c:pt>
                <c:pt idx="58">
                  <c:v>13733.870068799999</c:v>
                </c:pt>
                <c:pt idx="59">
                  <c:v>14160.387772799999</c:v>
                </c:pt>
                <c:pt idx="60">
                  <c:v>13733.870068799999</c:v>
                </c:pt>
                <c:pt idx="61">
                  <c:v>13733.870068799999</c:v>
                </c:pt>
                <c:pt idx="62">
                  <c:v>15098.7267216</c:v>
                </c:pt>
                <c:pt idx="63">
                  <c:v>16037.065670399999</c:v>
                </c:pt>
                <c:pt idx="64">
                  <c:v>16548.886915200001</c:v>
                </c:pt>
                <c:pt idx="65">
                  <c:v>17060.708159999998</c:v>
                </c:pt>
                <c:pt idx="66">
                  <c:v>17060.708159999998</c:v>
                </c:pt>
                <c:pt idx="67">
                  <c:v>16548.886915200001</c:v>
                </c:pt>
                <c:pt idx="68">
                  <c:v>16548.886915200001</c:v>
                </c:pt>
                <c:pt idx="69">
                  <c:v>16548.886915200001</c:v>
                </c:pt>
                <c:pt idx="70">
                  <c:v>16548.886915200001</c:v>
                </c:pt>
                <c:pt idx="71">
                  <c:v>17060.708159999998</c:v>
                </c:pt>
                <c:pt idx="72">
                  <c:v>17060.708159999998</c:v>
                </c:pt>
                <c:pt idx="73">
                  <c:v>17060.708159999998</c:v>
                </c:pt>
                <c:pt idx="74">
                  <c:v>17060.708159999998</c:v>
                </c:pt>
                <c:pt idx="75">
                  <c:v>17999.047108799998</c:v>
                </c:pt>
                <c:pt idx="76">
                  <c:v>18937.386057600001</c:v>
                </c:pt>
                <c:pt idx="77">
                  <c:v>18937.386057600001</c:v>
                </c:pt>
                <c:pt idx="78">
                  <c:v>17487.225864</c:v>
                </c:pt>
                <c:pt idx="79">
                  <c:v>16037.065670399999</c:v>
                </c:pt>
                <c:pt idx="80">
                  <c:v>15098.7267216</c:v>
                </c:pt>
                <c:pt idx="81">
                  <c:v>14160.387772799999</c:v>
                </c:pt>
                <c:pt idx="82">
                  <c:v>14160.387772799999</c:v>
                </c:pt>
                <c:pt idx="83">
                  <c:v>14160.387772799999</c:v>
                </c:pt>
                <c:pt idx="84">
                  <c:v>14160.387772799999</c:v>
                </c:pt>
                <c:pt idx="85">
                  <c:v>14160.387772799999</c:v>
                </c:pt>
                <c:pt idx="86">
                  <c:v>14160.387772799999</c:v>
                </c:pt>
                <c:pt idx="87">
                  <c:v>14160.387772799999</c:v>
                </c:pt>
                <c:pt idx="88">
                  <c:v>14160.387772799999</c:v>
                </c:pt>
                <c:pt idx="89">
                  <c:v>14160.387772799999</c:v>
                </c:pt>
                <c:pt idx="90">
                  <c:v>14160.387772799999</c:v>
                </c:pt>
                <c:pt idx="91">
                  <c:v>14160.387772799999</c:v>
                </c:pt>
                <c:pt idx="92">
                  <c:v>14160.387772799999</c:v>
                </c:pt>
                <c:pt idx="93">
                  <c:v>14160.387772799999</c:v>
                </c:pt>
                <c:pt idx="94">
                  <c:v>14160.387772799999</c:v>
                </c:pt>
                <c:pt idx="95">
                  <c:v>14160.387772799999</c:v>
                </c:pt>
                <c:pt idx="96">
                  <c:v>14160.387772799999</c:v>
                </c:pt>
                <c:pt idx="97">
                  <c:v>14160.387772799999</c:v>
                </c:pt>
                <c:pt idx="98">
                  <c:v>14160.387772799999</c:v>
                </c:pt>
                <c:pt idx="99">
                  <c:v>14160.387772799999</c:v>
                </c:pt>
                <c:pt idx="100">
                  <c:v>14672.2090176</c:v>
                </c:pt>
                <c:pt idx="101">
                  <c:v>15610.547966399999</c:v>
                </c:pt>
                <c:pt idx="102">
                  <c:v>15610.547966399999</c:v>
                </c:pt>
                <c:pt idx="103">
                  <c:v>13733.870068799999</c:v>
                </c:pt>
                <c:pt idx="104">
                  <c:v>12283.709875199904</c:v>
                </c:pt>
                <c:pt idx="105">
                  <c:v>11857.192171199904</c:v>
                </c:pt>
                <c:pt idx="106">
                  <c:v>11430.674467199904</c:v>
                </c:pt>
                <c:pt idx="107">
                  <c:v>10918.853222399905</c:v>
                </c:pt>
                <c:pt idx="108">
                  <c:v>10918.853222399905</c:v>
                </c:pt>
                <c:pt idx="109">
                  <c:v>10918.853222399905</c:v>
                </c:pt>
                <c:pt idx="110">
                  <c:v>10918.853222399905</c:v>
                </c:pt>
                <c:pt idx="111">
                  <c:v>11430.674467199904</c:v>
                </c:pt>
                <c:pt idx="112">
                  <c:v>11857.192171199904</c:v>
                </c:pt>
                <c:pt idx="113">
                  <c:v>12283.709875199904</c:v>
                </c:pt>
                <c:pt idx="114">
                  <c:v>12283.709875199904</c:v>
                </c:pt>
                <c:pt idx="115">
                  <c:v>12283.709875199904</c:v>
                </c:pt>
                <c:pt idx="116">
                  <c:v>12795.53112</c:v>
                </c:pt>
                <c:pt idx="117">
                  <c:v>14245.691313599998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979008"/>
        <c:axId val="186979400"/>
      </c:areaChart>
      <c:lineChart>
        <c:grouping val="standard"/>
        <c:varyColors val="0"/>
        <c:ser>
          <c:idx val="0"/>
          <c:order val="0"/>
          <c:tx>
            <c:v>Useful Gains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CombiSys_Hourly!$T$4:$T$123</c:f>
              <c:numCache>
                <c:formatCode>General</c:formatCode>
                <c:ptCount val="118"/>
                <c:pt idx="10">
                  <c:v>1</c:v>
                </c:pt>
                <c:pt idx="34">
                  <c:v>2</c:v>
                </c:pt>
                <c:pt idx="58">
                  <c:v>3</c:v>
                </c:pt>
                <c:pt idx="82">
                  <c:v>4</c:v>
                </c:pt>
                <c:pt idx="106">
                  <c:v>5</c:v>
                </c:pt>
              </c:numCache>
              <c:extLst/>
            </c:numRef>
          </c:cat>
          <c:val>
            <c:numRef>
              <c:f>CombiSys_Hourly!$U$4:$U$123</c:f>
              <c:numCache>
                <c:formatCode>_(* #,##0.00_);_(* \(#,##0.00\);_(* "-"??_);_(@_)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17046.437831622374</c:v>
                </c:pt>
                <c:pt idx="7">
                  <c:v>64892.339314372766</c:v>
                </c:pt>
                <c:pt idx="8">
                  <c:v>102650.80199749587</c:v>
                </c:pt>
                <c:pt idx="9">
                  <c:v>122704.85429311908</c:v>
                </c:pt>
                <c:pt idx="10">
                  <c:v>123405.88550966066</c:v>
                </c:pt>
                <c:pt idx="11">
                  <c:v>106323.75646511088</c:v>
                </c:pt>
                <c:pt idx="12">
                  <c:v>74606.252468937106</c:v>
                </c:pt>
                <c:pt idx="13">
                  <c:v>27383.938849592814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56758.469120922309</c:v>
                </c:pt>
                <c:pt idx="32">
                  <c:v>56881.849978748563</c:v>
                </c:pt>
                <c:pt idx="33">
                  <c:v>61292.971004105573</c:v>
                </c:pt>
                <c:pt idx="34">
                  <c:v>65999.236611013301</c:v>
                </c:pt>
                <c:pt idx="35">
                  <c:v>52869.54913532496</c:v>
                </c:pt>
                <c:pt idx="36">
                  <c:v>0</c:v>
                </c:pt>
                <c:pt idx="37">
                  <c:v>11412.971772300631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10451.088037239979</c:v>
                </c:pt>
                <c:pt idx="56">
                  <c:v>33734.420499221698</c:v>
                </c:pt>
                <c:pt idx="57">
                  <c:v>54348.290394029093</c:v>
                </c:pt>
                <c:pt idx="58">
                  <c:v>35028.755656364723</c:v>
                </c:pt>
                <c:pt idx="59">
                  <c:v>0</c:v>
                </c:pt>
                <c:pt idx="60">
                  <c:v>20523.252826768789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7415.7098388832555</c:v>
                </c:pt>
                <c:pt idx="104">
                  <c:v>0</c:v>
                </c:pt>
                <c:pt idx="105">
                  <c:v>8675.9011334210918</c:v>
                </c:pt>
                <c:pt idx="106">
                  <c:v>0</c:v>
                </c:pt>
                <c:pt idx="107">
                  <c:v>7913.9475024600224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</c:numCache>
              <c:extLst/>
            </c:numRef>
          </c:val>
          <c:smooth val="0"/>
        </c:ser>
        <c:ser>
          <c:idx val="1"/>
          <c:order val="1"/>
          <c:tx>
            <c:v>Aux Heat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CombiSys_Hourly!$T$4:$T$123</c:f>
              <c:numCache>
                <c:formatCode>General</c:formatCode>
                <c:ptCount val="118"/>
                <c:pt idx="10">
                  <c:v>1</c:v>
                </c:pt>
                <c:pt idx="34">
                  <c:v>2</c:v>
                </c:pt>
                <c:pt idx="58">
                  <c:v>3</c:v>
                </c:pt>
                <c:pt idx="82">
                  <c:v>4</c:v>
                </c:pt>
                <c:pt idx="106">
                  <c:v>5</c:v>
                </c:pt>
              </c:numCache>
              <c:extLst/>
            </c:numRef>
          </c:cat>
          <c:val>
            <c:numRef>
              <c:f>CombiSys_Hourly!$X$4:$X$123</c:f>
              <c:numCache>
                <c:formatCode>_(* #,##0.00_);_(* \(#,##0.00\);_(* "-"??_);_(@_)</c:formatCode>
                <c:ptCount val="118"/>
                <c:pt idx="0">
                  <c:v>1169.1206172321811</c:v>
                </c:pt>
                <c:pt idx="1">
                  <c:v>1962.8119642343472</c:v>
                </c:pt>
                <c:pt idx="2">
                  <c:v>2848.4223252565334</c:v>
                </c:pt>
                <c:pt idx="3">
                  <c:v>3945.8546088225826</c:v>
                </c:pt>
                <c:pt idx="4">
                  <c:v>4888.1473894655246</c:v>
                </c:pt>
                <c:pt idx="5">
                  <c:v>8016.0101143955599</c:v>
                </c:pt>
                <c:pt idx="6">
                  <c:v>17425.526770988676</c:v>
                </c:pt>
                <c:pt idx="7">
                  <c:v>12123.904392066595</c:v>
                </c:pt>
                <c:pt idx="8">
                  <c:v>8396.5693663658785</c:v>
                </c:pt>
                <c:pt idx="9">
                  <c:v>5282.2397774182109</c:v>
                </c:pt>
                <c:pt idx="10">
                  <c:v>3306.7671665332259</c:v>
                </c:pt>
                <c:pt idx="11">
                  <c:v>1055.5121692320786</c:v>
                </c:pt>
                <c:pt idx="12">
                  <c:v>0</c:v>
                </c:pt>
                <c:pt idx="13">
                  <c:v>0</c:v>
                </c:pt>
                <c:pt idx="14">
                  <c:v>62.362754448581768</c:v>
                </c:pt>
                <c:pt idx="15">
                  <c:v>107.36926073609723</c:v>
                </c:pt>
                <c:pt idx="16">
                  <c:v>280.59866647881216</c:v>
                </c:pt>
                <c:pt idx="17">
                  <c:v>511.09083923461822</c:v>
                </c:pt>
                <c:pt idx="18">
                  <c:v>561.88989293782117</c:v>
                </c:pt>
                <c:pt idx="19">
                  <c:v>808.49974973702842</c:v>
                </c:pt>
                <c:pt idx="20">
                  <c:v>1159.1905907998741</c:v>
                </c:pt>
                <c:pt idx="21">
                  <c:v>1588.5905696775058</c:v>
                </c:pt>
                <c:pt idx="22">
                  <c:v>2084.1991530963965</c:v>
                </c:pt>
                <c:pt idx="23">
                  <c:v>2655.1254425670181</c:v>
                </c:pt>
                <c:pt idx="24">
                  <c:v>3414.4910579637485</c:v>
                </c:pt>
                <c:pt idx="25">
                  <c:v>4195.6690647863397</c:v>
                </c:pt>
                <c:pt idx="26">
                  <c:v>4978.9153980537149</c:v>
                </c:pt>
                <c:pt idx="27">
                  <c:v>5805.8274132185061</c:v>
                </c:pt>
                <c:pt idx="28">
                  <c:v>6779.9044269573924</c:v>
                </c:pt>
                <c:pt idx="29">
                  <c:v>10565.972981726276</c:v>
                </c:pt>
                <c:pt idx="30">
                  <c:v>11560.291510984382</c:v>
                </c:pt>
                <c:pt idx="31">
                  <c:v>12494.72151395766</c:v>
                </c:pt>
                <c:pt idx="32">
                  <c:v>12008.582608337196</c:v>
                </c:pt>
                <c:pt idx="33">
                  <c:v>9803.9786294987825</c:v>
                </c:pt>
                <c:pt idx="34">
                  <c:v>9855.7857352901174</c:v>
                </c:pt>
                <c:pt idx="35">
                  <c:v>8799.998519935989</c:v>
                </c:pt>
                <c:pt idx="36">
                  <c:v>6707.2140188443627</c:v>
                </c:pt>
                <c:pt idx="37">
                  <c:v>7058.6579860157826</c:v>
                </c:pt>
                <c:pt idx="38">
                  <c:v>7245.4473821316151</c:v>
                </c:pt>
                <c:pt idx="39">
                  <c:v>7610.7738689948856</c:v>
                </c:pt>
                <c:pt idx="40">
                  <c:v>12171.489197877578</c:v>
                </c:pt>
                <c:pt idx="41">
                  <c:v>12429.055817851122</c:v>
                </c:pt>
                <c:pt idx="42">
                  <c:v>8457.3463188205733</c:v>
                </c:pt>
                <c:pt idx="43">
                  <c:v>8553.0276119702339</c:v>
                </c:pt>
                <c:pt idx="44">
                  <c:v>8864.1631882856309</c:v>
                </c:pt>
                <c:pt idx="45">
                  <c:v>9369.8642950990961</c:v>
                </c:pt>
                <c:pt idx="46">
                  <c:v>9914.8709534725203</c:v>
                </c:pt>
                <c:pt idx="47">
                  <c:v>10329.940287954156</c:v>
                </c:pt>
                <c:pt idx="48">
                  <c:v>10781.164293176269</c:v>
                </c:pt>
                <c:pt idx="49">
                  <c:v>11050.394600609488</c:v>
                </c:pt>
                <c:pt idx="50">
                  <c:v>11115.257047365591</c:v>
                </c:pt>
                <c:pt idx="51">
                  <c:v>11412.152146191105</c:v>
                </c:pt>
                <c:pt idx="52">
                  <c:v>11487.163106571459</c:v>
                </c:pt>
                <c:pt idx="53">
                  <c:v>16826.221773453235</c:v>
                </c:pt>
                <c:pt idx="54">
                  <c:v>17006.408104503738</c:v>
                </c:pt>
                <c:pt idx="55">
                  <c:v>12895.714797960629</c:v>
                </c:pt>
                <c:pt idx="56">
                  <c:v>10750.012535497073</c:v>
                </c:pt>
                <c:pt idx="57">
                  <c:v>8397.9671663813097</c:v>
                </c:pt>
                <c:pt idx="58">
                  <c:v>10761.770574318565</c:v>
                </c:pt>
                <c:pt idx="59">
                  <c:v>10943.42555632712</c:v>
                </c:pt>
                <c:pt idx="60">
                  <c:v>7740.7408626992737</c:v>
                </c:pt>
                <c:pt idx="61">
                  <c:v>7786.4430806599439</c:v>
                </c:pt>
                <c:pt idx="62">
                  <c:v>8572.9827880340108</c:v>
                </c:pt>
                <c:pt idx="63">
                  <c:v>9120.8809566647506</c:v>
                </c:pt>
                <c:pt idx="64">
                  <c:v>15700.960797000233</c:v>
                </c:pt>
                <c:pt idx="65">
                  <c:v>16047.789638476395</c:v>
                </c:pt>
                <c:pt idx="66">
                  <c:v>9796.8257103564792</c:v>
                </c:pt>
                <c:pt idx="67">
                  <c:v>9540.78671517572</c:v>
                </c:pt>
                <c:pt idx="68">
                  <c:v>9583.5480313835324</c:v>
                </c:pt>
                <c:pt idx="69">
                  <c:v>9631.4237169354092</c:v>
                </c:pt>
                <c:pt idx="70">
                  <c:v>9684.3084362650061</c:v>
                </c:pt>
                <c:pt idx="71">
                  <c:v>10044.163282862817</c:v>
                </c:pt>
                <c:pt idx="72">
                  <c:v>10110.272175091639</c:v>
                </c:pt>
                <c:pt idx="73">
                  <c:v>10181.325492286705</c:v>
                </c:pt>
                <c:pt idx="74">
                  <c:v>10257.087969432137</c:v>
                </c:pt>
                <c:pt idx="75">
                  <c:v>10907.951245544524</c:v>
                </c:pt>
                <c:pt idx="76">
                  <c:v>11577.221618441174</c:v>
                </c:pt>
                <c:pt idx="77">
                  <c:v>18516.497225502553</c:v>
                </c:pt>
                <c:pt idx="78">
                  <c:v>17876.944519004468</c:v>
                </c:pt>
                <c:pt idx="79">
                  <c:v>10185.360408414719</c:v>
                </c:pt>
                <c:pt idx="80">
                  <c:v>9676.1839720464704</c:v>
                </c:pt>
                <c:pt idx="81">
                  <c:v>9154.0603387270621</c:v>
                </c:pt>
                <c:pt idx="82">
                  <c:v>12836.230960454162</c:v>
                </c:pt>
                <c:pt idx="83">
                  <c:v>12986.016865536543</c:v>
                </c:pt>
                <c:pt idx="84">
                  <c:v>9450.641103127904</c:v>
                </c:pt>
                <c:pt idx="85">
                  <c:v>9534.7937970444127</c:v>
                </c:pt>
                <c:pt idx="86">
                  <c:v>9619.9584570694406</c:v>
                </c:pt>
                <c:pt idx="87">
                  <c:v>9705.9320098700464</c:v>
                </c:pt>
                <c:pt idx="88">
                  <c:v>17449.944305265719</c:v>
                </c:pt>
                <c:pt idx="89">
                  <c:v>17712.319953964077</c:v>
                </c:pt>
                <c:pt idx="90">
                  <c:v>10089.260946211745</c:v>
                </c:pt>
                <c:pt idx="91">
                  <c:v>10179.067564987599</c:v>
                </c:pt>
                <c:pt idx="92">
                  <c:v>10269.20759580511</c:v>
                </c:pt>
                <c:pt idx="93">
                  <c:v>10359.474847405125</c:v>
                </c:pt>
                <c:pt idx="94">
                  <c:v>10449.681132059819</c:v>
                </c:pt>
                <c:pt idx="95">
                  <c:v>10539.655039663845</c:v>
                </c:pt>
                <c:pt idx="96">
                  <c:v>10629.240787605189</c:v>
                </c:pt>
                <c:pt idx="97">
                  <c:v>10718.297141949286</c:v>
                </c:pt>
                <c:pt idx="98">
                  <c:v>10806.696405723676</c:v>
                </c:pt>
                <c:pt idx="99">
                  <c:v>10894.323470337227</c:v>
                </c:pt>
                <c:pt idx="100">
                  <c:v>11379.430285223787</c:v>
                </c:pt>
                <c:pt idx="101">
                  <c:v>20861.648452463101</c:v>
                </c:pt>
                <c:pt idx="102">
                  <c:v>21144.071566712399</c:v>
                </c:pt>
                <c:pt idx="103">
                  <c:v>12034.802091768108</c:v>
                </c:pt>
                <c:pt idx="104">
                  <c:v>11077.675297864245</c:v>
                </c:pt>
                <c:pt idx="105">
                  <c:v>10662.010813863717</c:v>
                </c:pt>
                <c:pt idx="106">
                  <c:v>15200.03837342463</c:v>
                </c:pt>
                <c:pt idx="107">
                  <c:v>14748.502216432291</c:v>
                </c:pt>
                <c:pt idx="108">
                  <c:v>9813.3692728484421</c:v>
                </c:pt>
                <c:pt idx="109">
                  <c:v>9818.3614494095964</c:v>
                </c:pt>
                <c:pt idx="110">
                  <c:v>9823.4574213569304</c:v>
                </c:pt>
                <c:pt idx="111">
                  <c:v>10289.429196548395</c:v>
                </c:pt>
                <c:pt idx="112">
                  <c:v>20583.282699081508</c:v>
                </c:pt>
                <c:pt idx="113">
                  <c:v>20984.375792837298</c:v>
                </c:pt>
                <c:pt idx="114">
                  <c:v>11082.625790588496</c:v>
                </c:pt>
                <c:pt idx="115">
                  <c:v>11091.883174188253</c:v>
                </c:pt>
                <c:pt idx="116">
                  <c:v>11564.600309056717</c:v>
                </c:pt>
                <c:pt idx="117">
                  <c:v>12888.437089346251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79008"/>
        <c:axId val="186979400"/>
      </c:lineChart>
      <c:catAx>
        <c:axId val="1869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9400"/>
        <c:crosses val="autoZero"/>
        <c:auto val="1"/>
        <c:lblAlgn val="ctr"/>
        <c:lblOffset val="100"/>
        <c:tickMarkSkip val="1"/>
        <c:noMultiLvlLbl val="0"/>
      </c:catAx>
      <c:valAx>
        <c:axId val="186979400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Btu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79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EC1E6-B2FB-4448-96D6-2F553435677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DE0A-5976-4F1E-9369-AAE9E3C8E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1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5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2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2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5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8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1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4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8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DE0A-5976-4F1E-9369-AAE9E3C8E3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205686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858092" y="762000"/>
            <a:ext cx="6581966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7158" y="1298448"/>
            <a:ext cx="16459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5034" y="4670246"/>
            <a:ext cx="16459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8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2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50" y="990600"/>
            <a:ext cx="63436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2802" y="868680"/>
            <a:ext cx="16459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1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9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0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02" y="1298448"/>
            <a:ext cx="16459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3950" y="4672584"/>
            <a:ext cx="16459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0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2802" y="868680"/>
            <a:ext cx="78181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90770" y="868680"/>
            <a:ext cx="78181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1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2802" y="1023586"/>
            <a:ext cx="78181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2802" y="1930936"/>
            <a:ext cx="78181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591542" y="1023587"/>
            <a:ext cx="78181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591542" y="1930936"/>
            <a:ext cx="78181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7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0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143000"/>
            <a:ext cx="63779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2802" y="868680"/>
            <a:ext cx="16459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494176"/>
            <a:ext cx="63779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143000"/>
            <a:ext cx="63779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33949" y="767419"/>
            <a:ext cx="18259268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493008"/>
            <a:ext cx="63779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2979" y="6356351"/>
            <a:ext cx="133009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774807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068" y="1123838"/>
            <a:ext cx="6631835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585694" y="758952"/>
            <a:ext cx="864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5853" y="864108"/>
            <a:ext cx="16459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546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05854" y="6356351"/>
            <a:ext cx="13300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26805" y="6356351"/>
            <a:ext cx="3444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124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0" y="762000"/>
            <a:ext cx="7112000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48800" y="685800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+mj-lt"/>
              </a:rPr>
              <a:t>The Ed Roberts Campus</a:t>
            </a:r>
          </a:p>
          <a:p>
            <a:pPr algn="r"/>
            <a:r>
              <a:rPr lang="en-US" sz="2400" dirty="0" smtClean="0">
                <a:latin typeface="+mj-lt"/>
              </a:rPr>
              <a:t>Berkeley, CA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400" y="3657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Anderson Clemenceau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Mechanical Option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 smtClean="0">
                <a:latin typeface="Century Schoolbook" panose="02040604050505020304" pitchFamily="18" charset="0"/>
              </a:rPr>
              <a:t>Penn State A.E. Senior Thesis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April 14, 2015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8600" y="6135281"/>
            <a:ext cx="594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Leddy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Maytum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Stacy Architects,  Photo by Tim Griffith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07675732"/>
              </p:ext>
            </p:extLst>
          </p:nvPr>
        </p:nvGraphicFramePr>
        <p:xfrm>
          <a:off x="20040600" y="1066800"/>
          <a:ext cx="6486728" cy="461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25343"/>
              </p:ext>
            </p:extLst>
          </p:nvPr>
        </p:nvGraphicFramePr>
        <p:xfrm>
          <a:off x="14097000" y="3581400"/>
          <a:ext cx="5410200" cy="287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884723"/>
              </p:ext>
            </p:extLst>
          </p:nvPr>
        </p:nvGraphicFramePr>
        <p:xfrm>
          <a:off x="14249400" y="462024"/>
          <a:ext cx="5334000" cy="305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86800" y="1066800"/>
            <a:ext cx="6248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Trace 700 Model vs. Real Building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Energy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~30% Less Electricity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~30% More Gas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93346"/>
              </p:ext>
            </p:extLst>
          </p:nvPr>
        </p:nvGraphicFramePr>
        <p:xfrm>
          <a:off x="8482290" y="1981904"/>
          <a:ext cx="5181599" cy="19072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4713"/>
                <a:gridCol w="1845501"/>
                <a:gridCol w="2271385"/>
              </a:tblGrid>
              <a:tr h="637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 anchor="ctr"/>
                </a:tc>
              </a:tr>
              <a:tr h="6293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 Tons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Tons</a:t>
                      </a:r>
                      <a:endParaRPr lang="en-US" dirty="0"/>
                    </a:p>
                  </a:txBody>
                  <a:tcPr anchor="ctr"/>
                </a:tc>
              </a:tr>
              <a:tr h="637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2,200 MBH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 MBH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34782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25605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1221" y="1460585"/>
            <a:ext cx="41649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VRF Heat Recovery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Air-cooled Condenser (Outdoor) Unit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Variable-Speed Scroll Compressor</a:t>
            </a: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Simultaneous Cooling And Heating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Heat Recovery Between Indoor Units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910" y="720671"/>
            <a:ext cx="6705600" cy="5527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572824" y="4983025"/>
            <a:ext cx="3976915" cy="1199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377539" y="1094675"/>
            <a:ext cx="4001152" cy="88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005610" y="5887675"/>
            <a:ext cx="83142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05610" y="6248400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Johnson Controls</a:t>
            </a: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07400" y="1017453"/>
            <a:ext cx="472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Ceiling-Mounted, Ducted Indoor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6,000-48,000 Btu/h Capacities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.32 in </a:t>
            </a:r>
            <a:r>
              <a:rPr lang="en-US" dirty="0" err="1" smtClean="0">
                <a:latin typeface="+mn-lt"/>
              </a:rPr>
              <a:t>wg</a:t>
            </a:r>
            <a:r>
              <a:rPr lang="en-US" dirty="0" smtClean="0">
                <a:latin typeface="+mn-lt"/>
              </a:rPr>
              <a:t> Static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175" y="2782750"/>
            <a:ext cx="4514850" cy="2200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107400" y="5043339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Johnson Controls</a:t>
            </a:r>
          </a:p>
          <a:p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7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58087"/>
              </p:ext>
            </p:extLst>
          </p:nvPr>
        </p:nvGraphicFramePr>
        <p:xfrm>
          <a:off x="19278600" y="1442625"/>
          <a:ext cx="6096000" cy="41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7"/>
                <a:gridCol w="2181543"/>
                <a:gridCol w="1117004"/>
                <a:gridCol w="1245196"/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Nominal Size of Outdoor Unit    [tons]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IEER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COP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780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VRF Zone 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26 (10+10+6)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780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VRF Zone 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22 (10+6+6)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763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VRF Zone 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 (6+6+6)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93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VRF Zone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28 (8+8+6+6)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3.87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42408"/>
            <a:ext cx="3490561" cy="426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1642408"/>
            <a:ext cx="3460342" cy="426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829675" y="737927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VRF Mechanical Zoning Plan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29675" y="5931293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First Floor</a:t>
            </a: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1200" y="5931293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Second Floor</a:t>
            </a: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9675" y="6316013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Leddy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Maytum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Stacy Architects</a:t>
            </a:r>
            <a:endParaRPr lang="en-US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91745" y="6316013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Leddy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Maytum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Stacy Architects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1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1295400"/>
            <a:ext cx="5000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Dedicated Outside Air System (DOAS)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Supplies Filtered, Dehumidified Ventilation 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Variable-Speed Fan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DX Cooling, Electric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91746"/>
              </p:ext>
            </p:extLst>
          </p:nvPr>
        </p:nvGraphicFramePr>
        <p:xfrm>
          <a:off x="13944600" y="1219200"/>
          <a:ext cx="8382000" cy="378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648"/>
                <a:gridCol w="1719734"/>
                <a:gridCol w="2261809"/>
                <a:gridCol w="2261809"/>
              </a:tblGrid>
              <a:tr h="943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 Required Airflow [cfm]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Model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DOAS Unit Nominal Airflow [cfm]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6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VRF Zone 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4,426.47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JDHA-210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2250-5500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6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VRF Zone 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5,480.2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JDHA-300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3750-8700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6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VRF Zone 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3,808.54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JDHA-210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2250-5500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6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VRF Zone 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5,867.72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JDHA-300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3750-8700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6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Lobby/Reception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2,503.64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JDHA-120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1500-3550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35389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91035918"/>
              </p:ext>
            </p:extLst>
          </p:nvPr>
        </p:nvGraphicFramePr>
        <p:xfrm>
          <a:off x="8229600" y="1329259"/>
          <a:ext cx="77247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32182"/>
              </p:ext>
            </p:extLst>
          </p:nvPr>
        </p:nvGraphicFramePr>
        <p:xfrm>
          <a:off x="16764000" y="1143000"/>
          <a:ext cx="9448800" cy="152400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36435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% Change in Utility Cost - WSHP vs. VRF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Aug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79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8.86%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5.55%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-2.40%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-13.90%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-17.26%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-26.34%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-30.78%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-26.67%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-28.40%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-18.22%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-5.59%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6.78%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126200" y="3962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Yearly Utility Cost Change: 14.3%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Yearly Savings: $23,200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41926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00" y="1048748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Life Cycle Cost Analysis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2014 Supplement to NIST Manual 135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Discount Rate: 3% 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18623"/>
              </p:ext>
            </p:extLst>
          </p:nvPr>
        </p:nvGraphicFramePr>
        <p:xfrm>
          <a:off x="15468600" y="1219200"/>
          <a:ext cx="9582150" cy="2514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94386"/>
                <a:gridCol w="2145621"/>
                <a:gridCol w="1779891"/>
                <a:gridCol w="1804272"/>
                <a:gridCol w="1657980"/>
              </a:tblGrid>
              <a:tr h="1846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Existing System Energy Costs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VRF Energy Costs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Net Savings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Investment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Discounted Payback Period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66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$4,336,036.32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$3,718,476.30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$617,560.02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$364,300.00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1308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5238" y="1242578"/>
            <a:ext cx="5176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Solar Thermal Water Heating System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Domestic Water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Radiant Floor Space Heating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Analysis: </a:t>
            </a:r>
            <a:r>
              <a:rPr lang="en-US" dirty="0" err="1" smtClean="0">
                <a:latin typeface="+mn-lt"/>
              </a:rPr>
              <a:t>CombiSys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Solar Thermal Water Heating Simulation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1239335"/>
            <a:ext cx="6553200" cy="3256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173200" y="46482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Solar Thermal Schematic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6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5238" y="1242578"/>
            <a:ext cx="5176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Solar Thermal Water Heating System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Domestic Water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Radiant Floor Space Heating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Analysis: </a:t>
            </a:r>
            <a:r>
              <a:rPr lang="en-US" dirty="0" err="1" smtClean="0">
                <a:latin typeface="+mn-lt"/>
              </a:rPr>
              <a:t>CombiSys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Solar Thermal Water Heating Simulation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86118" y="1242578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Inputs: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Area:  90 m</a:t>
            </a:r>
            <a:r>
              <a:rPr lang="en-US" sz="2000" baseline="30000" dirty="0">
                <a:latin typeface="+mn-lt"/>
              </a:rPr>
              <a:t>2 </a:t>
            </a:r>
            <a:r>
              <a:rPr lang="en-US" sz="2000" dirty="0">
                <a:latin typeface="+mn-lt"/>
              </a:rPr>
              <a:t>(970 ft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	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Performance Characteristics:  η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=0.687,  a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=1.505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-K], a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=0.011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</a:t>
            </a:r>
            <a:r>
              <a:rPr lang="en-US" sz="2000" dirty="0" smtClean="0">
                <a:latin typeface="+mn-lt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Dom</a:t>
            </a:r>
            <a:r>
              <a:rPr lang="en-US" sz="2000" dirty="0">
                <a:latin typeface="+mn-lt"/>
              </a:rPr>
              <a:t>. Hot Water Load:  </a:t>
            </a:r>
            <a:r>
              <a:rPr lang="en-US" sz="2000" dirty="0" smtClean="0">
                <a:latin typeface="+mn-lt"/>
              </a:rPr>
              <a:t>3 gal/d </a:t>
            </a:r>
            <a:r>
              <a:rPr lang="en-US" sz="2000" dirty="0">
                <a:latin typeface="+mn-lt"/>
              </a:rPr>
              <a:t>per occupant, 50 occupants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Space </a:t>
            </a:r>
            <a:r>
              <a:rPr lang="en-US" sz="2000" dirty="0">
                <a:latin typeface="+mn-lt"/>
              </a:rPr>
              <a:t>Loss </a:t>
            </a:r>
            <a:r>
              <a:rPr lang="en-US" sz="2000" dirty="0" smtClean="0">
                <a:latin typeface="+mn-lt"/>
              </a:rPr>
              <a:t>Coefficient: </a:t>
            </a:r>
            <a:r>
              <a:rPr lang="en-US" sz="2000" dirty="0">
                <a:latin typeface="+mn-lt"/>
              </a:rPr>
              <a:t>500 W/K (~1700 Btu/h/°F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28890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5238" y="1242578"/>
            <a:ext cx="5176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Solar Thermal Water Heating System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Domestic Water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Radiant Floor Space Heating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Analysis: </a:t>
            </a:r>
            <a:r>
              <a:rPr lang="en-US" dirty="0" err="1" smtClean="0">
                <a:latin typeface="+mn-lt"/>
              </a:rPr>
              <a:t>CombiSys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Solar Thermal Water Heating Simulation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86118" y="1242578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Inputs: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Area:  90 m</a:t>
            </a:r>
            <a:r>
              <a:rPr lang="en-US" sz="2000" baseline="30000" dirty="0">
                <a:latin typeface="+mn-lt"/>
              </a:rPr>
              <a:t>2 </a:t>
            </a:r>
            <a:r>
              <a:rPr lang="en-US" sz="2000" dirty="0">
                <a:latin typeface="+mn-lt"/>
              </a:rPr>
              <a:t>(970 ft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	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Performance Characteristics:  η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=0.687,  a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=1.505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-K], a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=0.011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</a:t>
            </a:r>
            <a:r>
              <a:rPr lang="en-US" sz="2000" dirty="0" smtClean="0">
                <a:latin typeface="+mn-lt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Dom</a:t>
            </a:r>
            <a:r>
              <a:rPr lang="en-US" sz="2000" dirty="0">
                <a:latin typeface="+mn-lt"/>
              </a:rPr>
              <a:t>. Hot Water Load:  </a:t>
            </a:r>
            <a:r>
              <a:rPr lang="en-US" sz="2000" dirty="0" smtClean="0">
                <a:latin typeface="+mn-lt"/>
              </a:rPr>
              <a:t>3 gal/d </a:t>
            </a:r>
            <a:r>
              <a:rPr lang="en-US" sz="2000" dirty="0">
                <a:latin typeface="+mn-lt"/>
              </a:rPr>
              <a:t>per occupant, 50 occupants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Space </a:t>
            </a:r>
            <a:r>
              <a:rPr lang="en-US" sz="2000" dirty="0">
                <a:latin typeface="+mn-lt"/>
              </a:rPr>
              <a:t>Loss </a:t>
            </a:r>
            <a:r>
              <a:rPr lang="en-US" sz="2000" dirty="0" smtClean="0">
                <a:latin typeface="+mn-lt"/>
              </a:rPr>
              <a:t>Coefficient: </a:t>
            </a:r>
            <a:r>
              <a:rPr lang="en-US" sz="2000" dirty="0">
                <a:latin typeface="+mn-lt"/>
              </a:rPr>
              <a:t>500 W/K (~1700 Btu/h/°F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69325869"/>
              </p:ext>
            </p:extLst>
          </p:nvPr>
        </p:nvGraphicFramePr>
        <p:xfrm>
          <a:off x="19434313" y="457362"/>
          <a:ext cx="5864087" cy="327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8600" y="4062070"/>
            <a:ext cx="3678584" cy="204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241000" y="4661461"/>
            <a:ext cx="3379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Gross Roof Area:</a:t>
            </a:r>
          </a:p>
          <a:p>
            <a:r>
              <a:rPr lang="en-US" dirty="0" smtClean="0">
                <a:latin typeface="+mn-lt"/>
              </a:rPr>
              <a:t> ~2,500 sq. ft.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1126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124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694" y="1719830"/>
            <a:ext cx="4648200" cy="3418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16000" y="2028616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ASHRAE Climate Zone 3C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99.6% Heating DB:  37°F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0.4% Cooling DB:  81.8°F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MCWB:  65°F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7694" y="5314172"/>
            <a:ext cx="2438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Google Maps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0" y="516472"/>
            <a:ext cx="4572000" cy="5589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193000" y="610572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Leddy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Maytum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Stacy Architects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10954" y="2292514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Inputs: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Area:  90 m</a:t>
            </a:r>
            <a:r>
              <a:rPr lang="en-US" sz="2000" baseline="30000" dirty="0">
                <a:latin typeface="+mn-lt"/>
              </a:rPr>
              <a:t>2 </a:t>
            </a:r>
            <a:r>
              <a:rPr lang="en-US" sz="2000" dirty="0">
                <a:latin typeface="+mn-lt"/>
              </a:rPr>
              <a:t>(970 ft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Performance Characteristics:  η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=0.687,  a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=1.505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-K], a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=0.011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</a:t>
            </a:r>
            <a:r>
              <a:rPr lang="en-US" sz="2000" dirty="0" smtClean="0">
                <a:latin typeface="+mn-lt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Dom</a:t>
            </a:r>
            <a:r>
              <a:rPr lang="en-US" sz="2000" dirty="0">
                <a:latin typeface="+mn-lt"/>
              </a:rPr>
              <a:t>. Hot Water Load:  </a:t>
            </a:r>
            <a:r>
              <a:rPr lang="en-US" sz="2000" dirty="0" smtClean="0">
                <a:latin typeface="+mn-lt"/>
              </a:rPr>
              <a:t>3 gal/d </a:t>
            </a:r>
            <a:r>
              <a:rPr lang="en-US" sz="2000" dirty="0">
                <a:latin typeface="+mn-lt"/>
              </a:rPr>
              <a:t>per occupant, 50 occupants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Space </a:t>
            </a:r>
            <a:r>
              <a:rPr lang="en-US" sz="2000" dirty="0">
                <a:latin typeface="+mn-lt"/>
              </a:rPr>
              <a:t>Loss </a:t>
            </a:r>
            <a:r>
              <a:rPr lang="en-US" sz="2000" dirty="0" smtClean="0">
                <a:latin typeface="+mn-lt"/>
              </a:rPr>
              <a:t>Coefficient: </a:t>
            </a:r>
            <a:r>
              <a:rPr lang="en-US" sz="2000" dirty="0">
                <a:latin typeface="+mn-lt"/>
              </a:rPr>
              <a:t>500 W/K (~1700 Btu/h/°F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0954" y="87296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CombiSys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Solar Thermal Simulation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252700909"/>
              </p:ext>
            </p:extLst>
          </p:nvPr>
        </p:nvGraphicFramePr>
        <p:xfrm>
          <a:off x="17145000" y="1143000"/>
          <a:ext cx="9448800" cy="459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44600" y="2290893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Avg. Solar Fraction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91%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Avg. Collector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24%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33921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78084278"/>
              </p:ext>
            </p:extLst>
          </p:nvPr>
        </p:nvGraphicFramePr>
        <p:xfrm>
          <a:off x="14478000" y="609601"/>
          <a:ext cx="11430000" cy="552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10954" y="2292514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Inputs: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Area:  90 m</a:t>
            </a:r>
            <a:r>
              <a:rPr lang="en-US" sz="2000" baseline="30000" dirty="0">
                <a:latin typeface="+mn-lt"/>
              </a:rPr>
              <a:t>2 </a:t>
            </a:r>
            <a:r>
              <a:rPr lang="en-US" sz="2000" dirty="0">
                <a:latin typeface="+mn-lt"/>
              </a:rPr>
              <a:t>(970 ft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)</a:t>
            </a:r>
          </a:p>
          <a:p>
            <a:r>
              <a:rPr lang="en-US" sz="2000" dirty="0">
                <a:latin typeface="+mn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Collector </a:t>
            </a:r>
            <a:r>
              <a:rPr lang="en-US" sz="2000" dirty="0">
                <a:latin typeface="+mn-lt"/>
              </a:rPr>
              <a:t>Performance Characteristics:  η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=0.687,  a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=1.505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-K], a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=0.011 [W/m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-K</a:t>
            </a:r>
            <a:r>
              <a:rPr lang="en-US" sz="2000" dirty="0" smtClean="0">
                <a:latin typeface="+mn-lt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Dom</a:t>
            </a:r>
            <a:r>
              <a:rPr lang="en-US" sz="2000" dirty="0">
                <a:latin typeface="+mn-lt"/>
              </a:rPr>
              <a:t>. Hot Water Load:  </a:t>
            </a:r>
            <a:r>
              <a:rPr lang="en-US" sz="2000" dirty="0" smtClean="0">
                <a:latin typeface="+mn-lt"/>
              </a:rPr>
              <a:t>3 gal/d </a:t>
            </a:r>
            <a:r>
              <a:rPr lang="en-US" sz="2000" dirty="0">
                <a:latin typeface="+mn-lt"/>
              </a:rPr>
              <a:t>per occupant, 50 occupants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Space </a:t>
            </a:r>
            <a:r>
              <a:rPr lang="en-US" sz="2000" dirty="0">
                <a:latin typeface="+mn-lt"/>
              </a:rPr>
              <a:t>Loss </a:t>
            </a:r>
            <a:r>
              <a:rPr lang="en-US" sz="2000" dirty="0" smtClean="0">
                <a:latin typeface="+mn-lt"/>
              </a:rPr>
              <a:t>Coefficient: </a:t>
            </a:r>
            <a:r>
              <a:rPr lang="en-US" sz="2000" dirty="0">
                <a:latin typeface="+mn-lt"/>
              </a:rPr>
              <a:t>500 W/K (~1700 Btu/h/°F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0954" y="87296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CombiSys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Solar Thermal Simulation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24251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0954" y="872967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Life Cycle Cost Analysis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12306"/>
              </p:ext>
            </p:extLst>
          </p:nvPr>
        </p:nvGraphicFramePr>
        <p:xfrm>
          <a:off x="8410954" y="1981200"/>
          <a:ext cx="7436529" cy="259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94386"/>
                <a:gridCol w="1779891"/>
                <a:gridCol w="1804272"/>
                <a:gridCol w="1657980"/>
              </a:tblGrid>
              <a:tr h="182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Yearly Cost Savings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Net Savings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Investment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Discounted Payback Period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763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$3,058.63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$80,074.93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~$75,000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25+ </a:t>
                      </a:r>
                      <a:r>
                        <a:rPr lang="en-US" sz="1800" u="none" strike="noStrike" dirty="0">
                          <a:effectLst/>
                        </a:rPr>
                        <a:t>Years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3983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15350" y="1689587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Peak 1-Hour Demand of 150 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Constant, Year-Round Load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0164" y="92014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Alternative Application:  </a:t>
            </a:r>
          </a:p>
          <a:p>
            <a:r>
              <a:rPr lang="en-US" dirty="0" smtClean="0">
                <a:latin typeface="+mn-lt"/>
              </a:rPr>
              <a:t>Domestic Hot Water Only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105367"/>
              </p:ext>
            </p:extLst>
          </p:nvPr>
        </p:nvGraphicFramePr>
        <p:xfrm>
          <a:off x="8305800" y="2731348"/>
          <a:ext cx="7924800" cy="337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08293"/>
              </p:ext>
            </p:extLst>
          </p:nvPr>
        </p:nvGraphicFramePr>
        <p:xfrm>
          <a:off x="17068800" y="1905000"/>
          <a:ext cx="7924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Solar Fraction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Collector Efficiency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Yearly Cost Savings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Payback Period</a:t>
                      </a:r>
                      <a:endParaRPr lang="en-US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~$25,000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Years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29277" y="164240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Mechanical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Variable Refrigerant Flow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Unit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Solar Thermal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System Sizing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3008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72776" y="1047259"/>
            <a:ext cx="5738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Current Roof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Structural Steel Framing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18 Gage </a:t>
            </a:r>
            <a:r>
              <a:rPr lang="en-US" sz="2000" dirty="0" err="1" smtClean="0">
                <a:latin typeface="+mn-lt"/>
              </a:rPr>
              <a:t>Verco</a:t>
            </a:r>
            <a:r>
              <a:rPr lang="en-US" sz="2000" dirty="0" smtClean="0">
                <a:latin typeface="+mn-lt"/>
              </a:rPr>
              <a:t> W3 Metal Decking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3-1/2” LW Concrete Topping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277" y="1642408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Roof Structure Redesign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Current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New Design Criteria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1027804"/>
            <a:ext cx="4267200" cy="4774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839545" y="5845000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Verco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Decking, Inc.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97623" y="1047259"/>
            <a:ext cx="5738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Current Roof Structure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Max </a:t>
            </a:r>
            <a:r>
              <a:rPr lang="en-US" sz="2000" dirty="0" err="1" smtClean="0">
                <a:latin typeface="+mn-lt"/>
              </a:rPr>
              <a:t>Unshored</a:t>
            </a:r>
            <a:r>
              <a:rPr lang="en-US" sz="2000" dirty="0" smtClean="0">
                <a:latin typeface="+mn-lt"/>
              </a:rPr>
              <a:t> Clear Span:  15’-7” @3-Span  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Allowable Superimposed Load for 11’-0” Span Condition: 207 </a:t>
            </a:r>
            <a:r>
              <a:rPr lang="en-US" sz="2000" dirty="0" err="1" smtClean="0">
                <a:latin typeface="+mn-lt"/>
              </a:rPr>
              <a:t>psf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0" y="3584243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Typical Framing Plan for South East Roof: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3 Spans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@10’-8”</a:t>
            </a:r>
          </a:p>
          <a:p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9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72776" y="1047259"/>
            <a:ext cx="57386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Current Roof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Structural Steel Framing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18 Gage </a:t>
            </a:r>
            <a:r>
              <a:rPr lang="en-US" sz="2000" dirty="0" err="1" smtClean="0">
                <a:latin typeface="+mn-lt"/>
              </a:rPr>
              <a:t>Verco</a:t>
            </a:r>
            <a:r>
              <a:rPr lang="en-US" sz="2000" dirty="0" smtClean="0">
                <a:latin typeface="+mn-lt"/>
              </a:rPr>
              <a:t> W3 Metal Decking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3-1/2” LW Concrete Topping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Solar Panel Array for DHW and Space </a:t>
            </a:r>
            <a:r>
              <a:rPr lang="en-US" sz="2000" dirty="0" smtClean="0">
                <a:latin typeface="+mn-lt"/>
              </a:rPr>
              <a:t>Heating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30 Panels at </a:t>
            </a:r>
            <a:r>
              <a:rPr lang="en-US" sz="2000" dirty="0" smtClean="0">
                <a:latin typeface="+mn-lt"/>
              </a:rPr>
              <a:t>225 </a:t>
            </a:r>
            <a:r>
              <a:rPr lang="en-US" sz="2000" dirty="0" err="1" smtClean="0">
                <a:latin typeface="+mn-lt"/>
              </a:rPr>
              <a:t>lb</a:t>
            </a:r>
            <a:r>
              <a:rPr lang="en-US" sz="2000" dirty="0" smtClean="0">
                <a:latin typeface="+mn-lt"/>
              </a:rPr>
              <a:t>/panel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Vertical Pull Force Due To Wind: ~</a:t>
            </a:r>
            <a:r>
              <a:rPr lang="en-US" sz="2000" dirty="0" smtClean="0">
                <a:latin typeface="+mn-lt"/>
              </a:rPr>
              <a:t>610 </a:t>
            </a:r>
            <a:r>
              <a:rPr lang="en-US" sz="2000" dirty="0" err="1">
                <a:latin typeface="+mn-lt"/>
              </a:rPr>
              <a:t>lb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Panel </a:t>
            </a:r>
            <a:r>
              <a:rPr lang="en-US" sz="2000" dirty="0">
                <a:latin typeface="+mn-lt"/>
              </a:rPr>
              <a:t>Area on Roof: </a:t>
            </a:r>
            <a:r>
              <a:rPr lang="en-US" sz="2000" dirty="0" smtClean="0">
                <a:latin typeface="+mn-lt"/>
              </a:rPr>
              <a:t>1,100 </a:t>
            </a:r>
            <a:r>
              <a:rPr lang="en-US" sz="2000" dirty="0" err="1" smtClean="0">
                <a:latin typeface="+mn-lt"/>
              </a:rPr>
              <a:t>sq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ft. 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Total Additional Load:  ~55 </a:t>
            </a:r>
            <a:r>
              <a:rPr lang="en-US" sz="2000" dirty="0" err="1" smtClean="0">
                <a:latin typeface="+mn-lt"/>
              </a:rPr>
              <a:t>psf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277" y="1642408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Roof Structure Redesign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Current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New Design Criteria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1047258"/>
            <a:ext cx="3276600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964401" y="1047258"/>
            <a:ext cx="6019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Vulcraft</a:t>
            </a:r>
            <a:r>
              <a:rPr lang="en-US" sz="2000" dirty="0" smtClean="0">
                <a:latin typeface="+mn-lt"/>
              </a:rPr>
              <a:t> Deck Manuals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3VLI Composite Deck, LW Concrete Topping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19 Gage, 2” Topping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Self-Weight: 35 </a:t>
            </a:r>
            <a:r>
              <a:rPr lang="en-US" sz="2000" dirty="0" err="1" smtClean="0">
                <a:latin typeface="+mn-lt"/>
              </a:rPr>
              <a:t>psf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Maximum SLL @10’-8” Spans:  105 </a:t>
            </a:r>
            <a:r>
              <a:rPr lang="en-US" sz="2000" dirty="0" err="1" smtClean="0">
                <a:latin typeface="+mn-lt"/>
              </a:rPr>
              <a:t>psf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9775" y="417145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Arup, San Francisco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6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2776" y="1047259"/>
            <a:ext cx="573862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Variable Refrigerant Flow System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First Cost: $364,300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Yearly Energy Savings: $23,200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Payback Period: 20 Years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Conclusion: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Not Recommended For A Complete Renovation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Could Be Considered For New Construction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8200" y="1047258"/>
            <a:ext cx="57386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Solar Thermal Water Heating System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Two Options: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Space Heating and DHW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First Cost: $75,000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Payback: 25+ Years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DHW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First Cost: $25,000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Payback: 18 Years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Conclusion: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Not Recommended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Could More Economical In Different Climate Conditions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4621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7154" y="1219200"/>
            <a:ext cx="50764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Water Source Heat Pump System With 100% Outdoor Air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Gas-fired Boilers Provide Hot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900 MBH (Each)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98% Efficiency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Cooling Towers Provide Chilled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100 Ton Capacity (Each)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9298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7154" y="1219200"/>
            <a:ext cx="50764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Water Source Heat Pump System With 100% Outdoor Air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Gas-fired Boilers Provide Hot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900 MBH (Each)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98% Efficiency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Cooling Towers Provide Chilled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100 Ton Capacity (Each)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325600" y="1219200"/>
            <a:ext cx="518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 Air Handling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3 Constant Air Volume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2 Variable Air Volume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Paired with Exhaust Fans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Water Source Heat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Total of 63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Range of Capacity: 0.75 – 3.25 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COP: 4.1 – 4.4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EER: 13.7 - 16.0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1560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7154" y="1219200"/>
            <a:ext cx="50764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Water Source Heat Pump System With 100% Outdoor Air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Gas-fired Boilers Provide Hot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900 MBH (Each)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98% Efficiency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Cooling Towers Provide Chilled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100 Ton Capacity (Each)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25600" y="1219200"/>
            <a:ext cx="518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 Air Handling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3 Constant Air Volume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2 Variable Air Volume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Paired with Exhaust Fans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Water Source Heat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Total of 63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Range of Capacity: 0.75 – 3.25 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COP: 4.1 – 4.4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EER: 13.7 - 16.0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735800" y="1219200"/>
            <a:ext cx="5045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Radiant Floor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0" y="1861956"/>
            <a:ext cx="3429000" cy="4191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29643" y="6077606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Leddy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Maytum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Stacy Architects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7154" y="1219200"/>
            <a:ext cx="50764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Water Source Heat Pump System With 100% Outdoor Air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Gas-fired Boilers Provide Hot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900 MBH (Each)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98% Efficiency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2 Cooling Towers Provide Chilled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100 Ton Capacity (Each)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25600" y="1219200"/>
            <a:ext cx="518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 Air Handling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3 Constant Air Volume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2 Variable Air Volume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Paired with Exhaust Fans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Water Source Heat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Total of 63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Range of Capacity: 0.75 – 3.25 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COP: 4.1 – 4.4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EER: 13.7 - 16.0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03609"/>
              </p:ext>
            </p:extLst>
          </p:nvPr>
        </p:nvGraphicFramePr>
        <p:xfrm>
          <a:off x="19888200" y="3429000"/>
          <a:ext cx="5883614" cy="256028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904932"/>
                <a:gridCol w="1387563"/>
                <a:gridCol w="1327232"/>
                <a:gridCol w="1110051"/>
                <a:gridCol w="1153836"/>
              </a:tblGrid>
              <a:tr h="963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Area Served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Coverage Area 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sqft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Cooling Cap. (MBH)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Heating Cap. (MBH)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83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Zone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Courtyard North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583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Zone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Courtyard South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430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Zone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Lobby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3350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735800" y="1219200"/>
            <a:ext cx="50454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Radiant Floor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Heating and Cooling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Serves Lobby and Courtyard Areas – 7,150 sq. ft.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7909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1066800"/>
            <a:ext cx="6248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Trace 700 Model vs. Real Building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Energy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~30% Less Electricity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~30% More Gas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93346"/>
              </p:ext>
            </p:extLst>
          </p:nvPr>
        </p:nvGraphicFramePr>
        <p:xfrm>
          <a:off x="8482290" y="1981904"/>
          <a:ext cx="5181599" cy="19072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4713"/>
                <a:gridCol w="1845501"/>
                <a:gridCol w="2271385"/>
              </a:tblGrid>
              <a:tr h="637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 anchor="ctr"/>
                </a:tc>
              </a:tr>
              <a:tr h="6293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 Tons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Tons</a:t>
                      </a:r>
                      <a:endParaRPr lang="en-US" dirty="0"/>
                    </a:p>
                  </a:txBody>
                  <a:tcPr anchor="ctr"/>
                </a:tc>
              </a:tr>
              <a:tr h="637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2,200 MBH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 MBH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13052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54" y="915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The Ed Roberts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05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Anderson Clemenceau – Mechanical Option</a:t>
            </a:r>
          </a:p>
          <a:p>
            <a:r>
              <a:rPr lang="en-US" sz="2000" dirty="0" smtClean="0">
                <a:latin typeface="+mj-lt"/>
              </a:rPr>
              <a:t>Senior Thesis 2015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25343"/>
              </p:ext>
            </p:extLst>
          </p:nvPr>
        </p:nvGraphicFramePr>
        <p:xfrm>
          <a:off x="14097000" y="3581400"/>
          <a:ext cx="5410200" cy="287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884723"/>
              </p:ext>
            </p:extLst>
          </p:nvPr>
        </p:nvGraphicFramePr>
        <p:xfrm>
          <a:off x="14249400" y="462024"/>
          <a:ext cx="5334000" cy="305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86800" y="1066800"/>
            <a:ext cx="6248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Trace 700 Model vs. Real Building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Energy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~30% Less Electricity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~30% More Gas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93346"/>
              </p:ext>
            </p:extLst>
          </p:nvPr>
        </p:nvGraphicFramePr>
        <p:xfrm>
          <a:off x="8482290" y="1981904"/>
          <a:ext cx="5181599" cy="19072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4713"/>
                <a:gridCol w="1845501"/>
                <a:gridCol w="2271385"/>
              </a:tblGrid>
              <a:tr h="637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 anchor="ctr"/>
                </a:tc>
              </a:tr>
              <a:tr h="6293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 Tons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Tons</a:t>
                      </a:r>
                      <a:endParaRPr lang="en-US" dirty="0"/>
                    </a:p>
                  </a:txBody>
                  <a:tcPr anchor="ctr"/>
                </a:tc>
              </a:tr>
              <a:tr h="637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2,200 MBH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 MBH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1460585"/>
            <a:ext cx="297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Existing Systems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Mechanical Depth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Structural Breadth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29277" y="1642408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Existing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Cooling and 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100% OA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Radiant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Energy Use</a:t>
            </a:r>
          </a:p>
        </p:txBody>
      </p:sp>
    </p:spTree>
    <p:extLst>
      <p:ext uri="{BB962C8B-B14F-4D97-AF65-F5344CB8AC3E}">
        <p14:creationId xmlns:p14="http://schemas.microsoft.com/office/powerpoint/2010/main" val="19117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5174</TotalTime>
  <Words>2256</Words>
  <Application>Microsoft Office PowerPoint</Application>
  <PresentationFormat>Custom</PresentationFormat>
  <Paragraphs>1031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Schoolbook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George A Clemenceau</cp:lastModifiedBy>
  <cp:revision>245</cp:revision>
  <cp:lastPrinted>2015-04-21T17:29:22Z</cp:lastPrinted>
  <dcterms:created xsi:type="dcterms:W3CDTF">2006-11-29T18:17:25Z</dcterms:created>
  <dcterms:modified xsi:type="dcterms:W3CDTF">2015-04-21T18:09:30Z</dcterms:modified>
</cp:coreProperties>
</file>